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7E9"/>
    <a:srgbClr val="FFE7E7"/>
    <a:srgbClr val="FFBDBD"/>
    <a:srgbClr val="FFA3A3"/>
    <a:srgbClr val="FF7171"/>
    <a:srgbClr val="D0DBE9"/>
    <a:srgbClr val="99B1CF"/>
    <a:srgbClr val="E8F0F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357" autoAdjust="0"/>
  </p:normalViewPr>
  <p:slideViewPr>
    <p:cSldViewPr snapToGrid="0">
      <p:cViewPr varScale="1">
        <p:scale>
          <a:sx n="108" d="100"/>
          <a:sy n="108" d="100"/>
        </p:scale>
        <p:origin x="5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860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84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8565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7616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9949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4669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7228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4406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8615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294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905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2096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88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367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9126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284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437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BD7FAF1-7AB8-4D3D-9079-48703434BC0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473008-EEC4-4C82-AD31-925CE96DF5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117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jk.edu.pl/dokumentacja_-_uruchamianie_kierunku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7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539F29-AD5D-0AFA-5B46-A28895EF9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010676"/>
            <a:ext cx="8689976" cy="250921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C00000"/>
                </a:solidFill>
              </a:rPr>
              <a:t>Kalendarz prac </a:t>
            </a:r>
            <a:br>
              <a:rPr lang="pl-PL" dirty="0">
                <a:solidFill>
                  <a:srgbClr val="C00000"/>
                </a:solidFill>
              </a:rPr>
            </a:br>
            <a:r>
              <a:rPr lang="pl-PL" sz="4000" dirty="0">
                <a:solidFill>
                  <a:srgbClr val="C00000"/>
                </a:solidFill>
              </a:rPr>
              <a:t>nad przygotowaniem wniosku </a:t>
            </a:r>
            <a:br>
              <a:rPr lang="pl-PL" sz="4000" dirty="0">
                <a:solidFill>
                  <a:srgbClr val="C00000"/>
                </a:solidFill>
              </a:rPr>
            </a:br>
            <a:r>
              <a:rPr lang="pl-PL" sz="4000" dirty="0">
                <a:solidFill>
                  <a:srgbClr val="C00000"/>
                </a:solidFill>
              </a:rPr>
              <a:t>o utworzenie nowego </a:t>
            </a:r>
            <a:br>
              <a:rPr lang="pl-PL" sz="4000" dirty="0">
                <a:solidFill>
                  <a:srgbClr val="C00000"/>
                </a:solidFill>
              </a:rPr>
            </a:br>
            <a:r>
              <a:rPr lang="pl-PL" sz="4000" dirty="0">
                <a:solidFill>
                  <a:srgbClr val="C00000"/>
                </a:solidFill>
              </a:rPr>
              <a:t>kierunku studiów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D5CB1E0-305B-2F14-D1AA-BDAA51C158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5773" y="3906174"/>
            <a:ext cx="10840453" cy="1544715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C00000"/>
                </a:solidFill>
              </a:rPr>
              <a:t>Dotyczy wniosków </a:t>
            </a:r>
          </a:p>
          <a:p>
            <a:r>
              <a:rPr lang="pl-PL" dirty="0">
                <a:solidFill>
                  <a:srgbClr val="C00000"/>
                </a:solidFill>
              </a:rPr>
              <a:t>o utworzenie nowych kierunków studiów </a:t>
            </a:r>
          </a:p>
          <a:p>
            <a:r>
              <a:rPr lang="pl-PL" dirty="0">
                <a:solidFill>
                  <a:srgbClr val="C00000"/>
                </a:solidFill>
              </a:rPr>
              <a:t>(planowanych do uruchomienia w semestrze zimowym r. ak. 2026/2027   </a:t>
            </a:r>
          </a:p>
        </p:txBody>
      </p:sp>
    </p:spTree>
    <p:extLst>
      <p:ext uri="{BB962C8B-B14F-4D97-AF65-F5344CB8AC3E}">
        <p14:creationId xmlns:p14="http://schemas.microsoft.com/office/powerpoint/2010/main" val="489312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8F09585F-EDF6-AE76-061B-F3F858E81D9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44266550"/>
              </p:ext>
            </p:extLst>
          </p:nvPr>
        </p:nvGraphicFramePr>
        <p:xfrm>
          <a:off x="204537" y="1"/>
          <a:ext cx="12192001" cy="692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753">
                  <a:extLst>
                    <a:ext uri="{9D8B030D-6E8A-4147-A177-3AD203B41FA5}">
                      <a16:colId xmlns:a16="http://schemas.microsoft.com/office/drawing/2014/main" val="718189937"/>
                    </a:ext>
                  </a:extLst>
                </a:gridCol>
                <a:gridCol w="7982023">
                  <a:extLst>
                    <a:ext uri="{9D8B030D-6E8A-4147-A177-3AD203B41FA5}">
                      <a16:colId xmlns:a16="http://schemas.microsoft.com/office/drawing/2014/main" val="2537415471"/>
                    </a:ext>
                  </a:extLst>
                </a:gridCol>
                <a:gridCol w="1549151">
                  <a:extLst>
                    <a:ext uri="{9D8B030D-6E8A-4147-A177-3AD203B41FA5}">
                      <a16:colId xmlns:a16="http://schemas.microsoft.com/office/drawing/2014/main" val="2184614555"/>
                    </a:ext>
                  </a:extLst>
                </a:gridCol>
                <a:gridCol w="280403">
                  <a:extLst>
                    <a:ext uri="{9D8B030D-6E8A-4147-A177-3AD203B41FA5}">
                      <a16:colId xmlns:a16="http://schemas.microsoft.com/office/drawing/2014/main" val="1320848289"/>
                    </a:ext>
                  </a:extLst>
                </a:gridCol>
                <a:gridCol w="2033671">
                  <a:extLst>
                    <a:ext uri="{9D8B030D-6E8A-4147-A177-3AD203B41FA5}">
                      <a16:colId xmlns:a16="http://schemas.microsoft.com/office/drawing/2014/main" val="3741814972"/>
                    </a:ext>
                  </a:extLst>
                </a:gridCol>
              </a:tblGrid>
              <a:tr h="861034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solidFill>
                            <a:srgbClr val="C00000"/>
                          </a:solidFill>
                        </a:rPr>
                        <a:t>E</a:t>
                      </a:r>
                    </a:p>
                    <a:p>
                      <a:pPr algn="ctr"/>
                      <a:r>
                        <a:rPr lang="pl-PL" sz="1300" dirty="0">
                          <a:solidFill>
                            <a:srgbClr val="C00000"/>
                          </a:solidFill>
                        </a:rPr>
                        <a:t>T</a:t>
                      </a:r>
                    </a:p>
                    <a:p>
                      <a:pPr algn="ctr"/>
                      <a:r>
                        <a:rPr lang="pl-PL" sz="1300" dirty="0">
                          <a:solidFill>
                            <a:srgbClr val="C00000"/>
                          </a:solidFill>
                        </a:rPr>
                        <a:t>AP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solidFill>
                            <a:srgbClr val="C00000"/>
                          </a:solidFill>
                        </a:rPr>
                        <a:t>ZAKRES PRAC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>
                          <a:solidFill>
                            <a:srgbClr val="C00000"/>
                          </a:solidFill>
                        </a:rPr>
                        <a:t>REALIZACJA</a:t>
                      </a:r>
                    </a:p>
                    <a:p>
                      <a:pPr algn="ctr"/>
                      <a:r>
                        <a:rPr lang="pl-PL" sz="1300">
                          <a:solidFill>
                            <a:srgbClr val="C00000"/>
                          </a:solidFill>
                        </a:rPr>
                        <a:t>(czas potrzebny na wykonanie etapu)</a:t>
                      </a:r>
                      <a:endParaRPr lang="pl-PL" sz="13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solidFill>
                            <a:srgbClr val="C00000"/>
                          </a:solidFill>
                        </a:rPr>
                        <a:t>TERMIN ZAKOŃCZENIA REALIZACJI ETAPU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B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294530"/>
                  </a:ext>
                </a:extLst>
              </a:tr>
              <a:tr h="668044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I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l-PL" sz="1300" dirty="0"/>
                        <a:t>WSTĘPNE OPRACOWANIE KONCEPCJI NOWEGO KIERUNKU STUDIÓW, ZWERYFIKOWANIE W JAKIM STOPNIU ODPOWIADA ONA POTRZEBOM RYNKU PRACY I MOŻLIWOŚCIOM UCZELNI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l-PL" sz="1300" dirty="0"/>
                        <a:t>OMÓWIENIE TEJ KONCEPCJI NA RADZIE WYDZIAŁU/FILII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600" dirty="0"/>
                    </a:p>
                    <a:p>
                      <a:pPr algn="ctr"/>
                      <a:r>
                        <a:rPr lang="pl-PL" sz="1300" dirty="0"/>
                        <a:t>3 TYGODNIE</a:t>
                      </a:r>
                    </a:p>
                    <a:p>
                      <a:pPr algn="ctr"/>
                      <a:endParaRPr lang="pl-PL" sz="600" dirty="0"/>
                    </a:p>
                    <a:p>
                      <a:pPr algn="ctr"/>
                      <a:r>
                        <a:rPr lang="pl-PL" sz="1300" dirty="0"/>
                        <a:t>1 TYDZIEŃ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PAŹDZIERNIK 2025 r.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393580"/>
                  </a:ext>
                </a:extLst>
              </a:tr>
              <a:tr h="282063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II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/>
                        <a:t>ZGŁOSZENIE NA </a:t>
                      </a:r>
                      <a:r>
                        <a:rPr lang="pl-PL" sz="1300" b="1" dirty="0"/>
                        <a:t>UKK</a:t>
                      </a:r>
                      <a:r>
                        <a:rPr lang="pl-PL" sz="1300" dirty="0"/>
                        <a:t> WNIOSKÓW O UTWORZENIE NOWYCH KIERUNKÓW STUDIÓW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/>
                        <a:t>1 TYDZIEŃ</a:t>
                      </a:r>
                      <a:endParaRPr lang="pl-PL" sz="13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LISTOPAD 2025 r.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5357436"/>
                  </a:ext>
                </a:extLst>
              </a:tr>
              <a:tr h="1464748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III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/>
                        <a:t>OPRACOWANIE DOKUMENTÓW NIEZBĘDNYCH DO WNIOSKU, ZGODNYCH Z AKTUALNYM ZARZĄDZENIEM REKTORA UJK </a:t>
                      </a:r>
                      <a:r>
                        <a:rPr lang="pl-PL" sz="1300" i="0" dirty="0"/>
                        <a:t>w sprawie wytycznych dotyczących budowy programu studiów oraz wzoru wniosku o utworzenie nowego kierunku studiów wyższych (</a:t>
                      </a:r>
                      <a:r>
                        <a:rPr lang="pl-PL" sz="1300" dirty="0"/>
                        <a:t>WZORY BĘDĄ ZAMIESZCZONE W ZAKŁADCE </a:t>
                      </a:r>
                      <a:r>
                        <a:rPr lang="pl-PL" sz="1300" b="1" dirty="0"/>
                        <a:t>JK</a:t>
                      </a:r>
                      <a:r>
                        <a:rPr lang="pl-PL" sz="1300" dirty="0"/>
                        <a:t>, POD LINKIEM: </a:t>
                      </a:r>
                      <a:r>
                        <a:rPr lang="pl-PL" sz="1300" dirty="0">
                          <a:solidFill>
                            <a:srgbClr val="3333FF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https://ujk.edu.pl/dokumentacja_-_uruchamianie_kierunku.html</a:t>
                      </a:r>
                      <a:r>
                        <a:rPr lang="pl-PL" sz="1300" dirty="0"/>
                        <a:t>) </a:t>
                      </a:r>
                      <a:r>
                        <a:rPr lang="pl-PL" sz="1300" b="1" dirty="0">
                          <a:solidFill>
                            <a:srgbClr val="C00000"/>
                          </a:solidFill>
                        </a:rPr>
                        <a:t>dot. kat. II</a:t>
                      </a:r>
                      <a:endParaRPr lang="pl-PL" sz="13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pPr marL="1825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i="0" dirty="0"/>
                        <a:t>Szczegółowe zasady postępowania w przypadku tworzenia nowego kierunku studiów wyższych (</a:t>
                      </a:r>
                      <a:r>
                        <a:rPr lang="pl-PL" sz="1300" b="1" i="0" dirty="0">
                          <a:solidFill>
                            <a:srgbClr val="C00000"/>
                          </a:solidFill>
                        </a:rPr>
                        <a:t>dot. kat. I </a:t>
                      </a:r>
                      <a:r>
                        <a:rPr lang="pl-PL" sz="1300" b="1" i="0" dirty="0" err="1">
                          <a:solidFill>
                            <a:srgbClr val="C00000"/>
                          </a:solidFill>
                        </a:rPr>
                        <a:t>i</a:t>
                      </a:r>
                      <a:r>
                        <a:rPr lang="pl-PL" sz="1300" b="1" i="0" dirty="0">
                          <a:solidFill>
                            <a:srgbClr val="C00000"/>
                          </a:solidFill>
                        </a:rPr>
                        <a:t> kat. II</a:t>
                      </a:r>
                      <a:r>
                        <a:rPr lang="pl-PL" sz="1300" i="0" dirty="0"/>
                        <a:t>) znajdują się w procedurze WSZJK-W/1 </a:t>
                      </a:r>
                      <a:r>
                        <a:rPr lang="pl-PL" sz="1300" i="0" dirty="0">
                          <a:solidFill>
                            <a:schemeClr val="tx1"/>
                          </a:solidFill>
                        </a:rPr>
                        <a:t>(„Procedura tworzenia i zaprzestania prowadzenia studiów wyższych</a:t>
                      </a:r>
                      <a:br>
                        <a:rPr lang="pl-PL" sz="1300" i="0" dirty="0">
                          <a:solidFill>
                            <a:schemeClr val="tx1"/>
                          </a:solidFill>
                        </a:rPr>
                      </a:br>
                      <a:r>
                        <a:rPr lang="pl-PL" sz="1300" i="0" dirty="0">
                          <a:solidFill>
                            <a:schemeClr val="tx1"/>
                          </a:solidFill>
                        </a:rPr>
                        <a:t>i studiów podyplomowych oraz modyfikowania programów tych studiów”)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dirty="0"/>
                        <a:t>8 TYGODNI</a:t>
                      </a:r>
                    </a:p>
                    <a:p>
                      <a:pPr marL="182563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300" i="1" dirty="0">
                        <a:solidFill>
                          <a:schemeClr val="tx1"/>
                        </a:solidFill>
                      </a:endParaRPr>
                    </a:p>
                    <a:p>
                      <a:pPr marL="182563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300" i="1" dirty="0">
                        <a:solidFill>
                          <a:schemeClr val="tx1"/>
                        </a:solidFill>
                      </a:endParaRPr>
                    </a:p>
                    <a:p>
                      <a:pPr marL="182563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3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GRUDZIEŃ 2025 r.</a:t>
                      </a:r>
                    </a:p>
                    <a:p>
                      <a:pPr algn="ctr"/>
                      <a:endParaRPr lang="pl-PL" sz="1300" dirty="0"/>
                    </a:p>
                    <a:p>
                      <a:pPr algn="ctr"/>
                      <a:endParaRPr lang="pl-PL" sz="1300" dirty="0"/>
                    </a:p>
                    <a:p>
                      <a:pPr algn="ctr"/>
                      <a:endParaRPr lang="pl-PL" sz="1300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426554"/>
                  </a:ext>
                </a:extLst>
              </a:tr>
              <a:tr h="861034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IV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/>
                        <a:t>PRZESŁANIE DO PRZEJRZENIA DO </a:t>
                      </a:r>
                      <a:r>
                        <a:rPr lang="pl-PL" sz="1300" b="1" dirty="0"/>
                        <a:t>SJK</a:t>
                      </a:r>
                      <a:r>
                        <a:rPr lang="pl-PL" sz="1300" b="0" dirty="0"/>
                        <a:t>:</a:t>
                      </a:r>
                      <a:r>
                        <a:rPr lang="pl-PL" sz="1300" dirty="0"/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l-PL" sz="1300" dirty="0"/>
                        <a:t>ELEKTRONICZNEJ WERSJI </a:t>
                      </a:r>
                      <a:r>
                        <a:rPr lang="pl-PL" sz="1300" b="1" dirty="0"/>
                        <a:t>ROBOCZEJ</a:t>
                      </a:r>
                      <a:r>
                        <a:rPr lang="pl-PL" sz="1300" dirty="0"/>
                        <a:t> WNIOSKU (</a:t>
                      </a:r>
                      <a:r>
                        <a:rPr lang="pl-PL" sz="1300" b="1" dirty="0">
                          <a:solidFill>
                            <a:srgbClr val="C00000"/>
                          </a:solidFill>
                        </a:rPr>
                        <a:t>dot. kat. I</a:t>
                      </a:r>
                      <a:r>
                        <a:rPr lang="pl-PL" sz="1300" dirty="0"/>
                        <a:t>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l-PL" sz="1300" dirty="0"/>
                        <a:t>ELEKTRONICZNEJ WERSJI WNIOSKU (</a:t>
                      </a:r>
                      <a:r>
                        <a:rPr lang="pl-PL" sz="1300" b="1" dirty="0">
                          <a:solidFill>
                            <a:srgbClr val="C00000"/>
                          </a:solidFill>
                        </a:rPr>
                        <a:t>dot. kat. II</a:t>
                      </a:r>
                      <a:r>
                        <a:rPr lang="pl-PL" sz="1300" dirty="0"/>
                        <a:t>)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pl-PL" sz="1300" dirty="0"/>
                        <a:t>W CELU PRZEKAZANIA DO ZAOPINIOWANIA PRZEZ </a:t>
                      </a:r>
                      <a:r>
                        <a:rPr lang="pl-PL" sz="1300" b="1" dirty="0"/>
                        <a:t>UKK</a:t>
                      </a:r>
                      <a:endParaRPr lang="pl-PL" sz="13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pl-PL" sz="1300" dirty="0"/>
                        <a:t>2 TYGODNIE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pl-PL" sz="13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0975" marR="0" lvl="0" indent="-18097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</a:rPr>
                        <a:t>STYCZEŃ 2026 r. </a:t>
                      </a:r>
                      <a:r>
                        <a:rPr lang="pl-PL" sz="1300" b="1" dirty="0">
                          <a:solidFill>
                            <a:srgbClr val="C00000"/>
                          </a:solidFill>
                        </a:rPr>
                        <a:t>dot. kat. I</a:t>
                      </a:r>
                    </a:p>
                    <a:p>
                      <a:pPr marL="180975" marR="0" lvl="0" indent="-18097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</a:rPr>
                        <a:t>LUTY 2026 r.  </a:t>
                      </a:r>
                      <a:r>
                        <a:rPr lang="pl-PL" sz="1300" b="1" dirty="0">
                          <a:solidFill>
                            <a:srgbClr val="C00000"/>
                          </a:solidFill>
                        </a:rPr>
                        <a:t>dot. kat. II</a:t>
                      </a:r>
                    </a:p>
                    <a:p>
                      <a:pPr marL="180975" marR="0" lvl="0" indent="-18097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pl-PL" sz="13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80975" marR="0" lvl="0" indent="-18097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pl-P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7667751"/>
                  </a:ext>
                </a:extLst>
              </a:tr>
              <a:tr h="47505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1" i="1" dirty="0">
                          <a:solidFill>
                            <a:srgbClr val="C00000"/>
                          </a:solidFill>
                        </a:rPr>
                        <a:t>Kat. I. KIERUNKI STUDIÓW, NA URUCHOMIENIE KTÓRYCH WYDAJE P0OZWOLENIE </a:t>
                      </a:r>
                      <a:r>
                        <a:rPr lang="pl-PL" sz="1300" b="1" i="1" dirty="0" err="1">
                          <a:solidFill>
                            <a:srgbClr val="C00000"/>
                          </a:solidFill>
                        </a:rPr>
                        <a:t>MNiSW</a:t>
                      </a:r>
                      <a:r>
                        <a:rPr lang="pl-PL" sz="1300" b="1" i="1" dirty="0">
                          <a:solidFill>
                            <a:srgbClr val="C00000"/>
                          </a:solidFill>
                        </a:rPr>
                        <a:t>, TJ. WNIOSKI WYSYŁANE DO </a:t>
                      </a:r>
                      <a:r>
                        <a:rPr lang="pl-PL" sz="1300" b="1" i="1" dirty="0" err="1">
                          <a:solidFill>
                            <a:srgbClr val="C00000"/>
                          </a:solidFill>
                        </a:rPr>
                        <a:t>MNiSW</a:t>
                      </a:r>
                      <a:r>
                        <a:rPr lang="pl-PL" sz="1300" b="1" i="1" dirty="0">
                          <a:solidFill>
                            <a:srgbClr val="C00000"/>
                          </a:solidFill>
                        </a:rPr>
                        <a:t>, sporządzane w systemie teleinformatycznym wskazanym przez ministra właściwego ds. szkolnictwa wyższego i nauki na jego stronie podmiotowej w Biuletynie Informacji Publicznej.</a:t>
                      </a:r>
                      <a:endParaRPr lang="pl-PL" sz="1300" b="1" i="1" dirty="0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i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668377"/>
                  </a:ext>
                </a:extLst>
              </a:tr>
              <a:tr h="475053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V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300" dirty="0"/>
                        <a:t>NANIESIENIE KOREKT PRZEZ WNIOSKODAWCĘ ORAZ ZŁOŻENIE WNIOSKU W WERSJI ELEKTRONICZNEJ</a:t>
                      </a:r>
                      <a:br>
                        <a:rPr lang="pl-PL" sz="1300" dirty="0"/>
                      </a:br>
                      <a:r>
                        <a:rPr lang="pl-PL" sz="1300" dirty="0"/>
                        <a:t>W </a:t>
                      </a:r>
                      <a:r>
                        <a:rPr lang="pl-PL" sz="1300" b="1" dirty="0"/>
                        <a:t>SJK </a:t>
                      </a:r>
                      <a:r>
                        <a:rPr lang="pl-PL" sz="1300" dirty="0"/>
                        <a:t>W CELU PRZEDSTAWIENIA </a:t>
                      </a:r>
                      <a:r>
                        <a:rPr lang="pl-PL" sz="1300" b="1" dirty="0"/>
                        <a:t>PROGRAMU STUDIÓW </a:t>
                      </a:r>
                      <a:r>
                        <a:rPr lang="pl-PL" sz="1300" dirty="0"/>
                        <a:t>NA SENACIE UJK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1 DZIEŃ/</a:t>
                      </a:r>
                    </a:p>
                    <a:p>
                      <a:pPr algn="ctr"/>
                      <a:r>
                        <a:rPr lang="pl-PL" sz="1300" dirty="0"/>
                        <a:t>1 TYDZIEŃ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highlight>
                            <a:srgbClr val="00FFFF"/>
                          </a:highlight>
                        </a:rPr>
                        <a:t>LUTY 202 6 r.</a:t>
                      </a:r>
                      <a:endParaRPr lang="pl-PL" dirty="0">
                        <a:highlight>
                          <a:srgbClr val="00FFFF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LUTY 2026 r.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67545"/>
                  </a:ext>
                </a:extLst>
              </a:tr>
              <a:tr h="475053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VI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300" dirty="0"/>
                        <a:t>PRZESŁANIE WNIOSKU O UTWORZENIE NOWEGO KIERUNKU STUDIÓW (ZGODNIE Z WYTYCZNYMI MINISTERSTWA) DO </a:t>
                      </a:r>
                      <a:r>
                        <a:rPr lang="pl-PL" sz="1300" dirty="0" err="1"/>
                        <a:t>MNiSW</a:t>
                      </a:r>
                      <a:endParaRPr lang="pl-PL" sz="13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1 DZIEŃ/</a:t>
                      </a:r>
                    </a:p>
                    <a:p>
                      <a:pPr algn="ctr"/>
                      <a:r>
                        <a:rPr lang="pl-PL" sz="1300" dirty="0"/>
                        <a:t>1 TYDZIEŃ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highlight>
                            <a:srgbClr val="00FFFF"/>
                          </a:highlight>
                        </a:rPr>
                        <a:t>MARZEC 202 6 r.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MARZEC 2026 r.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24221"/>
                  </a:ext>
                </a:extLst>
              </a:tr>
              <a:tr h="28206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300" b="1" i="1" dirty="0">
                          <a:solidFill>
                            <a:srgbClr val="C00000"/>
                          </a:solidFill>
                        </a:rPr>
                        <a:t>Kat. II. KIERUNKI STUDIÓW ZATWIERDZANE PRZEZ SENAT UJK (NA BAZIE WŁASNYCH UPRAWNIEŃ – dotyczy dyscyplin z kategorią naukową A oraz B+)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l-PL" sz="1400" b="1" i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382746"/>
                  </a:ext>
                </a:extLst>
              </a:tr>
              <a:tr h="905570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V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300" dirty="0"/>
                        <a:t>NANIESIENIE KOREKT PRZEZ WNIOSKODAWCĘ ORAZ ZŁOŻENIE WNIOSKU W WERSJI ELEKTRONICZNEJ</a:t>
                      </a:r>
                      <a:br>
                        <a:rPr lang="pl-PL" sz="1300" dirty="0"/>
                      </a:br>
                      <a:r>
                        <a:rPr lang="pl-PL" sz="1300" dirty="0"/>
                        <a:t>W </a:t>
                      </a:r>
                      <a:r>
                        <a:rPr lang="pl-PL" sz="1300" b="1" dirty="0"/>
                        <a:t>SJK </a:t>
                      </a:r>
                      <a:r>
                        <a:rPr lang="pl-PL" sz="1300" dirty="0"/>
                        <a:t>(na płycie) W CELU PRZEDSTAWIENIA PROGRAMU STUDIÓW NA SENACIE UJK</a:t>
                      </a:r>
                    </a:p>
                    <a:p>
                      <a:pPr algn="just"/>
                      <a:endParaRPr lang="pl-PL" sz="1600" dirty="0"/>
                    </a:p>
                    <a:p>
                      <a:pPr algn="just"/>
                      <a:endParaRPr lang="pl-PL" sz="13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1 TYDZIEŃ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anchor="ctr">
                    <a:solidFill>
                      <a:srgbClr val="E8F0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MARZEC 2026 r.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162777"/>
                  </a:ext>
                </a:extLst>
              </a:tr>
            </a:tbl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9465BEC8-C973-B666-7F77-AC89C7009942}"/>
              </a:ext>
            </a:extLst>
          </p:cNvPr>
          <p:cNvSpPr txBox="1"/>
          <p:nvPr/>
        </p:nvSpPr>
        <p:spPr>
          <a:xfrm>
            <a:off x="757992" y="6550222"/>
            <a:ext cx="119874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200" dirty="0"/>
              <a:t>Wyjaśnienie skrótów: </a:t>
            </a:r>
            <a:r>
              <a:rPr lang="pl-PL" sz="1200" b="1" dirty="0"/>
              <a:t>JK</a:t>
            </a:r>
            <a:r>
              <a:rPr lang="pl-PL" sz="1200" dirty="0"/>
              <a:t> – JAKOŚĆ KSZTAŁCENIA		</a:t>
            </a:r>
            <a:r>
              <a:rPr lang="pl-PL" sz="1200" b="1" dirty="0"/>
              <a:t>SJK </a:t>
            </a:r>
            <a:r>
              <a:rPr lang="pl-PL" sz="1200" dirty="0"/>
              <a:t>– SEKCJA JAKOŚCI KSZTAŁCENIA		</a:t>
            </a:r>
            <a:r>
              <a:rPr lang="pl-PL" sz="1200" b="1" dirty="0"/>
              <a:t>UKK </a:t>
            </a:r>
            <a:r>
              <a:rPr lang="pl-PL" sz="1200" dirty="0"/>
              <a:t>– UNIWERSYTECKA KOMISJA ds. KSZTAŁCENIA</a:t>
            </a:r>
            <a:r>
              <a:rPr lang="pl-PL" sz="1400" dirty="0">
                <a:highlight>
                  <a:srgbClr val="00FFFF"/>
                </a:highlight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157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FF7E9"/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8AEF6A-229A-A677-7F00-1EA531F9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2" y="461764"/>
            <a:ext cx="10364451" cy="448284"/>
          </a:xfr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C00000"/>
                </a:solidFill>
              </a:rPr>
              <a:t>Najczęstsze błędy techniczne wniosku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75FF16-FF88-ADEA-6625-6DF8C1530C4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2512" y="1123406"/>
            <a:ext cx="11146973" cy="542087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1800" dirty="0">
                <a:solidFill>
                  <a:srgbClr val="C00000"/>
                </a:solidFill>
              </a:rPr>
              <a:t>1. </a:t>
            </a:r>
            <a:r>
              <a:rPr lang="pl-PL" sz="1800" b="1" dirty="0">
                <a:solidFill>
                  <a:srgbClr val="C00000"/>
                </a:solidFill>
              </a:rPr>
              <a:t>Nieterminowość </a:t>
            </a:r>
            <a:r>
              <a:rPr lang="pl-PL" sz="1800" dirty="0">
                <a:solidFill>
                  <a:srgbClr val="C00000"/>
                </a:solidFill>
              </a:rPr>
              <a:t>(zakończenie prac ZBYT PÓŹNO – w</a:t>
            </a:r>
            <a:r>
              <a:rPr lang="pl-PL" sz="1600" dirty="0">
                <a:solidFill>
                  <a:srgbClr val="C00000"/>
                </a:solidFill>
              </a:rPr>
              <a:t>niosek składa się nie później niż 6 miesięcy przed planowanym rozpoczęciem prowadzenia studiów – USTAWA </a:t>
            </a:r>
            <a:r>
              <a:rPr lang="pl-PL" sz="1600" dirty="0" err="1">
                <a:solidFill>
                  <a:srgbClr val="C00000"/>
                </a:solidFill>
              </a:rPr>
              <a:t>P</a:t>
            </a:r>
            <a:r>
              <a:rPr lang="pl-PL" sz="1200" dirty="0" err="1">
                <a:solidFill>
                  <a:srgbClr val="C00000"/>
                </a:solidFill>
              </a:rPr>
              <a:t>o</a:t>
            </a:r>
            <a:r>
              <a:rPr lang="pl-PL" sz="1600" dirty="0" err="1">
                <a:solidFill>
                  <a:srgbClr val="C00000"/>
                </a:solidFill>
              </a:rPr>
              <a:t>s</a:t>
            </a:r>
            <a:r>
              <a:rPr lang="pl-PL" sz="1200" dirty="0" err="1">
                <a:solidFill>
                  <a:srgbClr val="C00000"/>
                </a:solidFill>
              </a:rPr>
              <a:t>z</a:t>
            </a:r>
            <a:r>
              <a:rPr lang="pl-PL" sz="1600" dirty="0" err="1">
                <a:solidFill>
                  <a:srgbClr val="C00000"/>
                </a:solidFill>
              </a:rPr>
              <a:t>w</a:t>
            </a:r>
            <a:r>
              <a:rPr lang="pl-PL" sz="1200" dirty="0" err="1">
                <a:solidFill>
                  <a:srgbClr val="C00000"/>
                </a:solidFill>
              </a:rPr>
              <a:t>i</a:t>
            </a:r>
            <a:r>
              <a:rPr lang="pl-PL" sz="1600" dirty="0" err="1">
                <a:solidFill>
                  <a:srgbClr val="C00000"/>
                </a:solidFill>
              </a:rPr>
              <a:t>n</a:t>
            </a:r>
            <a:r>
              <a:rPr lang="pl-PL" sz="1600" dirty="0">
                <a:solidFill>
                  <a:srgbClr val="C00000"/>
                </a:solidFill>
              </a:rPr>
              <a:t>)</a:t>
            </a:r>
            <a:endParaRPr lang="pl-PL" sz="18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sz="1800" dirty="0">
                <a:solidFill>
                  <a:srgbClr val="C00000"/>
                </a:solidFill>
              </a:rPr>
              <a:t>2. </a:t>
            </a:r>
            <a:r>
              <a:rPr lang="pl-PL" sz="1800" b="1" dirty="0">
                <a:solidFill>
                  <a:srgbClr val="C00000"/>
                </a:solidFill>
              </a:rPr>
              <a:t>nieaktualność treści </a:t>
            </a:r>
            <a:r>
              <a:rPr lang="pl-PL" sz="1800" dirty="0">
                <a:solidFill>
                  <a:srgbClr val="C00000"/>
                </a:solidFill>
              </a:rPr>
              <a:t>(danych, przepisów)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800" dirty="0">
                <a:solidFill>
                  <a:srgbClr val="C00000"/>
                </a:solidFill>
              </a:rPr>
              <a:t>3. </a:t>
            </a:r>
            <a:r>
              <a:rPr lang="pl-PL" sz="1800" b="1" dirty="0">
                <a:solidFill>
                  <a:srgbClr val="C00000"/>
                </a:solidFill>
              </a:rPr>
              <a:t>Nieadekwatność treści, materiałów lub koncepcji</a:t>
            </a:r>
            <a:r>
              <a:rPr lang="pl-PL" sz="1800" dirty="0">
                <a:solidFill>
                  <a:srgbClr val="C00000"/>
                </a:solidFill>
              </a:rPr>
              <a:t> (wewnętrznie – </a:t>
            </a:r>
            <a:r>
              <a:rPr lang="pl-PL" sz="1800" cap="none" dirty="0">
                <a:solidFill>
                  <a:srgbClr val="C00000"/>
                </a:solidFill>
              </a:rPr>
              <a:t>np</a:t>
            </a:r>
            <a:r>
              <a:rPr lang="pl-PL" sz="1800" dirty="0">
                <a:solidFill>
                  <a:srgbClr val="C00000"/>
                </a:solidFill>
              </a:rPr>
              <a:t>. niedopasowanie koncepcji 	kierunku do misji uczelni, zewnętrznie – </a:t>
            </a:r>
            <a:r>
              <a:rPr lang="pl-PL" sz="1800" cap="none" dirty="0">
                <a:solidFill>
                  <a:srgbClr val="C00000"/>
                </a:solidFill>
              </a:rPr>
              <a:t>np</a:t>
            </a:r>
            <a:r>
              <a:rPr lang="pl-PL" sz="1800" dirty="0">
                <a:solidFill>
                  <a:srgbClr val="C00000"/>
                </a:solidFill>
              </a:rPr>
              <a:t>. niedopasowanie koncepcji kierunku do potrzeb 	otoczenia społeczno-gospodarczego)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800" dirty="0">
                <a:solidFill>
                  <a:srgbClr val="C00000"/>
                </a:solidFill>
              </a:rPr>
              <a:t>4. </a:t>
            </a:r>
            <a:r>
              <a:rPr lang="pl-PL" sz="1800" b="1" dirty="0">
                <a:solidFill>
                  <a:srgbClr val="C00000"/>
                </a:solidFill>
              </a:rPr>
              <a:t>Niestosowanie ogólnych reguł</a:t>
            </a:r>
            <a:r>
              <a:rPr lang="pl-PL" sz="1800" dirty="0">
                <a:solidFill>
                  <a:srgbClr val="C00000"/>
                </a:solidFill>
              </a:rPr>
              <a:t> (przepisów, wzorów i kryteriów pka; </a:t>
            </a:r>
            <a:r>
              <a:rPr lang="pl-PL" sz="1800" u="sng" dirty="0">
                <a:solidFill>
                  <a:srgbClr val="C00000"/>
                </a:solidFill>
              </a:rPr>
              <a:t>bezrefleksyjne</a:t>
            </a:r>
            <a:r>
              <a:rPr lang="pl-PL" sz="1800" dirty="0">
                <a:solidFill>
                  <a:srgbClr val="C00000"/>
                </a:solidFill>
              </a:rPr>
              <a:t> kopiowanie 	nieaktualnych albo cudzych dokumentów)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800" dirty="0">
                <a:solidFill>
                  <a:srgbClr val="C00000"/>
                </a:solidFill>
              </a:rPr>
              <a:t>5. </a:t>
            </a:r>
            <a:r>
              <a:rPr lang="pl-PL" sz="1800" b="1" dirty="0">
                <a:solidFill>
                  <a:srgbClr val="C00000"/>
                </a:solidFill>
              </a:rPr>
              <a:t>Brak proporcji i selekcji informacji </a:t>
            </a:r>
            <a:r>
              <a:rPr lang="pl-PL" sz="1800" dirty="0">
                <a:solidFill>
                  <a:srgbClr val="C00000"/>
                </a:solidFill>
              </a:rPr>
              <a:t>(elementy, którymi chcemy się pochwalić nie mogą 	zdominować innych części wniosku)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800" dirty="0">
                <a:solidFill>
                  <a:srgbClr val="C00000"/>
                </a:solidFill>
              </a:rPr>
              <a:t>6. </a:t>
            </a:r>
            <a:r>
              <a:rPr lang="pl-PL" sz="1800" b="1" dirty="0">
                <a:solidFill>
                  <a:srgbClr val="C00000"/>
                </a:solidFill>
              </a:rPr>
              <a:t>Nieczytelność</a:t>
            </a:r>
            <a:r>
              <a:rPr lang="pl-PL" sz="1800" dirty="0">
                <a:solidFill>
                  <a:srgbClr val="C00000"/>
                </a:solidFill>
              </a:rPr>
              <a:t> (wizualna, logiczna)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800" dirty="0">
                <a:solidFill>
                  <a:srgbClr val="C00000"/>
                </a:solidFill>
              </a:rPr>
              <a:t>7. </a:t>
            </a:r>
            <a:r>
              <a:rPr lang="pl-PL" sz="1800" b="1" dirty="0">
                <a:solidFill>
                  <a:srgbClr val="C00000"/>
                </a:solidFill>
              </a:rPr>
              <a:t>Niekompletność</a:t>
            </a:r>
            <a:r>
              <a:rPr lang="pl-PL" sz="1800" dirty="0">
                <a:solidFill>
                  <a:srgbClr val="C00000"/>
                </a:solidFill>
              </a:rPr>
              <a:t> (treści, dokumentacji – </a:t>
            </a:r>
            <a:r>
              <a:rPr lang="pl-PL" sz="1800" cap="none" dirty="0">
                <a:solidFill>
                  <a:srgbClr val="C00000"/>
                </a:solidFill>
              </a:rPr>
              <a:t>np</a:t>
            </a:r>
            <a:r>
              <a:rPr lang="pl-PL" sz="1800" dirty="0">
                <a:solidFill>
                  <a:srgbClr val="C00000"/>
                </a:solidFill>
              </a:rPr>
              <a:t>. braki w załącznikach)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800" dirty="0">
                <a:solidFill>
                  <a:srgbClr val="C00000"/>
                </a:solidFill>
              </a:rPr>
              <a:t>8. </a:t>
            </a:r>
            <a:r>
              <a:rPr lang="pl-PL" sz="1800" b="1" dirty="0">
                <a:solidFill>
                  <a:srgbClr val="C00000"/>
                </a:solidFill>
              </a:rPr>
              <a:t>Zaśmiecenie</a:t>
            </a:r>
            <a:r>
              <a:rPr lang="pl-PL" sz="1800" dirty="0">
                <a:solidFill>
                  <a:srgbClr val="C00000"/>
                </a:solidFill>
              </a:rPr>
              <a:t> (zbędne informacje, nieczytelne oznaczenia załączników, niezgodne ze spisem treści 	wniosku)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800" dirty="0">
                <a:solidFill>
                  <a:srgbClr val="C00000"/>
                </a:solidFill>
              </a:rPr>
              <a:t>9. </a:t>
            </a:r>
            <a:r>
              <a:rPr lang="pl-PL" sz="1800" b="1" dirty="0">
                <a:solidFill>
                  <a:srgbClr val="C00000"/>
                </a:solidFill>
              </a:rPr>
              <a:t>Niespójność</a:t>
            </a:r>
            <a:r>
              <a:rPr lang="pl-PL" sz="1800" dirty="0">
                <a:solidFill>
                  <a:srgbClr val="C00000"/>
                </a:solidFill>
              </a:rPr>
              <a:t> (tych samych elementów w różnych częściach wniosku)</a:t>
            </a:r>
          </a:p>
          <a:p>
            <a:pPr marL="0" indent="0">
              <a:lnSpc>
                <a:spcPct val="100000"/>
              </a:lnSpc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702817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FF7E9"/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85848B-6585-3669-296F-3F6B808232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50495"/>
            <a:ext cx="10363826" cy="512545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3600" i="1" u="sng" dirty="0">
                <a:solidFill>
                  <a:srgbClr val="C00000"/>
                </a:solidFill>
              </a:rPr>
              <a:t>przypomnienie</a:t>
            </a:r>
          </a:p>
          <a:p>
            <a:pPr marL="0" indent="0" algn="ctr">
              <a:buNone/>
            </a:pPr>
            <a:r>
              <a:rPr lang="pl-PL" sz="3600" dirty="0">
                <a:solidFill>
                  <a:srgbClr val="C00000"/>
                </a:solidFill>
              </a:rPr>
              <a:t>Jednostka organizacyjna na Wydziale, </a:t>
            </a:r>
          </a:p>
          <a:p>
            <a:pPr marL="0" indent="0" algn="ctr">
              <a:buNone/>
            </a:pPr>
            <a:r>
              <a:rPr lang="pl-PL" sz="3600" dirty="0">
                <a:solidFill>
                  <a:srgbClr val="C00000"/>
                </a:solidFill>
              </a:rPr>
              <a:t>która wytworzyła dokumentację</a:t>
            </a:r>
          </a:p>
          <a:p>
            <a:pPr marL="0" indent="0" algn="ctr">
              <a:buNone/>
            </a:pPr>
            <a:r>
              <a:rPr lang="pl-PL" sz="3600" dirty="0">
                <a:solidFill>
                  <a:srgbClr val="C00000"/>
                </a:solidFill>
              </a:rPr>
              <a:t>w sprawie uruchomienia kierunku studiów (WNIOSKODAWCA)</a:t>
            </a:r>
          </a:p>
          <a:p>
            <a:pPr marL="0" indent="0" algn="ctr">
              <a:buNone/>
            </a:pPr>
            <a:r>
              <a:rPr lang="pl-PL" sz="3600" dirty="0">
                <a:solidFill>
                  <a:srgbClr val="C00000"/>
                </a:solidFill>
              </a:rPr>
              <a:t> składa ją do archiwum </a:t>
            </a:r>
            <a:r>
              <a:rPr lang="pl-PL" sz="3600" dirty="0" err="1">
                <a:solidFill>
                  <a:srgbClr val="C00000"/>
                </a:solidFill>
              </a:rPr>
              <a:t>Ujk</a:t>
            </a:r>
            <a:endParaRPr lang="pl-PL" sz="36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pl-PL" sz="3600" dirty="0">
                <a:solidFill>
                  <a:srgbClr val="C00000"/>
                </a:solidFill>
              </a:rPr>
              <a:t>(w wersji papierowej i elektronicznej)!!!</a:t>
            </a:r>
          </a:p>
        </p:txBody>
      </p:sp>
    </p:spTree>
    <p:extLst>
      <p:ext uri="{BB962C8B-B14F-4D97-AF65-F5344CB8AC3E}">
        <p14:creationId xmlns:p14="http://schemas.microsoft.com/office/powerpoint/2010/main" val="4131267064"/>
      </p:ext>
    </p:extLst>
  </p:cSld>
  <p:clrMapOvr>
    <a:masterClrMapping/>
  </p:clrMapOvr>
</p:sld>
</file>

<file path=ppt/theme/theme1.xml><?xml version="1.0" encoding="utf-8"?>
<a:theme xmlns:a="http://schemas.openxmlformats.org/drawingml/2006/main" name="Kropla">
  <a:themeElements>
    <a:clrScheme name="Krop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Krop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op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TM04033925[[fn=Kropla]]</Template>
  <TotalTime>0</TotalTime>
  <Words>648</Words>
  <Application>Microsoft Office PowerPoint</Application>
  <PresentationFormat>Panoramiczny</PresentationFormat>
  <Paragraphs>71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Tw Cen MT</vt:lpstr>
      <vt:lpstr>Wingdings</vt:lpstr>
      <vt:lpstr>Kropla</vt:lpstr>
      <vt:lpstr>Kalendarz prac  nad przygotowaniem wniosku  o utworzenie nowego  kierunku studiów</vt:lpstr>
      <vt:lpstr>Prezentacja programu PowerPoint</vt:lpstr>
      <vt:lpstr>Najczęstsze błędy techniczne wniosku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Kalendarz prac  nad przygotowaniem wniosku  o utworzenie nowego  kierunku studiów</dc:title>
  <dc:creator>Ewa Błaszkiewicz</dc:creator>
  <cp:lastModifiedBy>Ewa Błaszkiewicz</cp:lastModifiedBy>
  <cp:revision>21</cp:revision>
  <cp:lastPrinted>2025-09-12T07:28:31Z</cp:lastPrinted>
  <dcterms:created xsi:type="dcterms:W3CDTF">2023-08-08T08:14:56Z</dcterms:created>
  <dcterms:modified xsi:type="dcterms:W3CDTF">2025-09-16T12:30:04Z</dcterms:modified>
</cp:coreProperties>
</file>