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769100" cy="9906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DBE9"/>
    <a:srgbClr val="99B1CF"/>
    <a:srgbClr val="E8F0FC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357" autoAdjust="0"/>
  </p:normalViewPr>
  <p:slideViewPr>
    <p:cSldViewPr snapToGrid="0">
      <p:cViewPr varScale="1">
        <p:scale>
          <a:sx n="112" d="100"/>
          <a:sy n="112" d="100"/>
        </p:scale>
        <p:origin x="4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7FAF1-7AB8-4D3D-9079-48703434BC03}" type="datetimeFigureOut">
              <a:rPr lang="pl-PL" smtClean="0"/>
              <a:t>14.09.2023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73008-EEC4-4C82-AD31-925CE96DF5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8606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7FAF1-7AB8-4D3D-9079-48703434BC03}" type="datetimeFigureOut">
              <a:rPr lang="pl-PL" smtClean="0"/>
              <a:t>14.09.2023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73008-EEC4-4C82-AD31-925CE96DF5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6847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7FAF1-7AB8-4D3D-9079-48703434BC03}" type="datetimeFigureOut">
              <a:rPr lang="pl-PL" smtClean="0"/>
              <a:t>14.09.2023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73008-EEC4-4C82-AD31-925CE96DF5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85654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7FAF1-7AB8-4D3D-9079-48703434BC03}" type="datetimeFigureOut">
              <a:rPr lang="pl-PL" smtClean="0"/>
              <a:t>14.09.2023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73008-EEC4-4C82-AD31-925CE96DF509}" type="slidenum">
              <a:rPr lang="pl-PL" smtClean="0"/>
              <a:t>‹#›</a:t>
            </a:fld>
            <a:endParaRPr lang="pl-PL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276164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7FAF1-7AB8-4D3D-9079-48703434BC03}" type="datetimeFigureOut">
              <a:rPr lang="pl-PL" smtClean="0"/>
              <a:t>14.09.2023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73008-EEC4-4C82-AD31-925CE96DF5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99499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7FAF1-7AB8-4D3D-9079-48703434BC03}" type="datetimeFigureOut">
              <a:rPr lang="pl-PL" smtClean="0"/>
              <a:t>14.09.2023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73008-EEC4-4C82-AD31-925CE96DF5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46691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7FAF1-7AB8-4D3D-9079-48703434BC03}" type="datetimeFigureOut">
              <a:rPr lang="pl-PL" smtClean="0"/>
              <a:t>14.09.2023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73008-EEC4-4C82-AD31-925CE96DF5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72281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7FAF1-7AB8-4D3D-9079-48703434BC03}" type="datetimeFigureOut">
              <a:rPr lang="pl-PL" smtClean="0"/>
              <a:t>14.09.2023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73008-EEC4-4C82-AD31-925CE96DF5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44066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7FAF1-7AB8-4D3D-9079-48703434BC03}" type="datetimeFigureOut">
              <a:rPr lang="pl-PL" smtClean="0"/>
              <a:t>14.09.2023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73008-EEC4-4C82-AD31-925CE96DF5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8615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7FAF1-7AB8-4D3D-9079-48703434BC03}" type="datetimeFigureOut">
              <a:rPr lang="pl-PL" smtClean="0"/>
              <a:t>14.09.2023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73008-EEC4-4C82-AD31-925CE96DF5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2945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7FAF1-7AB8-4D3D-9079-48703434BC03}" type="datetimeFigureOut">
              <a:rPr lang="pl-PL" smtClean="0"/>
              <a:t>14.09.2023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73008-EEC4-4C82-AD31-925CE96DF5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9054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7FAF1-7AB8-4D3D-9079-48703434BC03}" type="datetimeFigureOut">
              <a:rPr lang="pl-PL" smtClean="0"/>
              <a:t>14.09.2023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73008-EEC4-4C82-AD31-925CE96DF5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2096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7FAF1-7AB8-4D3D-9079-48703434BC03}" type="datetimeFigureOut">
              <a:rPr lang="pl-PL" smtClean="0"/>
              <a:t>14.09.2023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73008-EEC4-4C82-AD31-925CE96DF5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885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7FAF1-7AB8-4D3D-9079-48703434BC03}" type="datetimeFigureOut">
              <a:rPr lang="pl-PL" smtClean="0"/>
              <a:t>14.09.2023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73008-EEC4-4C82-AD31-925CE96DF5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3674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7FAF1-7AB8-4D3D-9079-48703434BC03}" type="datetimeFigureOut">
              <a:rPr lang="pl-PL" smtClean="0"/>
              <a:t>14.09.2023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73008-EEC4-4C82-AD31-925CE96DF5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9126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7FAF1-7AB8-4D3D-9079-48703434BC03}" type="datetimeFigureOut">
              <a:rPr lang="pl-PL" smtClean="0"/>
              <a:t>14.09.2023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73008-EEC4-4C82-AD31-925CE96DF5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2841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7FAF1-7AB8-4D3D-9079-48703434BC03}" type="datetimeFigureOut">
              <a:rPr lang="pl-PL" smtClean="0"/>
              <a:t>14.09.2023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73008-EEC4-4C82-AD31-925CE96DF5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4375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BD7FAF1-7AB8-4D3D-9079-48703434BC03}" type="datetimeFigureOut">
              <a:rPr lang="pl-PL" smtClean="0"/>
              <a:t>14.09.2023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7473008-EEC4-4C82-AD31-925CE96DF5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1171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jk.edu.pl/webujk/resources/2022/10/pr.WSZJK-W-1_TWORZENIE-I-ZAPRZEST-PROW-STUDIOW_w.06-2022.zip" TargetMode="External"/><Relationship Id="rId2" Type="http://schemas.openxmlformats.org/officeDocument/2006/relationships/hyperlink" Target="https://ujk.edu.pl/dokumentacja_-_uruchamianie_kierunku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5539F29-AD5D-0AFA-5B46-A28895EF91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Kalendarz prac </a:t>
            </a:r>
            <a:r>
              <a:rPr lang="pl-PL" dirty="0"/>
              <a:t/>
            </a:r>
            <a:br>
              <a:rPr lang="pl-PL" dirty="0"/>
            </a:br>
            <a:r>
              <a:rPr lang="pl-PL" sz="4000" dirty="0"/>
              <a:t>nad przygotowaniem wniosku </a:t>
            </a:r>
            <a:br>
              <a:rPr lang="pl-PL" sz="4000" dirty="0"/>
            </a:br>
            <a:r>
              <a:rPr lang="pl-PL" sz="4000" dirty="0"/>
              <a:t>o utworzenie nowego </a:t>
            </a:r>
            <a:br>
              <a:rPr lang="pl-PL" sz="4000" dirty="0"/>
            </a:br>
            <a:r>
              <a:rPr lang="pl-PL" sz="4000" dirty="0"/>
              <a:t>kierunku studiów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1D5CB1E0-305B-2F14-D1AA-BDAA51C158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9547" y="4447712"/>
            <a:ext cx="10840453" cy="1803797"/>
          </a:xfrm>
        </p:spPr>
        <p:txBody>
          <a:bodyPr>
            <a:normAutofit/>
          </a:bodyPr>
          <a:lstStyle/>
          <a:p>
            <a:r>
              <a:rPr lang="pl-PL" dirty="0"/>
              <a:t>Dotyczy wniosków </a:t>
            </a:r>
          </a:p>
          <a:p>
            <a:r>
              <a:rPr lang="pl-PL" dirty="0"/>
              <a:t>o utworzenie nowych kierunków studiów </a:t>
            </a:r>
          </a:p>
          <a:p>
            <a:r>
              <a:rPr lang="pl-PL" dirty="0"/>
              <a:t>(planowanych do uruchomienia w semestrze zimowym r. ak. 2024/2025   </a:t>
            </a:r>
          </a:p>
        </p:txBody>
      </p:sp>
    </p:spTree>
    <p:extLst>
      <p:ext uri="{BB962C8B-B14F-4D97-AF65-F5344CB8AC3E}">
        <p14:creationId xmlns:p14="http://schemas.microsoft.com/office/powerpoint/2010/main" val="489312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8F09585F-EDF6-AE76-061B-F3F858E81D9B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704145063"/>
              </p:ext>
            </p:extLst>
          </p:nvPr>
        </p:nvGraphicFramePr>
        <p:xfrm>
          <a:off x="148044" y="348455"/>
          <a:ext cx="11895909" cy="6056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926">
                  <a:extLst>
                    <a:ext uri="{9D8B030D-6E8A-4147-A177-3AD203B41FA5}">
                      <a16:colId xmlns:a16="http://schemas.microsoft.com/office/drawing/2014/main" val="718189937"/>
                    </a:ext>
                  </a:extLst>
                </a:gridCol>
                <a:gridCol w="7722780">
                  <a:extLst>
                    <a:ext uri="{9D8B030D-6E8A-4147-A177-3AD203B41FA5}">
                      <a16:colId xmlns:a16="http://schemas.microsoft.com/office/drawing/2014/main" val="2537415471"/>
                    </a:ext>
                  </a:extLst>
                </a:gridCol>
                <a:gridCol w="1415548">
                  <a:extLst>
                    <a:ext uri="{9D8B030D-6E8A-4147-A177-3AD203B41FA5}">
                      <a16:colId xmlns:a16="http://schemas.microsoft.com/office/drawing/2014/main" val="3756638382"/>
                    </a:ext>
                  </a:extLst>
                </a:gridCol>
                <a:gridCol w="2426655">
                  <a:extLst>
                    <a:ext uri="{9D8B030D-6E8A-4147-A177-3AD203B41FA5}">
                      <a16:colId xmlns:a16="http://schemas.microsoft.com/office/drawing/2014/main" val="2776670898"/>
                    </a:ext>
                  </a:extLst>
                </a:gridCol>
              </a:tblGrid>
              <a:tr h="916017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rgbClr val="D0DBE9"/>
                          </a:solidFill>
                        </a:rPr>
                        <a:t>E</a:t>
                      </a:r>
                    </a:p>
                    <a:p>
                      <a:pPr algn="ctr"/>
                      <a:r>
                        <a:rPr lang="pl-PL" sz="1400" dirty="0">
                          <a:solidFill>
                            <a:srgbClr val="D0DBE9"/>
                          </a:solidFill>
                        </a:rPr>
                        <a:t>T</a:t>
                      </a:r>
                    </a:p>
                    <a:p>
                      <a:pPr algn="ctr"/>
                      <a:r>
                        <a:rPr lang="pl-PL" sz="1400" dirty="0">
                          <a:solidFill>
                            <a:srgbClr val="D0DBE9"/>
                          </a:solidFill>
                        </a:rPr>
                        <a:t>AP</a:t>
                      </a:r>
                    </a:p>
                  </a:txBody>
                  <a:tcPr>
                    <a:solidFill>
                      <a:srgbClr val="99B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rgbClr val="D0DBE9"/>
                          </a:solidFill>
                        </a:rPr>
                        <a:t>ZAKRES PRAC</a:t>
                      </a:r>
                    </a:p>
                  </a:txBody>
                  <a:tcPr>
                    <a:solidFill>
                      <a:srgbClr val="99B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rgbClr val="D0DBE9"/>
                          </a:solidFill>
                        </a:rPr>
                        <a:t>REALIZACJA</a:t>
                      </a:r>
                    </a:p>
                    <a:p>
                      <a:pPr algn="ctr"/>
                      <a:r>
                        <a:rPr lang="pl-PL" sz="1400" dirty="0">
                          <a:solidFill>
                            <a:srgbClr val="D0DBE9"/>
                          </a:solidFill>
                        </a:rPr>
                        <a:t>(czas potrzebny na wykonanie etapu)</a:t>
                      </a:r>
                      <a:endParaRPr lang="pl-PL" dirty="0">
                        <a:solidFill>
                          <a:srgbClr val="D0DBE9"/>
                        </a:solidFill>
                      </a:endParaRPr>
                    </a:p>
                  </a:txBody>
                  <a:tcPr>
                    <a:solidFill>
                      <a:srgbClr val="99B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rgbClr val="D0DBE9"/>
                          </a:solidFill>
                        </a:rPr>
                        <a:t>TERMIN REALIZACJI ETAPU</a:t>
                      </a:r>
                      <a:endParaRPr lang="pl-PL" dirty="0">
                        <a:solidFill>
                          <a:srgbClr val="D0DBE9"/>
                        </a:solidFill>
                      </a:endParaRPr>
                    </a:p>
                  </a:txBody>
                  <a:tcPr>
                    <a:solidFill>
                      <a:srgbClr val="99B1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5294530"/>
                  </a:ext>
                </a:extLst>
              </a:tr>
              <a:tr h="709175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I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pl-PL" sz="1400" dirty="0"/>
                        <a:t>WSTĘPNE OPRACOWANIE KONCEPCJI NOWEGO KIERUNKU STUDIÓW, ZWERYFIKOWANIE W JAKIM STOPNIU ODPOWIADA ONA POTRZEBOM RYNKU PRACY I MOŻLIWOŚCIOM UCZELNI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pl-PL" sz="1400" dirty="0"/>
                        <a:t>OMÓWIENIE TEJ KONCEPCJI NA RADZIE WYDZIAŁU/COLLEGIUM MEDICUM/FILII</a:t>
                      </a:r>
                      <a:endParaRPr lang="pl-PL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3 TYGODNIE</a:t>
                      </a:r>
                    </a:p>
                    <a:p>
                      <a:pPr algn="ctr"/>
                      <a:endParaRPr lang="pl-PL" sz="1400" dirty="0"/>
                    </a:p>
                    <a:p>
                      <a:pPr algn="ctr"/>
                      <a:r>
                        <a:rPr lang="pl-PL" sz="1400" dirty="0"/>
                        <a:t>1 TYDZIEŃ</a:t>
                      </a:r>
                      <a:endParaRPr lang="pl-PL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PAŹDZIERNIK 2023 r.</a:t>
                      </a:r>
                      <a:endParaRPr lang="pl-PL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2393580"/>
                  </a:ext>
                </a:extLst>
              </a:tr>
              <a:tr h="295489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ZGŁOSZENIE NA </a:t>
                      </a:r>
                      <a:r>
                        <a:rPr lang="pl-PL" sz="1400" b="1" dirty="0"/>
                        <a:t>UKK</a:t>
                      </a:r>
                      <a:r>
                        <a:rPr lang="pl-PL" sz="1400" dirty="0"/>
                        <a:t> WNIOSKÓW O UTWORZENIE NOWYCH KIERUNKÓW STUDIÓW</a:t>
                      </a:r>
                    </a:p>
                  </a:txBody>
                  <a:tcPr>
                    <a:solidFill>
                      <a:srgbClr val="E8F0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/>
                        <a:t>1 TYDZIEŃ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/>
                        <a:t>LISTOPAD 2023 r.</a:t>
                      </a:r>
                      <a:endParaRPr lang="pl-PL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45357436"/>
                  </a:ext>
                </a:extLst>
              </a:tr>
              <a:tr h="1329702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III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OPRACOWANIE DOKUMENTÓW NIEZBĘDNYCH DO WNIOSKU, ZGODNYCH Z ZARZĄDZENIEM REKTORA UJK nr 22/2020 ze zm. (WZORY UMIESZCZONO W ZAKŁADCE </a:t>
                      </a:r>
                      <a:r>
                        <a:rPr lang="pl-PL" sz="1400" b="1" dirty="0"/>
                        <a:t>JK</a:t>
                      </a:r>
                      <a:r>
                        <a:rPr lang="pl-PL" sz="1400" dirty="0"/>
                        <a:t>, POD LINKIEM: </a:t>
                      </a:r>
                      <a:r>
                        <a:rPr lang="pl-PL" sz="1400" dirty="0">
                          <a:solidFill>
                            <a:srgbClr val="3333FF"/>
                          </a:solidFill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https://ujk.edu.pl/dokumentacja_-_uruchamianie_kierunku.html</a:t>
                      </a:r>
                      <a:r>
                        <a:rPr lang="pl-PL" sz="1400" dirty="0"/>
                        <a:t>)</a:t>
                      </a:r>
                    </a:p>
                    <a:p>
                      <a:pPr marL="182563" indent="0"/>
                      <a:r>
                        <a:rPr lang="pl-PL" sz="1400" i="1" dirty="0"/>
                        <a:t>Szczegółowe zasady postępowania w przypadku tworzenia nowego kierunku studiów wyższych znajdują się w procedurze WSZJK-W/1 </a:t>
                      </a:r>
                      <a:r>
                        <a:rPr lang="pl-PL" sz="1400" i="1" dirty="0">
                          <a:solidFill>
                            <a:srgbClr val="3333FF"/>
                          </a:solidFill>
                        </a:rPr>
                        <a:t>„</a:t>
                      </a:r>
                      <a:r>
                        <a:rPr lang="pl-PL" sz="1400" i="1" dirty="0">
                          <a:solidFill>
                            <a:srgbClr val="3333FF"/>
                          </a:solidFill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Procedura tworzenia i zaprzestania prowadzenia studiów wyższych i studiów podyplomowych oraz modyfikowania programów tych studiów</a:t>
                      </a:r>
                      <a:r>
                        <a:rPr lang="pl-PL" sz="1400" i="1" dirty="0">
                          <a:solidFill>
                            <a:srgbClr val="3333FF"/>
                          </a:solidFill>
                        </a:rPr>
                        <a:t>”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8 TYGODNI</a:t>
                      </a:r>
                      <a:endParaRPr lang="pl-PL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GRUDZIEŃ 2023 r.</a:t>
                      </a:r>
                      <a:endParaRPr lang="pl-PL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426554"/>
                  </a:ext>
                </a:extLst>
              </a:tr>
              <a:tr h="502332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PRZESŁANIE DO PRZEJRZENIA ELEKTRONICZNEJ WERSJI WNIOSKU DO </a:t>
                      </a:r>
                      <a:r>
                        <a:rPr lang="pl-PL" sz="1400" b="1" dirty="0"/>
                        <a:t>SJK</a:t>
                      </a:r>
                      <a:r>
                        <a:rPr lang="pl-PL" sz="1400" dirty="0"/>
                        <a:t> W CELU PRZEKAZANIA DO ZAOPINIOWANIA PRZEZ </a:t>
                      </a:r>
                      <a:r>
                        <a:rPr lang="pl-PL" sz="1400" b="1" dirty="0"/>
                        <a:t>UKK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2 TYGODNIE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80975" marR="0" lvl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</a:rPr>
                        <a:t>STYCZEŃ 2024 r. </a:t>
                      </a:r>
                      <a:r>
                        <a:rPr lang="pl-PL" sz="1400" b="1" dirty="0">
                          <a:solidFill>
                            <a:srgbClr val="C00000"/>
                          </a:solidFill>
                        </a:rPr>
                        <a:t>dot. kat. </a:t>
                      </a:r>
                      <a:r>
                        <a:rPr lang="pl-PL" sz="1400" b="1" dirty="0" smtClean="0">
                          <a:solidFill>
                            <a:srgbClr val="C00000"/>
                          </a:solidFill>
                        </a:rPr>
                        <a:t>I</a:t>
                      </a:r>
                      <a:endParaRPr lang="pl-PL" sz="1400" b="1" dirty="0">
                        <a:solidFill>
                          <a:srgbClr val="C00000"/>
                        </a:solidFill>
                      </a:endParaRPr>
                    </a:p>
                    <a:p>
                      <a:pPr marL="180975" marR="0" lvl="0" indent="-180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</a:rPr>
                        <a:t>LUTY 2024 r. </a:t>
                      </a:r>
                      <a:r>
                        <a:rPr lang="pl-PL" sz="1400" b="1" dirty="0">
                          <a:solidFill>
                            <a:srgbClr val="C00000"/>
                          </a:solidFill>
                        </a:rPr>
                        <a:t>dot. kat. </a:t>
                      </a:r>
                      <a:r>
                        <a:rPr lang="pl-PL" sz="1400" b="1" dirty="0" smtClean="0">
                          <a:solidFill>
                            <a:srgbClr val="C00000"/>
                          </a:solidFill>
                        </a:rPr>
                        <a:t>II</a:t>
                      </a:r>
                      <a:endParaRPr lang="pl-PL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7667751"/>
                  </a:ext>
                </a:extLst>
              </a:tr>
              <a:tr h="295489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i="1" dirty="0">
                          <a:solidFill>
                            <a:srgbClr val="C00000"/>
                          </a:solidFill>
                        </a:rPr>
                        <a:t>Kat. </a:t>
                      </a:r>
                      <a:r>
                        <a:rPr lang="pl-PL" sz="1400" b="1" i="1" dirty="0" smtClean="0">
                          <a:solidFill>
                            <a:srgbClr val="C00000"/>
                          </a:solidFill>
                        </a:rPr>
                        <a:t>I. </a:t>
                      </a:r>
                      <a:r>
                        <a:rPr lang="pl-PL" sz="1400" b="1" i="1" dirty="0">
                          <a:solidFill>
                            <a:srgbClr val="C00000"/>
                          </a:solidFill>
                        </a:rPr>
                        <a:t>KIERUNKI STUDIÓW, NA URUCHOMIENIE KTÓRYCH WYDAJE P0OZWOLENIE </a:t>
                      </a:r>
                      <a:r>
                        <a:rPr lang="pl-PL" sz="1400" b="1" i="1" dirty="0" err="1">
                          <a:solidFill>
                            <a:srgbClr val="C00000"/>
                          </a:solidFill>
                        </a:rPr>
                        <a:t>MEiN</a:t>
                      </a:r>
                      <a:r>
                        <a:rPr lang="pl-PL" sz="1400" b="1" i="1" dirty="0">
                          <a:solidFill>
                            <a:srgbClr val="C00000"/>
                          </a:solidFill>
                        </a:rPr>
                        <a:t>, TJ. WNIOSKI WYSYŁANE DO </a:t>
                      </a:r>
                      <a:r>
                        <a:rPr lang="pl-PL" sz="1400" b="1" i="1" dirty="0" err="1">
                          <a:solidFill>
                            <a:srgbClr val="C00000"/>
                          </a:solidFill>
                        </a:rPr>
                        <a:t>MEiN</a:t>
                      </a:r>
                      <a:endParaRPr lang="pl-PL" sz="1400" b="1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b="1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9668377"/>
                  </a:ext>
                </a:extLst>
              </a:tr>
              <a:tr h="502332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400" dirty="0"/>
                        <a:t>NANIESIENIE KOREKT PRZEZ WNIOSKODAWCĘ ORAZ ZŁOŻENIE WNIOSKU W WERSJI ELEKTRONICZNEJ (na płycie) W </a:t>
                      </a:r>
                      <a:r>
                        <a:rPr lang="pl-PL" sz="1400" b="1" dirty="0"/>
                        <a:t>SJK</a:t>
                      </a:r>
                      <a:r>
                        <a:rPr lang="pl-PL" sz="1400" dirty="0"/>
                        <a:t> W CELU PRZEDSTAWIENIA PROGRAMU STUDIÓW NA SENACIE UJK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1 DZIEŃ/</a:t>
                      </a:r>
                    </a:p>
                    <a:p>
                      <a:pPr algn="ctr"/>
                      <a:r>
                        <a:rPr lang="pl-PL" sz="1400" dirty="0"/>
                        <a:t>1 TYDZIEŃ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LUTY 2024 r.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50667545"/>
                  </a:ext>
                </a:extLst>
              </a:tr>
              <a:tr h="295489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VI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400" dirty="0"/>
                        <a:t>PRZESŁANIE WNIOSKU O UTWORZENIE NOWEGO KIERUNKU STUDIÓW (Z PISMEM PRZEWODNIM) DO </a:t>
                      </a:r>
                      <a:r>
                        <a:rPr lang="pl-PL" sz="1400" dirty="0" err="1"/>
                        <a:t>MEiN</a:t>
                      </a:r>
                      <a:endParaRPr lang="pl-PL" sz="14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1 DZIEŃ/</a:t>
                      </a:r>
                    </a:p>
                    <a:p>
                      <a:pPr algn="ctr"/>
                      <a:r>
                        <a:rPr lang="pl-PL" sz="1400" dirty="0"/>
                        <a:t>1 TYDZIEŃ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MARZEC 2024 r.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924221"/>
                  </a:ext>
                </a:extLst>
              </a:tr>
              <a:tr h="295489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400" b="1" i="1" dirty="0">
                          <a:solidFill>
                            <a:srgbClr val="C00000"/>
                          </a:solidFill>
                        </a:rPr>
                        <a:t>Kat. </a:t>
                      </a:r>
                      <a:r>
                        <a:rPr lang="pl-PL" sz="1400" b="1" i="1" dirty="0" smtClean="0">
                          <a:solidFill>
                            <a:srgbClr val="C00000"/>
                          </a:solidFill>
                        </a:rPr>
                        <a:t>II. </a:t>
                      </a:r>
                      <a:r>
                        <a:rPr lang="pl-PL" sz="1400" b="1" i="1" dirty="0">
                          <a:solidFill>
                            <a:srgbClr val="C00000"/>
                          </a:solidFill>
                        </a:rPr>
                        <a:t>KIERUNKI STUDIÓW ZATWIERDZANE PRZEZ SENAT UJK (NA BAZIE WŁASNYCH </a:t>
                      </a:r>
                      <a:r>
                        <a:rPr lang="pl-PL" sz="1400" b="1" i="1" dirty="0" smtClean="0">
                          <a:solidFill>
                            <a:srgbClr val="C00000"/>
                          </a:solidFill>
                        </a:rPr>
                        <a:t>UPRAWNIEŃ – dotyczy dyscyplin z kategorią naukową A oraz B+)</a:t>
                      </a:r>
                      <a:endParaRPr lang="pl-PL" sz="1400" b="1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l-PL" sz="1400" b="1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5382746"/>
                  </a:ext>
                </a:extLst>
              </a:tr>
              <a:tr h="539820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V</a:t>
                      </a:r>
                    </a:p>
                  </a:txBody>
                  <a:tcPr>
                    <a:solidFill>
                      <a:srgbClr val="E8F0FC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400" dirty="0"/>
                        <a:t>NANIESIENIE KOREKT PRZEZ WNIOSKODAWCĘ ORAZ ZŁOŻENIE WNIOSKU W WERSJI ELEKTRONICZNEJ (na płycie) W </a:t>
                      </a:r>
                      <a:r>
                        <a:rPr lang="pl-PL" sz="1400" b="1" dirty="0"/>
                        <a:t>SJK</a:t>
                      </a:r>
                      <a:r>
                        <a:rPr lang="pl-PL" sz="1400" dirty="0"/>
                        <a:t> W CELU PRZEDSTAWIENIA PROGRAMU STUDIÓW NA SENACIE UJK</a:t>
                      </a:r>
                    </a:p>
                  </a:txBody>
                  <a:tcPr>
                    <a:solidFill>
                      <a:srgbClr val="E8F0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1 TYDZIEŃ</a:t>
                      </a:r>
                    </a:p>
                  </a:txBody>
                  <a:tcPr anchor="ctr">
                    <a:solidFill>
                      <a:srgbClr val="E8F0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MARZEC 2024 r.</a:t>
                      </a:r>
                    </a:p>
                  </a:txBody>
                  <a:tcPr anchor="ctr">
                    <a:solidFill>
                      <a:srgbClr val="E8F0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2162777"/>
                  </a:ext>
                </a:extLst>
              </a:tr>
            </a:tbl>
          </a:graphicData>
        </a:graphic>
      </p:graphicFrame>
      <p:sp>
        <p:nvSpPr>
          <p:cNvPr id="10" name="pole tekstowe 9">
            <a:extLst>
              <a:ext uri="{FF2B5EF4-FFF2-40B4-BE49-F238E27FC236}">
                <a16:creationId xmlns:a16="http://schemas.microsoft.com/office/drawing/2014/main" id="{9465BEC8-C973-B666-7F77-AC89C7009942}"/>
              </a:ext>
            </a:extLst>
          </p:cNvPr>
          <p:cNvSpPr txBox="1"/>
          <p:nvPr/>
        </p:nvSpPr>
        <p:spPr>
          <a:xfrm>
            <a:off x="368966" y="6509545"/>
            <a:ext cx="1145406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400" dirty="0"/>
              <a:t>Wyjaśnienie skrótów: </a:t>
            </a:r>
            <a:r>
              <a:rPr lang="pl-PL" sz="1400" b="1" dirty="0"/>
              <a:t>JK</a:t>
            </a:r>
            <a:r>
              <a:rPr lang="pl-PL" sz="1400" dirty="0"/>
              <a:t> – JAKOŚĆ KSZTAŁCENIA		</a:t>
            </a:r>
            <a:r>
              <a:rPr lang="pl-PL" sz="1400" b="1" dirty="0"/>
              <a:t>SJK </a:t>
            </a:r>
            <a:r>
              <a:rPr lang="pl-PL" sz="1400" dirty="0"/>
              <a:t>– SEKCJA JAKOŚCI KSZTAŁCENIA		</a:t>
            </a:r>
            <a:r>
              <a:rPr lang="pl-PL" sz="1400" b="1" dirty="0"/>
              <a:t>UKK </a:t>
            </a:r>
            <a:r>
              <a:rPr lang="pl-PL" sz="1400" dirty="0"/>
              <a:t>– UNIWERSYTECKA KOMISJA ds. KSZTAŁCENIA   	</a:t>
            </a:r>
          </a:p>
        </p:txBody>
      </p:sp>
    </p:spTree>
    <p:extLst>
      <p:ext uri="{BB962C8B-B14F-4D97-AF65-F5344CB8AC3E}">
        <p14:creationId xmlns:p14="http://schemas.microsoft.com/office/powerpoint/2010/main" val="91572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58AEF6A-229A-A677-7F00-1EA531F93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2" y="461764"/>
            <a:ext cx="10364451" cy="448284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Najczęstsze błędy techniczne wniosku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075FF16-FF88-ADEA-6625-6DF8C1530C4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22512" y="1123406"/>
            <a:ext cx="11146973" cy="542087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pl-PL" sz="1800" dirty="0"/>
              <a:t>1. </a:t>
            </a:r>
            <a:r>
              <a:rPr lang="pl-PL" sz="1800" b="1" dirty="0"/>
              <a:t>Nieterminowość </a:t>
            </a:r>
            <a:r>
              <a:rPr lang="pl-PL" sz="1800" dirty="0"/>
              <a:t>(zakończenie prac – na 6 m-</a:t>
            </a:r>
            <a:r>
              <a:rPr lang="pl-PL" sz="1800" dirty="0" err="1"/>
              <a:t>cy</a:t>
            </a:r>
            <a:r>
              <a:rPr lang="pl-PL" sz="1800" dirty="0"/>
              <a:t> przed planowanym rozpoczęciem kształcenia)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l-PL" sz="1800" dirty="0"/>
              <a:t>2. </a:t>
            </a:r>
            <a:r>
              <a:rPr lang="pl-PL" sz="1800" b="1" dirty="0"/>
              <a:t>nieaktualność treści </a:t>
            </a:r>
            <a:r>
              <a:rPr lang="pl-PL" sz="1800" dirty="0"/>
              <a:t>(danych, przepisów)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l-PL" sz="1800" dirty="0"/>
              <a:t>3. </a:t>
            </a:r>
            <a:r>
              <a:rPr lang="pl-PL" sz="1800" b="1" dirty="0"/>
              <a:t>Nieadekwatność treści, materiałów lub koncepcji</a:t>
            </a:r>
            <a:r>
              <a:rPr lang="pl-PL" sz="1800" dirty="0"/>
              <a:t> (wewnętrznie – </a:t>
            </a:r>
            <a:r>
              <a:rPr lang="pl-PL" sz="1800" cap="none" dirty="0"/>
              <a:t>np</a:t>
            </a:r>
            <a:r>
              <a:rPr lang="pl-PL" sz="1800" dirty="0"/>
              <a:t>. niedopasowanie koncepcji 	kierunku do misji uczelni, zewnętrznie – </a:t>
            </a:r>
            <a:r>
              <a:rPr lang="pl-PL" sz="1800" cap="none" dirty="0"/>
              <a:t>np</a:t>
            </a:r>
            <a:r>
              <a:rPr lang="pl-PL" sz="1800" dirty="0"/>
              <a:t>. niedopasowanie koncepcji kierunku do potrzeb 	otoczenia społeczno-gospodarczego)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l-PL" sz="1800" dirty="0"/>
              <a:t>4. </a:t>
            </a:r>
            <a:r>
              <a:rPr lang="pl-PL" sz="1800" b="1" dirty="0"/>
              <a:t>Niestosowanie ogólnych reguł</a:t>
            </a:r>
            <a:r>
              <a:rPr lang="pl-PL" sz="1800" dirty="0"/>
              <a:t> (przepisów, wzorów i kryteriów pka; </a:t>
            </a:r>
            <a:r>
              <a:rPr lang="pl-PL" sz="1800" u="sng" dirty="0"/>
              <a:t>bezrefleksyjne</a:t>
            </a:r>
            <a:r>
              <a:rPr lang="pl-PL" sz="1800" dirty="0"/>
              <a:t> kopiowanie 	nieaktualnych albo cudzych dokumentów)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l-PL" sz="1800" dirty="0"/>
              <a:t>5. </a:t>
            </a:r>
            <a:r>
              <a:rPr lang="pl-PL" sz="1800" b="1" dirty="0"/>
              <a:t>Brak proporcji i selekcji informacji </a:t>
            </a:r>
            <a:r>
              <a:rPr lang="pl-PL" sz="1800" dirty="0"/>
              <a:t>(elementy, którymi chcemy się pochwalić nie mogą 	zdominować innych części wniosku)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l-PL" sz="1800" dirty="0"/>
              <a:t>6. </a:t>
            </a:r>
            <a:r>
              <a:rPr lang="pl-PL" sz="1800" b="1" dirty="0"/>
              <a:t>Nieczytelność</a:t>
            </a:r>
            <a:r>
              <a:rPr lang="pl-PL" sz="1800" dirty="0"/>
              <a:t> (wizualna, logiczna)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l-PL" sz="1800" dirty="0"/>
              <a:t>7. </a:t>
            </a:r>
            <a:r>
              <a:rPr lang="pl-PL" sz="1800" b="1" dirty="0"/>
              <a:t>Niekompletność</a:t>
            </a:r>
            <a:r>
              <a:rPr lang="pl-PL" sz="1800" dirty="0"/>
              <a:t> (treści, dokumentacji – </a:t>
            </a:r>
            <a:r>
              <a:rPr lang="pl-PL" sz="1800" cap="none" dirty="0"/>
              <a:t>np</a:t>
            </a:r>
            <a:r>
              <a:rPr lang="pl-PL" sz="1800" dirty="0"/>
              <a:t>. braki w załącznikach)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l-PL" sz="1800" dirty="0"/>
              <a:t>8. </a:t>
            </a:r>
            <a:r>
              <a:rPr lang="pl-PL" sz="1800" b="1" dirty="0"/>
              <a:t>Zaśmiecenie</a:t>
            </a:r>
            <a:r>
              <a:rPr lang="pl-PL" sz="1800" dirty="0"/>
              <a:t> (zbędne informacje, nieczytelne oznaczenia załączników, niezgodne ze spisem treści 	wniosku)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l-PL" sz="1800" dirty="0"/>
              <a:t>9. </a:t>
            </a:r>
            <a:r>
              <a:rPr lang="pl-PL" sz="1800" b="1" dirty="0"/>
              <a:t>Niespójność</a:t>
            </a:r>
            <a:r>
              <a:rPr lang="pl-PL" sz="1800" dirty="0"/>
              <a:t> (tych samych elementów w różnych częściach wniosku)</a:t>
            </a:r>
          </a:p>
          <a:p>
            <a:pPr marL="0" indent="0">
              <a:lnSpc>
                <a:spcPct val="100000"/>
              </a:lnSpc>
              <a:buNone/>
            </a:pP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1702817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985848B-6585-3669-296F-3F6B8082326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950495"/>
            <a:ext cx="10363826" cy="51254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3600" i="1" u="sng" dirty="0"/>
              <a:t>przypomnienie</a:t>
            </a:r>
          </a:p>
          <a:p>
            <a:pPr marL="0" indent="0" algn="ctr">
              <a:buNone/>
            </a:pPr>
            <a:r>
              <a:rPr lang="pl-PL" sz="3600" dirty="0"/>
              <a:t>Jednostka organizacyjna na Wydziale, </a:t>
            </a:r>
          </a:p>
          <a:p>
            <a:pPr marL="0" indent="0" algn="ctr">
              <a:buNone/>
            </a:pPr>
            <a:r>
              <a:rPr lang="pl-PL" sz="3600" dirty="0"/>
              <a:t>która wytworzyła dokumentację </a:t>
            </a:r>
          </a:p>
          <a:p>
            <a:pPr marL="0" indent="0" algn="ctr">
              <a:buNone/>
            </a:pPr>
            <a:r>
              <a:rPr lang="pl-PL" sz="3600" dirty="0"/>
              <a:t>w sprawie uruchomienia kierunku studiów</a:t>
            </a:r>
          </a:p>
          <a:p>
            <a:pPr marL="0" indent="0" algn="ctr">
              <a:buNone/>
            </a:pPr>
            <a:r>
              <a:rPr lang="pl-PL" sz="3600" dirty="0"/>
              <a:t> składa ją do archiwum </a:t>
            </a:r>
            <a:r>
              <a:rPr lang="pl-PL" sz="3600" dirty="0" err="1"/>
              <a:t>Ujk</a:t>
            </a:r>
            <a:endParaRPr lang="pl-PL" sz="3600" dirty="0"/>
          </a:p>
          <a:p>
            <a:pPr marL="0" indent="0" algn="ctr">
              <a:buNone/>
            </a:pPr>
            <a:r>
              <a:rPr lang="pl-PL" sz="3600" dirty="0"/>
              <a:t>(w wersji papierowej i elektronicznej)!!!</a:t>
            </a:r>
          </a:p>
        </p:txBody>
      </p:sp>
    </p:spTree>
    <p:extLst>
      <p:ext uri="{BB962C8B-B14F-4D97-AF65-F5344CB8AC3E}">
        <p14:creationId xmlns:p14="http://schemas.microsoft.com/office/powerpoint/2010/main" val="4131267064"/>
      </p:ext>
    </p:extLst>
  </p:cSld>
  <p:clrMapOvr>
    <a:masterClrMapping/>
  </p:clrMapOvr>
</p:sld>
</file>

<file path=ppt/theme/theme1.xml><?xml version="1.0" encoding="utf-8"?>
<a:theme xmlns:a="http://schemas.openxmlformats.org/drawingml/2006/main" name="Kropla">
  <a:themeElements>
    <a:clrScheme name="Kropl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Kropl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rop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TM04033925[[fn=Kropla]]</Template>
  <TotalTime>5</TotalTime>
  <Words>406</Words>
  <Application>Microsoft Office PowerPoint</Application>
  <PresentationFormat>Panoramiczny</PresentationFormat>
  <Paragraphs>65</Paragraphs>
  <Slides>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8" baseType="lpstr">
      <vt:lpstr>Arial</vt:lpstr>
      <vt:lpstr>Tw Cen MT</vt:lpstr>
      <vt:lpstr>Wingdings</vt:lpstr>
      <vt:lpstr>Kropla</vt:lpstr>
      <vt:lpstr>Kalendarz prac  nad przygotowaniem wniosku  o utworzenie nowego  kierunku studiów</vt:lpstr>
      <vt:lpstr>Prezentacja programu PowerPoint</vt:lpstr>
      <vt:lpstr>Najczęstsze błędy techniczne wniosku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Kalendarz prac  nad przygotowaniem wniosku  o utworzenie nowego  kierunku studiów</dc:title>
  <dc:creator>Ewa Błaszkiewicz</dc:creator>
  <cp:lastModifiedBy>Katarzyna Palka</cp:lastModifiedBy>
  <cp:revision>11</cp:revision>
  <cp:lastPrinted>2023-08-09T08:37:05Z</cp:lastPrinted>
  <dcterms:created xsi:type="dcterms:W3CDTF">2023-08-08T08:14:56Z</dcterms:created>
  <dcterms:modified xsi:type="dcterms:W3CDTF">2023-09-14T07:32:14Z</dcterms:modified>
</cp:coreProperties>
</file>