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97" r:id="rId4"/>
    <p:sldId id="265" r:id="rId5"/>
    <p:sldId id="268" r:id="rId6"/>
    <p:sldId id="299" r:id="rId7"/>
    <p:sldId id="266" r:id="rId8"/>
    <p:sldId id="267" r:id="rId9"/>
    <p:sldId id="284" r:id="rId10"/>
    <p:sldId id="285" r:id="rId11"/>
    <p:sldId id="300" r:id="rId12"/>
    <p:sldId id="302" r:id="rId13"/>
    <p:sldId id="304" r:id="rId14"/>
    <p:sldId id="306" r:id="rId15"/>
    <p:sldId id="310" r:id="rId16"/>
    <p:sldId id="294" r:id="rId17"/>
    <p:sldId id="29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0" autoAdjust="0"/>
    <p:restoredTop sz="94660"/>
  </p:normalViewPr>
  <p:slideViewPr>
    <p:cSldViewPr>
      <p:cViewPr varScale="1">
        <p:scale>
          <a:sx n="104" d="100"/>
          <a:sy n="104" d="100"/>
        </p:scale>
        <p:origin x="7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82E9D-45C8-430E-8282-7D984F7B24FD}" type="datetimeFigureOut">
              <a:rPr lang="pl-PL" smtClean="0"/>
              <a:pPr/>
              <a:t>20.10.2023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B35F2-EB05-4589-84A4-6D52427C7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FD335-6D8E-486A-8F5F-DFC7325903F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96944" cy="25922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Ankieta oceniająca </a:t>
            </a:r>
            <a:br>
              <a:rPr lang="pl-PL" b="1" dirty="0"/>
            </a:br>
            <a:r>
              <a:rPr lang="pl-PL" b="1" dirty="0"/>
              <a:t>obsługę administracyjną</a:t>
            </a:r>
            <a:br>
              <a:rPr lang="pl-PL" b="1" dirty="0"/>
            </a:br>
            <a:r>
              <a:rPr lang="pl-PL" b="1" dirty="0"/>
              <a:t>w roku </a:t>
            </a:r>
            <a:r>
              <a:rPr lang="pl-PL" b="1" dirty="0" err="1"/>
              <a:t>akad</a:t>
            </a:r>
            <a:r>
              <a:rPr lang="pl-PL" b="1" dirty="0"/>
              <a:t>. 2022/2023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368152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3">
                    <a:lumMod val="50000"/>
                  </a:schemeClr>
                </a:solidFill>
              </a:rPr>
              <a:t>Ankietyzacja w terminie: </a:t>
            </a:r>
          </a:p>
          <a:p>
            <a:r>
              <a:rPr lang="pl-PL" sz="2800" b="1" dirty="0">
                <a:solidFill>
                  <a:schemeClr val="accent3">
                    <a:lumMod val="50000"/>
                  </a:schemeClr>
                </a:solidFill>
              </a:rPr>
              <a:t>30 stycznia – 30 marca 2023 roku</a:t>
            </a:r>
          </a:p>
        </p:txBody>
      </p:sp>
    </p:spTree>
    <p:extLst>
      <p:ext uri="{BB962C8B-B14F-4D97-AF65-F5344CB8AC3E}">
        <p14:creationId xmlns:p14="http://schemas.microsoft.com/office/powerpoint/2010/main" val="188728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0D840C-464F-4A4C-9293-6A031A14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31" y="1556792"/>
            <a:ext cx="7416824" cy="212423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</a:rPr>
              <a:t>Analiza UWAG do ankiety </a:t>
            </a:r>
            <a:b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</a:rPr>
              <a:t>według kolejnych jej pytań </a:t>
            </a:r>
            <a:endParaRPr lang="pl-PL" sz="3200" b="1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6D3C7CE-E85F-35B4-0354-A2DC79F019C7}"/>
              </a:ext>
            </a:extLst>
          </p:cNvPr>
          <p:cNvSpPr txBox="1">
            <a:spLocks/>
          </p:cNvSpPr>
          <p:nvPr/>
        </p:nvSpPr>
        <p:spPr>
          <a:xfrm>
            <a:off x="804659" y="4653136"/>
            <a:ext cx="7416824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i="1" dirty="0"/>
              <a:t>Jak oceniasz organizację i jakość obsługi w … </a:t>
            </a:r>
          </a:p>
        </p:txBody>
      </p:sp>
    </p:spTree>
    <p:extLst>
      <p:ext uri="{BB962C8B-B14F-4D97-AF65-F5344CB8AC3E}">
        <p14:creationId xmlns:p14="http://schemas.microsoft.com/office/powerpoint/2010/main" val="349755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C7540B46-63E5-CC61-4B68-831F2F214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3" y="518136"/>
            <a:ext cx="3995732" cy="2520000"/>
          </a:xfrm>
          <a:prstGeom prst="rect">
            <a:avLst/>
          </a:prstGeom>
          <a:noFill/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9A07504-B550-1B89-2662-8C2076786A48}"/>
              </a:ext>
            </a:extLst>
          </p:cNvPr>
          <p:cNvSpPr txBox="1"/>
          <p:nvPr/>
        </p:nvSpPr>
        <p:spPr>
          <a:xfrm>
            <a:off x="4716016" y="1196752"/>
            <a:ext cx="2376264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Pyt. 1. 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(śr. ocena: </a:t>
            </a:r>
            <a:r>
              <a:rPr lang="pl-PL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4,70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Obraz 4" descr="Obraz zawierający tekst, zrzut ekranu, System operacyjny, oprogramowanie&#10;&#10;Opis wygenerowany automatycznie">
            <a:extLst>
              <a:ext uri="{FF2B5EF4-FFF2-40B4-BE49-F238E27FC236}">
                <a16:creationId xmlns:a16="http://schemas.microsoft.com/office/drawing/2014/main" id="{23B623B9-41CD-6985-F836-9ED8B95D1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0" y="3819863"/>
            <a:ext cx="3995917" cy="2520000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69FA877-DF7A-BD15-BFB8-AE0C5C5684A4}"/>
              </a:ext>
            </a:extLst>
          </p:cNvPr>
          <p:cNvSpPr txBox="1"/>
          <p:nvPr/>
        </p:nvSpPr>
        <p:spPr>
          <a:xfrm>
            <a:off x="4716016" y="4883784"/>
            <a:ext cx="2376264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Pyt. 2. 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(śr. ocena: </a:t>
            </a:r>
            <a:r>
              <a:rPr lang="pl-PL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4,62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291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zrzut ekranu, oprogramowanie, wyświetlacz&#10;&#10;Opis wygenerowany automatycznie">
            <a:extLst>
              <a:ext uri="{FF2B5EF4-FFF2-40B4-BE49-F238E27FC236}">
                <a16:creationId xmlns:a16="http://schemas.microsoft.com/office/drawing/2014/main" id="{61932115-3967-3BD3-8D06-D6C7053E3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998704" cy="2520000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4174D00-C2CF-DFFE-9CC8-B186A952EB47}"/>
              </a:ext>
            </a:extLst>
          </p:cNvPr>
          <p:cNvSpPr txBox="1"/>
          <p:nvPr/>
        </p:nvSpPr>
        <p:spPr>
          <a:xfrm>
            <a:off x="4677754" y="1612600"/>
            <a:ext cx="2376264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Pyt. 3. 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(śr. ocena: </a:t>
            </a:r>
            <a:r>
              <a:rPr lang="pl-PL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4,65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Obraz 3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B25513C5-D335-369E-FD53-EE6612E2C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8220"/>
            <a:ext cx="3889375" cy="2451100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F4452BE-72D0-A34C-105C-910294737EE6}"/>
              </a:ext>
            </a:extLst>
          </p:cNvPr>
          <p:cNvSpPr txBox="1"/>
          <p:nvPr/>
        </p:nvSpPr>
        <p:spPr>
          <a:xfrm>
            <a:off x="4677754" y="4887917"/>
            <a:ext cx="2376264" cy="3921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Pyt. 4. 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(śr. ocena: </a:t>
            </a:r>
            <a:r>
              <a:rPr lang="pl-PL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4,39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704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wyświetlacz, oprogramowanie&#10;&#10;Opis wygenerowany automatycznie">
            <a:extLst>
              <a:ext uri="{FF2B5EF4-FFF2-40B4-BE49-F238E27FC236}">
                <a16:creationId xmlns:a16="http://schemas.microsoft.com/office/drawing/2014/main" id="{274C4A9A-F570-02AD-9370-8A2A0B9F1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797688" cy="2448000"/>
          </a:xfrm>
          <a:prstGeom prst="rect">
            <a:avLst/>
          </a:prstGeom>
          <a:noFill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68572B9-CD5D-84BF-8169-DB175B6EE3CB}"/>
              </a:ext>
            </a:extLst>
          </p:cNvPr>
          <p:cNvSpPr txBox="1"/>
          <p:nvPr/>
        </p:nvSpPr>
        <p:spPr>
          <a:xfrm>
            <a:off x="4644008" y="1468583"/>
            <a:ext cx="2376264" cy="3921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Pyt. 5. 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(śr. ocena: </a:t>
            </a:r>
            <a:r>
              <a:rPr lang="pl-PL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4,76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7" name="Obraz 6" descr="Obraz zawierający tekst, zrzut ekranu, wyświetlacz, System operacyjny&#10;&#10;Opis wygenerowany automatycznie">
            <a:extLst>
              <a:ext uri="{FF2B5EF4-FFF2-40B4-BE49-F238E27FC236}">
                <a16:creationId xmlns:a16="http://schemas.microsoft.com/office/drawing/2014/main" id="{1327ED13-07FE-CDBC-AF42-4157E6D61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9" y="3830000"/>
            <a:ext cx="3909383" cy="2520000"/>
          </a:xfrm>
          <a:prstGeom prst="rect">
            <a:avLst/>
          </a:prstGeom>
          <a:noFill/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B9E4817-547A-3040-831F-50E13CD464BB}"/>
              </a:ext>
            </a:extLst>
          </p:cNvPr>
          <p:cNvSpPr txBox="1"/>
          <p:nvPr/>
        </p:nvSpPr>
        <p:spPr>
          <a:xfrm>
            <a:off x="4644008" y="4951077"/>
            <a:ext cx="2376264" cy="3921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Pyt. 6. 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(śr. ocena: </a:t>
            </a:r>
            <a:r>
              <a:rPr lang="pl-PL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4,67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361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0C29252-CEB4-4659-95F9-909E26673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461"/>
            <a:ext cx="3945252" cy="2484000"/>
          </a:xfrm>
          <a:prstGeom prst="rect">
            <a:avLst/>
          </a:prstGeom>
          <a:noFill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85673F1-2585-70D1-766B-193D0E2DB545}"/>
              </a:ext>
            </a:extLst>
          </p:cNvPr>
          <p:cNvSpPr txBox="1"/>
          <p:nvPr/>
        </p:nvSpPr>
        <p:spPr>
          <a:xfrm>
            <a:off x="4860032" y="1370341"/>
            <a:ext cx="2376264" cy="3921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Pyt. 7. 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(śr. ocena: </a:t>
            </a:r>
            <a:r>
              <a:rPr lang="pl-PL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4,67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CDF7BAA-1CC3-93EE-E8BB-853FD1038CDB}"/>
              </a:ext>
            </a:extLst>
          </p:cNvPr>
          <p:cNvSpPr txBox="1"/>
          <p:nvPr/>
        </p:nvSpPr>
        <p:spPr>
          <a:xfrm>
            <a:off x="144016" y="2944050"/>
            <a:ext cx="91440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Pyt. 8. 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(śr. ocena: </a:t>
            </a:r>
            <a:r>
              <a:rPr lang="pl-PL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4,66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4AB0F7F-05E1-2CA1-1A24-8BCD6113D61C}"/>
              </a:ext>
            </a:extLst>
          </p:cNvPr>
          <p:cNvSpPr txBox="1"/>
          <p:nvPr/>
        </p:nvSpPr>
        <p:spPr>
          <a:xfrm>
            <a:off x="101778" y="3336209"/>
            <a:ext cx="8999984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i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 oceniasz organizację i jakość obsługi w Centrum Edukacji Nauczycielskiej</a:t>
            </a:r>
            <a:r>
              <a:rPr lang="pl-PL" sz="1600" b="1" spc="-1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i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Kielcach?</a:t>
            </a:r>
          </a:p>
          <a:p>
            <a:pPr algn="ctr">
              <a:spcBef>
                <a:spcPts val="600"/>
              </a:spcBef>
            </a:pPr>
            <a:r>
              <a:rPr lang="pl-PL" sz="1600" b="1" i="1" u="sng" spc="-10" dirty="0">
                <a:solidFill>
                  <a:srgbClr val="C00000"/>
                </a:solidFill>
                <a:latin typeface="Calibri" panose="020F0502020204030204" pitchFamily="34" charset="0"/>
              </a:rPr>
              <a:t>BRAK UWAG</a:t>
            </a:r>
            <a:endParaRPr lang="pl-PL" sz="1600" u="sng" dirty="0">
              <a:solidFill>
                <a:srgbClr val="C00000"/>
              </a:solidFill>
            </a:endParaRPr>
          </a:p>
        </p:txBody>
      </p:sp>
      <p:pic>
        <p:nvPicPr>
          <p:cNvPr id="11" name="Obraz 10" descr="Obraz zawierający tekst, zrzut ekranu, wyświetlacz, oprogramowanie&#10;&#10;Opis wygenerowany automatycznie">
            <a:extLst>
              <a:ext uri="{FF2B5EF4-FFF2-40B4-BE49-F238E27FC236}">
                <a16:creationId xmlns:a16="http://schemas.microsoft.com/office/drawing/2014/main" id="{C027CAF4-A6AE-18FC-49CA-4E43C648F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3" y="4078539"/>
            <a:ext cx="3945615" cy="2484000"/>
          </a:xfrm>
          <a:prstGeom prst="rect">
            <a:avLst/>
          </a:prstGeom>
          <a:noFill/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36EE6BC-0E47-BA65-13F2-66A405CDC524}"/>
              </a:ext>
            </a:extLst>
          </p:cNvPr>
          <p:cNvSpPr txBox="1"/>
          <p:nvPr/>
        </p:nvSpPr>
        <p:spPr>
          <a:xfrm>
            <a:off x="4716016" y="5121328"/>
            <a:ext cx="4427984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Pyt. 9. 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(śr. ocena: </a:t>
            </a:r>
            <a:r>
              <a:rPr lang="pl-PL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4,64</a:t>
            </a:r>
            <a:r>
              <a:rPr lang="pl-PL" sz="16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324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BA5FB87-D3C8-4A2A-D306-65359C0101C6}"/>
              </a:ext>
            </a:extLst>
          </p:cNvPr>
          <p:cNvSpPr txBox="1"/>
          <p:nvPr/>
        </p:nvSpPr>
        <p:spPr>
          <a:xfrm>
            <a:off x="184845" y="220301"/>
            <a:ext cx="8774310" cy="64173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Wśród pozytywnych uwag były np.:</a:t>
            </a:r>
            <a:endParaRPr lang="pl-PL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"/>
            </a:pPr>
            <a:r>
              <a:rPr lang="pl-PL" sz="16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„Bardzo fajne miejsce ułatwiające rozwój”.</a:t>
            </a:r>
            <a:endParaRPr lang="pl-PL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"/>
            </a:pPr>
            <a:r>
              <a:rPr lang="pl-PL" sz="1600" b="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„Organizacja jest przyjazna, a obsługa bardzo kompetentna, miła i pomocna”.</a:t>
            </a:r>
            <a:endParaRPr lang="pl-PL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"/>
            </a:pPr>
            <a:r>
              <a:rPr lang="pl-PL" sz="1600" b="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„Bardzo miłe osoby pracujące. Chętnie pomagają i udzielają odpowiedzi na pytania”. </a:t>
            </a:r>
            <a:endParaRPr lang="pl-PL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"/>
            </a:pPr>
            <a:r>
              <a:rPr lang="en-US" sz="1600" b="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„No open access for the students of UJK for any hour is quite difficult for those who spend most of the hours of studying at the other campus”. </a:t>
            </a:r>
            <a:endParaRPr lang="pl-PL" sz="1600" b="0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"/>
            </a:pPr>
            <a:r>
              <a:rPr lang="pl-PL" sz="1600" b="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„Pracujące tam osoby przykładają dużą wagę do wykonywanych obowiązków, pomimo utrudnień związanych z zapleczem finansowo-kadrowym”.</a:t>
            </a:r>
          </a:p>
          <a:p>
            <a:pPr marL="34290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"/>
            </a:pPr>
            <a:r>
              <a:rPr lang="pl-PL" sz="1600" b="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„Super działalność, bardzo dużo inicjatyw, w których każdy student znajdzie coś dla siebie”.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Wśród negatywnych uwag były np.:</a:t>
            </a: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pl-PL" sz="1600" b="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„Zajęcia powinny być realizowane na właściwym wydziale studenta”. 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pl-PL" sz="1600" spc="-10" dirty="0">
                <a:effectLst/>
                <a:ea typeface="Calibri" panose="020F0502020204030204" pitchFamily="34" charset="0"/>
              </a:rPr>
              <a:t>„Brak kontaktu po wysłaniu wiadomości e-mail”.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pl-PL" sz="1600" b="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„Student wypełnił dokumenty i miał czekać na odpowiedź. Nie doczekał się.”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pl-PL" sz="1600" b="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„Niektórzy prowadzący mają negatywny stosunek do studentów odrabiających zajęcia … Czasem nawet komentują to w niestosowny/niekulturalny sposób”.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pl-PL" sz="1600" b="0" i="0" u="none" strike="noStrike" dirty="0">
                <a:solidFill>
                  <a:srgbClr val="000000"/>
                </a:solidFill>
                <a:effectLst/>
              </a:rPr>
              <a:t>„Nietrzymanie się terminów”. 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pl-PL" sz="1600" b="0" i="0" u="none" strike="noStrike" dirty="0">
                <a:solidFill>
                  <a:srgbClr val="000000"/>
                </a:solidFill>
                <a:effectLst/>
              </a:rPr>
              <a:t>„Pracownicy są bardzo nieprzychylnie nastawieni do studentów, zwłaszcza panie pracujące w </a:t>
            </a:r>
            <a:r>
              <a:rPr lang="pl-PL" sz="1600" dirty="0">
                <a:solidFill>
                  <a:srgbClr val="000000"/>
                </a:solidFill>
              </a:rPr>
              <a:t>dziale … </a:t>
            </a:r>
            <a:r>
              <a:rPr lang="pl-PL" sz="1600" b="0" i="0" u="none" strike="noStrike" dirty="0">
                <a:solidFill>
                  <a:srgbClr val="000000"/>
                </a:solidFill>
                <a:effectLst/>
              </a:rPr>
              <a:t>bardzo niechętnie udzielają informacji a przy tym student musi wysłuchiwać całej serii uszczypliwych komentarzy na swój temat”.</a:t>
            </a:r>
            <a:r>
              <a:rPr lang="pl-PL" sz="1600" dirty="0"/>
              <a:t> </a:t>
            </a:r>
            <a:endParaRPr lang="pl-PL" sz="1600" spc="-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87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89B58-B829-433F-BC80-34A40260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400" b="1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Podsumowanie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DF7EC0-46C2-4DF5-8094-7ABD3F40D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184576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Ankieta </a:t>
            </a:r>
            <a:r>
              <a:rPr lang="pl-PL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oceniająca obsługę administracyjną poza wydziałem/filią</a:t>
            </a: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miała niższą frekwencję niż ankieta </a:t>
            </a:r>
            <a:r>
              <a:rPr lang="pl-PL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oceniająca obsługę administracyjną na wydziale/w filii. </a:t>
            </a: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Wyniosła ona 8,4% ogółu studentów semestru zimowego roku akademickiego 2022/2023.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Ogólna ocena obsługi administracyjnej poza wydziałem i filią wyniosła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4,65</a:t>
            </a: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jest bardzo zbliżona do uzyskanej w zeszłym roku (4,62 w roku akademickim </a:t>
            </a:r>
            <a:r>
              <a:rPr lang="pl-PL" sz="1800" b="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2021/2022) i poprzednich latach. Dane te można uznać za porównywalne, ponie</a:t>
            </a:r>
            <a:r>
              <a:rPr lang="pl-PL" sz="1800" b="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waż zakres oceny, tj. pytań ankietowych, z lat poprzednich prawie pokrywa się z obecnie stosowanym wzorem (poddano ocenie jeszcze jedną jednostkę, tj. </a:t>
            </a:r>
            <a:r>
              <a:rPr lang="pl-PL" sz="1800" b="0" i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Centrum Wsparcia Psychologicznego i Psychoedukacji                          w Kielcach</a:t>
            </a:r>
            <a:r>
              <a:rPr lang="pl-PL" sz="1800" b="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pytanie 9 ankiety). 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Tylko jedna jednostka została oceniona poniżej oceny ogólnej (tj. </a:t>
            </a:r>
            <a:r>
              <a:rPr lang="pl-PL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domy studenta w Kielcach lub w filii UJK</a:t>
            </a:r>
            <a:r>
              <a:rPr lang="pl-PL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tj. w zdecydowanej większości badane jednostki administracyjne naszej Uczelni, zgodnie z przyjętą skalą ocen do ankiet, uzyskały oceny wyróżniające.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ts val="1200"/>
              <a:buFont typeface="Wingdings" panose="05000000000000000000" pitchFamily="2" charset="2"/>
              <a:buChar char="§"/>
            </a:pPr>
            <a:r>
              <a:rPr lang="pl-PL" sz="1800" b="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roku akademickim 2022/2023 wśród wszystkich ocenianych jednostek najwyższą ocenę (</a:t>
            </a:r>
            <a:r>
              <a:rPr lang="pl-PL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4,76</a:t>
            </a:r>
            <a:r>
              <a:rPr lang="pl-PL" sz="1800" b="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uzyskało </a:t>
            </a:r>
            <a:r>
              <a:rPr lang="pl-PL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Centrum Nauki i Kultury w Kielcach</a:t>
            </a:r>
            <a:r>
              <a:rPr lang="pl-PL" sz="1800" b="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natomiast najniżej zostały ocenione </a:t>
            </a:r>
            <a:r>
              <a:rPr lang="pl-PL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domy studenta w Kielcach lub w filii UJK</a:t>
            </a:r>
            <a:r>
              <a:rPr lang="pl-PL" sz="1800" b="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które otrzymały ocenę </a:t>
            </a:r>
            <a:r>
              <a:rPr lang="pl-PL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4,39</a:t>
            </a:r>
            <a:r>
              <a:rPr lang="pl-PL" sz="1800" b="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rgbClr val="002060"/>
              </a:solidFill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3074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51CD1F-7CF8-408E-A684-2B331915B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3573016"/>
            <a:ext cx="8458200" cy="188817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pl-PL" sz="45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4500" b="1" dirty="0"/>
              <a:t>Dziękuję za uwagę</a:t>
            </a:r>
            <a:br>
              <a:rPr lang="pl-PL" sz="4500" dirty="0">
                <a:solidFill>
                  <a:schemeClr val="accent3">
                    <a:lumMod val="50000"/>
                  </a:schemeClr>
                </a:solidFill>
              </a:rPr>
            </a:br>
            <a:endParaRPr lang="pl-PL" sz="45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id="{3E701FD3-DF6D-496C-AB0B-29413237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86" y="1759278"/>
            <a:ext cx="18859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B478289-7D0F-4302-A0C7-E9C61978B296}"/>
              </a:ext>
            </a:extLst>
          </p:cNvPr>
          <p:cNvSpPr txBox="1">
            <a:spLocks/>
          </p:cNvSpPr>
          <p:nvPr/>
        </p:nvSpPr>
        <p:spPr>
          <a:xfrm>
            <a:off x="3285105" y="670130"/>
            <a:ext cx="3125921" cy="8001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l-PL" sz="3000" b="1" dirty="0">
                <a:latin typeface="Calibri"/>
              </a:rPr>
              <a:t>Cel ankiety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EA990E0-58A3-4CBF-BA10-D25216214BD5}"/>
              </a:ext>
            </a:extLst>
          </p:cNvPr>
          <p:cNvSpPr txBox="1"/>
          <p:nvPr/>
        </p:nvSpPr>
        <p:spPr>
          <a:xfrm>
            <a:off x="364840" y="1886592"/>
            <a:ext cx="85057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l-PL" sz="2100" dirty="0">
                <a:solidFill>
                  <a:prstClr val="black"/>
                </a:solidFill>
                <a:latin typeface="Calibri"/>
              </a:rPr>
              <a:t>anonimowe podzielenie się uwagami i refleksjami na temat obsługi administracyjnej (na wydziale/w filii oraz poza wydziałem/filią) </a:t>
            </a:r>
          </a:p>
          <a:p>
            <a:pPr algn="ctr" defTabSz="685800"/>
            <a:r>
              <a:rPr lang="pl-PL" sz="2100" dirty="0">
                <a:solidFill>
                  <a:prstClr val="black"/>
                </a:solidFill>
                <a:latin typeface="Calibri"/>
              </a:rPr>
              <a:t>w naszej Uczelni w roku </a:t>
            </a:r>
            <a:r>
              <a:rPr lang="pl-PL" sz="2100" dirty="0" err="1">
                <a:solidFill>
                  <a:prstClr val="black"/>
                </a:solidFill>
                <a:latin typeface="Calibri"/>
              </a:rPr>
              <a:t>akad</a:t>
            </a:r>
            <a:r>
              <a:rPr lang="pl-PL" sz="2100" dirty="0">
                <a:solidFill>
                  <a:prstClr val="black"/>
                </a:solidFill>
                <a:latin typeface="Calibri"/>
              </a:rPr>
              <a:t>. 2022/2023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8C860BD8-B8FB-418A-A95C-20B7874BD5A5}"/>
              </a:ext>
            </a:extLst>
          </p:cNvPr>
          <p:cNvSpPr txBox="1">
            <a:spLocks/>
          </p:cNvSpPr>
          <p:nvPr/>
        </p:nvSpPr>
        <p:spPr>
          <a:xfrm>
            <a:off x="3186172" y="3307792"/>
            <a:ext cx="3321541" cy="8001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l-PL" sz="3000" b="1" dirty="0">
                <a:latin typeface="Calibri"/>
              </a:rPr>
              <a:t>Uczestnicy ankiety</a:t>
            </a:r>
          </a:p>
        </p:txBody>
      </p: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51CDAE4C-C0AB-49FB-BB2F-341D738550A0}"/>
              </a:ext>
            </a:extLst>
          </p:cNvPr>
          <p:cNvSpPr txBox="1">
            <a:spLocks/>
          </p:cNvSpPr>
          <p:nvPr/>
        </p:nvSpPr>
        <p:spPr>
          <a:xfrm>
            <a:off x="399672" y="4529353"/>
            <a:ext cx="8229600" cy="138154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 defTabSz="685800">
              <a:spcBef>
                <a:spcPts val="225"/>
              </a:spcBef>
              <a:buClr>
                <a:srgbClr val="37A76F">
                  <a:lumMod val="75000"/>
                </a:srgbClr>
              </a:buClr>
              <a:buNone/>
            </a:pPr>
            <a:r>
              <a:rPr lang="pl-PL" sz="2100" dirty="0">
                <a:solidFill>
                  <a:prstClr val="black"/>
                </a:solidFill>
                <a:latin typeface="Calibri"/>
              </a:rPr>
              <a:t>studenci i uczestnicy studiów podyplomowych wszystkich wydziałów/filii </a:t>
            </a:r>
          </a:p>
          <a:p>
            <a:pPr marL="82296" indent="0" algn="ctr" defTabSz="685800">
              <a:spcBef>
                <a:spcPts val="225"/>
              </a:spcBef>
              <a:buClr>
                <a:srgbClr val="37A76F">
                  <a:lumMod val="75000"/>
                </a:srgbClr>
              </a:buClr>
              <a:buNone/>
            </a:pPr>
            <a:r>
              <a:rPr lang="pl-PL" sz="2100" dirty="0">
                <a:solidFill>
                  <a:prstClr val="black"/>
                </a:solidFill>
                <a:latin typeface="Calibri"/>
              </a:rPr>
              <a:t>Uniwersytetu Jana Kochanowskiego w Kielcach </a:t>
            </a:r>
          </a:p>
          <a:p>
            <a:pPr marL="82296" indent="0" algn="ctr" defTabSz="685800">
              <a:spcBef>
                <a:spcPts val="225"/>
              </a:spcBef>
              <a:buClr>
                <a:srgbClr val="37A76F">
                  <a:lumMod val="75000"/>
                </a:srgbClr>
              </a:buClr>
              <a:buNone/>
            </a:pPr>
            <a:r>
              <a:rPr lang="pl-PL" sz="1900" i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pl-PL" sz="1900" i="1" u="sng" dirty="0">
                <a:solidFill>
                  <a:prstClr val="black"/>
                </a:solidFill>
                <a:latin typeface="Calibri"/>
              </a:rPr>
              <a:t>bez doktorantów</a:t>
            </a:r>
            <a:r>
              <a:rPr lang="pl-PL" sz="1900" i="1" dirty="0">
                <a:solidFill>
                  <a:prstClr val="black"/>
                </a:solidFill>
                <a:latin typeface="Calibri"/>
              </a:rPr>
              <a:t> – badania ankietowe, zgodnie z odrębnymi procedurami)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4513349" y="1470230"/>
            <a:ext cx="334716" cy="3027759"/>
            <a:chOff x="5094538" y="1879089"/>
            <a:chExt cx="531870" cy="3291438"/>
          </a:xfrm>
          <a:solidFill>
            <a:schemeClr val="tx2"/>
          </a:solidFill>
        </p:grpSpPr>
        <p:sp>
          <p:nvSpPr>
            <p:cNvPr id="6" name="Strzałka: w dół 5">
              <a:extLst>
                <a:ext uri="{FF2B5EF4-FFF2-40B4-BE49-F238E27FC236}">
                  <a16:creationId xmlns:a16="http://schemas.microsoft.com/office/drawing/2014/main" id="{02400E6A-01A5-4F4F-A1D1-7CA6F7A0CEC6}"/>
                </a:ext>
              </a:extLst>
            </p:cNvPr>
            <p:cNvSpPr/>
            <p:nvPr/>
          </p:nvSpPr>
          <p:spPr>
            <a:xfrm>
              <a:off x="5094538" y="1879089"/>
              <a:ext cx="530087" cy="424069"/>
            </a:xfrm>
            <a:prstGeom prst="downArrow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l-PL" sz="1350">
                <a:solidFill>
                  <a:schemeClr val="tx2"/>
                </a:solidFill>
                <a:highlight>
                  <a:srgbClr val="000080"/>
                </a:highlight>
                <a:latin typeface="Calibri"/>
              </a:endParaRPr>
            </a:p>
          </p:txBody>
        </p:sp>
        <p:sp>
          <p:nvSpPr>
            <p:cNvPr id="12" name="Strzałka: w dół 11">
              <a:extLst>
                <a:ext uri="{FF2B5EF4-FFF2-40B4-BE49-F238E27FC236}">
                  <a16:creationId xmlns:a16="http://schemas.microsoft.com/office/drawing/2014/main" id="{3B12E0C9-9FAC-43D1-A062-6F87FFEDACE3}"/>
                </a:ext>
              </a:extLst>
            </p:cNvPr>
            <p:cNvSpPr/>
            <p:nvPr/>
          </p:nvSpPr>
          <p:spPr>
            <a:xfrm>
              <a:off x="5096321" y="4746458"/>
              <a:ext cx="530087" cy="424069"/>
            </a:xfrm>
            <a:prstGeom prst="downArrow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l-PL" sz="1350">
                <a:solidFill>
                  <a:schemeClr val="tx2"/>
                </a:solidFill>
                <a:highlight>
                  <a:srgbClr val="000080"/>
                </a:highligh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D9E7DFD-BE98-183A-BB8A-91BB047A544D}"/>
              </a:ext>
            </a:extLst>
          </p:cNvPr>
          <p:cNvSpPr txBox="1"/>
          <p:nvPr/>
        </p:nvSpPr>
        <p:spPr>
          <a:xfrm>
            <a:off x="1295636" y="1402759"/>
            <a:ext cx="6552728" cy="35735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pl-PL" sz="2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pl-PL" sz="2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roku 2023 </a:t>
            </a:r>
            <a:r>
              <a:rPr lang="pl-PL" sz="2200" b="1" i="1" u="dotted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wyniki badania ankietowego są zaprezentowane ogólnie (w UJK)</a:t>
            </a:r>
            <a:r>
              <a:rPr lang="pl-PL" sz="2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nie w podziale na wydziały, kierunki, formy i poziomy studiów</a:t>
            </a:r>
            <a:r>
              <a:rPr lang="pl-PL" sz="22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ctr">
              <a:lnSpc>
                <a:spcPct val="115000"/>
              </a:lnSpc>
            </a:pPr>
            <a:r>
              <a:rPr lang="pl-PL" sz="22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Wynika to z faktu, że w 2023 roku ankietyzację przeprowadzono w nowym systemie informatycznym      i nie było możliwości rozdzielenia ich według podanych wyżej kryteriów.</a:t>
            </a:r>
          </a:p>
          <a:p>
            <a:pPr algn="ctr">
              <a:lnSpc>
                <a:spcPct val="115000"/>
              </a:lnSpc>
            </a:pPr>
            <a:endParaRPr lang="pl-PL" sz="2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0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DF734-958E-41A9-BC7D-1E06A6C9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8614"/>
            <a:ext cx="8229600" cy="922114"/>
          </a:xfrm>
        </p:spPr>
        <p:txBody>
          <a:bodyPr>
            <a:normAutofit/>
          </a:bodyPr>
          <a:lstStyle/>
          <a:p>
            <a:r>
              <a:rPr lang="pl-PL" sz="2200" b="1" i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Ankieta oceniająca obsługę administracyjną (</a:t>
            </a:r>
            <a:r>
              <a:rPr lang="pl-PL" sz="2200" b="1" i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pl-PL" sz="2200" b="1" i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wydziale/w filii)</a:t>
            </a:r>
            <a:endParaRPr lang="pl-PL" sz="2200" dirty="0">
              <a:solidFill>
                <a:schemeClr val="tx2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8AA83BB-AEA1-40E1-BE55-A7BAF564E524}"/>
              </a:ext>
            </a:extLst>
          </p:cNvPr>
          <p:cNvSpPr txBox="1"/>
          <p:nvPr/>
        </p:nvSpPr>
        <p:spPr>
          <a:xfrm>
            <a:off x="107504" y="6231606"/>
            <a:ext cx="8928992" cy="308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sz="1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1. Liczba wypełnionych ankiet oceniających administrację </a:t>
            </a:r>
            <a:r>
              <a:rPr lang="pl-PL" sz="1300" b="0" i="1" u="dotted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pl-PL" sz="1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wydziałach i w filiach w okresie realizacji badania</a:t>
            </a:r>
            <a:endParaRPr lang="pl-PL" sz="1300" b="1" dirty="0">
              <a:solidFill>
                <a:srgbClr val="082A7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tekst, zrzut ekranu, Wykres, linia&#10;&#10;Opis wygenerowany automatycznie">
            <a:extLst>
              <a:ext uri="{FF2B5EF4-FFF2-40B4-BE49-F238E27FC236}">
                <a16:creationId xmlns:a16="http://schemas.microsoft.com/office/drawing/2014/main" id="{CAEECC85-68F9-5A91-6916-ABBB06D16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9" y="838811"/>
            <a:ext cx="7920000" cy="5180378"/>
          </a:xfrm>
          <a:prstGeom prst="rect">
            <a:avLst/>
          </a:prstGeom>
          <a:noFill/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8E1B602-F9AE-B29F-10F2-287B44124EB4}"/>
              </a:ext>
            </a:extLst>
          </p:cNvPr>
          <p:cNvSpPr/>
          <p:nvPr/>
        </p:nvSpPr>
        <p:spPr>
          <a:xfrm>
            <a:off x="6300192" y="1556792"/>
            <a:ext cx="2088232" cy="432048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2"/>
                </a:solidFill>
              </a:rPr>
              <a:t>1059 os. </a:t>
            </a:r>
            <a:r>
              <a:rPr lang="pl-PL" sz="1200" dirty="0">
                <a:solidFill>
                  <a:schemeClr val="tx2"/>
                </a:solidFill>
              </a:rPr>
              <a:t>(10,3% w </a:t>
            </a:r>
            <a:r>
              <a:rPr lang="pl-PL" sz="1200" dirty="0" err="1">
                <a:solidFill>
                  <a:schemeClr val="tx2"/>
                </a:solidFill>
              </a:rPr>
              <a:t>sem</a:t>
            </a:r>
            <a:r>
              <a:rPr lang="pl-PL" sz="1200" dirty="0">
                <a:solidFill>
                  <a:schemeClr val="tx2"/>
                </a:solidFill>
              </a:rPr>
              <a:t>. zim.) </a:t>
            </a:r>
          </a:p>
        </p:txBody>
      </p:sp>
    </p:spTree>
    <p:extLst>
      <p:ext uri="{BB962C8B-B14F-4D97-AF65-F5344CB8AC3E}">
        <p14:creationId xmlns:p14="http://schemas.microsoft.com/office/powerpoint/2010/main" val="189365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30499BE5-A1F5-E223-47C3-08FC4E15C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13" y="-99392"/>
            <a:ext cx="6194574" cy="89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2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62636F1-AB33-F63E-B035-0F7BD63CBF4A}"/>
              </a:ext>
            </a:extLst>
          </p:cNvPr>
          <p:cNvSpPr txBox="1"/>
          <p:nvPr/>
        </p:nvSpPr>
        <p:spPr>
          <a:xfrm>
            <a:off x="827584" y="188640"/>
            <a:ext cx="74888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Obsługa administracyjna </a:t>
            </a:r>
          </a:p>
          <a:p>
            <a:pPr algn="ctr"/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Uniwersytecie Jana Kochanowskiego w Kielcach</a:t>
            </a:r>
          </a:p>
          <a:p>
            <a:pPr algn="ctr"/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ogółem otrzymała ocenę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4,19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pl-PL" sz="2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183531F-99FD-F621-3176-89A5D4F55FB9}"/>
              </a:ext>
            </a:extLst>
          </p:cNvPr>
          <p:cNvSpPr txBox="1"/>
          <p:nvPr/>
        </p:nvSpPr>
        <p:spPr>
          <a:xfrm>
            <a:off x="539552" y="5805264"/>
            <a:ext cx="7704856" cy="538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sz="1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2. Średnie oceny obsługi administracyjnej w UJK z uwzględnieniem         </a:t>
            </a:r>
            <a:endParaRPr lang="pl-PL" sz="13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1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poszczególnych pytań ankiety</a:t>
            </a:r>
            <a:endParaRPr lang="pl-PL" sz="13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7C3DE32-2C73-F4A4-94CC-5FF071400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84" y="1597442"/>
            <a:ext cx="5240191" cy="39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98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DF734-958E-41A9-BC7D-1E06A6C9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887"/>
            <a:ext cx="8229600" cy="922114"/>
          </a:xfrm>
        </p:spPr>
        <p:txBody>
          <a:bodyPr>
            <a:normAutofit/>
          </a:bodyPr>
          <a:lstStyle/>
          <a:p>
            <a:r>
              <a:rPr lang="pl-PL" sz="2200" b="1" i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pl-PL" sz="2200" b="1" i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Ankieta oceniająca obsługę administracyjną (</a:t>
            </a:r>
            <a:r>
              <a:rPr lang="pl-PL" sz="2200" b="1" i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poza</a:t>
            </a:r>
            <a:r>
              <a:rPr lang="pl-PL" sz="2200" b="1" i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wydziałem/filią)</a:t>
            </a:r>
            <a:endParaRPr lang="pl-PL" sz="2200" dirty="0">
              <a:solidFill>
                <a:schemeClr val="tx2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8AA83BB-AEA1-40E1-BE55-A7BAF564E524}"/>
              </a:ext>
            </a:extLst>
          </p:cNvPr>
          <p:cNvSpPr txBox="1"/>
          <p:nvPr/>
        </p:nvSpPr>
        <p:spPr>
          <a:xfrm>
            <a:off x="107504" y="6231606"/>
            <a:ext cx="8928992" cy="308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sz="13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3. Liczba wypełnionych ankiet oceniających administrację </a:t>
            </a:r>
            <a:r>
              <a:rPr lang="pl-PL" sz="1300" b="0" i="1" u="dotte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poza</a:t>
            </a:r>
            <a:r>
              <a:rPr lang="pl-PL" sz="13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wydziałami i filiami w okresie realizacji badania</a:t>
            </a:r>
            <a:endParaRPr lang="pl-PL" sz="13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B16C0EB0-78F9-7901-F36E-A85AEC6CE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1001"/>
            <a:ext cx="7920000" cy="5177913"/>
          </a:xfrm>
          <a:prstGeom prst="rect">
            <a:avLst/>
          </a:prstGeom>
          <a:noFill/>
        </p:spPr>
      </p:pic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8ACD6D9F-AFA7-F387-25F4-64F979CB3483}"/>
              </a:ext>
            </a:extLst>
          </p:cNvPr>
          <p:cNvSpPr/>
          <p:nvPr/>
        </p:nvSpPr>
        <p:spPr>
          <a:xfrm>
            <a:off x="6084168" y="1556792"/>
            <a:ext cx="2088232" cy="432048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2"/>
                </a:solidFill>
              </a:rPr>
              <a:t>869 os. </a:t>
            </a:r>
            <a:r>
              <a:rPr lang="pl-PL" sz="1200" dirty="0">
                <a:solidFill>
                  <a:schemeClr val="tx2"/>
                </a:solidFill>
              </a:rPr>
              <a:t>(8,4% w </a:t>
            </a:r>
            <a:r>
              <a:rPr lang="pl-PL" sz="1200" dirty="0" err="1">
                <a:solidFill>
                  <a:schemeClr val="tx2"/>
                </a:solidFill>
              </a:rPr>
              <a:t>sem</a:t>
            </a:r>
            <a:r>
              <a:rPr lang="pl-PL" sz="1200" dirty="0">
                <a:solidFill>
                  <a:schemeClr val="tx2"/>
                </a:solidFill>
              </a:rPr>
              <a:t>. zim.) </a:t>
            </a:r>
          </a:p>
        </p:txBody>
      </p:sp>
    </p:spTree>
    <p:extLst>
      <p:ext uri="{BB962C8B-B14F-4D97-AF65-F5344CB8AC3E}">
        <p14:creationId xmlns:p14="http://schemas.microsoft.com/office/powerpoint/2010/main" val="266175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A50107E-872F-BDE0-6D61-7C97EFAD0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-171400"/>
            <a:ext cx="5343278" cy="76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8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FBCE16E-39BB-4A54-BDA4-7C4DA2FB1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7EEE629-3F68-419B-A99C-1239B175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9320"/>
            <a:ext cx="914431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Średnie oceny obsługi administracyjnej poza wydziałem / filią na Uniwersytecie Jana Kochanowskiego  w Kielcach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az 1" descr="Obraz zawierający tekst, zrzut ekranu, Równolegle, design&#10;&#10;Opis wygenerowany automatycznie">
            <a:extLst>
              <a:ext uri="{FF2B5EF4-FFF2-40B4-BE49-F238E27FC236}">
                <a16:creationId xmlns:a16="http://schemas.microsoft.com/office/drawing/2014/main" id="{A72DA6ED-0D39-7E68-A51B-25516E4BF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332656"/>
            <a:ext cx="8280000" cy="5777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69936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846</Words>
  <Application>Microsoft Office PowerPoint</Application>
  <PresentationFormat>Pokaz na ekranie (4:3)</PresentationFormat>
  <Paragraphs>61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Motyw pakietu Office</vt:lpstr>
      <vt:lpstr>Ankieta oceniająca  obsługę administracyjną w roku akad. 2022/2023</vt:lpstr>
      <vt:lpstr>Prezentacja programu PowerPoint</vt:lpstr>
      <vt:lpstr>Prezentacja programu PowerPoint</vt:lpstr>
      <vt:lpstr>1. Ankieta oceniająca obsługę administracyjną (na wydziale/w filii)</vt:lpstr>
      <vt:lpstr>Prezentacja programu PowerPoint</vt:lpstr>
      <vt:lpstr>Prezentacja programu PowerPoint</vt:lpstr>
      <vt:lpstr>2. Ankieta oceniająca obsługę administracyjną (poza wydziałem/filią)</vt:lpstr>
      <vt:lpstr>Prezentacja programu PowerPoint</vt:lpstr>
      <vt:lpstr>Prezentacja programu PowerPoint</vt:lpstr>
      <vt:lpstr>Analiza UWAG do ankiety  według kolejnych jej pytań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</vt:lpstr>
      <vt:lpstr> 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ewabla</dc:creator>
  <cp:lastModifiedBy>Ewa Błaszkiewicz</cp:lastModifiedBy>
  <cp:revision>57</cp:revision>
  <dcterms:created xsi:type="dcterms:W3CDTF">2015-06-16T11:16:02Z</dcterms:created>
  <dcterms:modified xsi:type="dcterms:W3CDTF">2023-10-20T11:41:00Z</dcterms:modified>
</cp:coreProperties>
</file>