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2" r:id="rId1"/>
  </p:sldMasterIdLst>
  <p:sldIdLst>
    <p:sldId id="256" r:id="rId2"/>
    <p:sldId id="258" r:id="rId3"/>
    <p:sldId id="259" r:id="rId4"/>
    <p:sldId id="279" r:id="rId5"/>
    <p:sldId id="280" r:id="rId6"/>
    <p:sldId id="260" r:id="rId7"/>
    <p:sldId id="282" r:id="rId8"/>
    <p:sldId id="278" r:id="rId9"/>
    <p:sldId id="262" r:id="rId10"/>
    <p:sldId id="263" r:id="rId11"/>
    <p:sldId id="264" r:id="rId12"/>
    <p:sldId id="265" r:id="rId13"/>
    <p:sldId id="283" r:id="rId14"/>
    <p:sldId id="284" r:id="rId15"/>
    <p:sldId id="266" r:id="rId16"/>
    <p:sldId id="267" r:id="rId17"/>
    <p:sldId id="269" r:id="rId18"/>
    <p:sldId id="270" r:id="rId19"/>
    <p:sldId id="271" r:id="rId20"/>
    <p:sldId id="272" r:id="rId21"/>
    <p:sldId id="273" r:id="rId22"/>
    <p:sldId id="285" r:id="rId23"/>
    <p:sldId id="274" r:id="rId24"/>
    <p:sldId id="275" r:id="rId25"/>
    <p:sldId id="261"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2"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pl-PL"/>
              <a:t>Kliknij, aby edytować styl</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0D4E46AA-1EC0-4433-9956-E798E94A6FB7}" type="datetimeFigureOut">
              <a:rPr lang="en-US" smtClean="0"/>
              <a:pPr/>
              <a:t>5/31/2022</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70C38C08-47C7-4847-B0BE-B9D8DEEB3D1B}" type="slidenum">
              <a:rPr lang="en-US" smtClean="0"/>
              <a:pPr/>
              <a:t>‹#›</a:t>
            </a:fld>
            <a:endParaRPr lang="en-US" dirty="0"/>
          </a:p>
        </p:txBody>
      </p:sp>
    </p:spTree>
    <p:extLst>
      <p:ext uri="{BB962C8B-B14F-4D97-AF65-F5344CB8AC3E}">
        <p14:creationId xmlns:p14="http://schemas.microsoft.com/office/powerpoint/2010/main" val="878953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0D4E46AA-1EC0-4433-9956-E798E94A6FB7}" type="datetimeFigureOut">
              <a:rPr lang="en-US" smtClean="0"/>
              <a:pPr/>
              <a:t>5/31/2022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0C38C08-47C7-4847-B0BE-B9D8DEEB3D1B}" type="slidenum">
              <a:rPr lang="en-US" smtClean="0"/>
              <a:pPr/>
              <a:t>‹#›</a:t>
            </a:fld>
            <a:endParaRPr lang="en-US" dirty="0"/>
          </a:p>
        </p:txBody>
      </p:sp>
    </p:spTree>
    <p:extLst>
      <p:ext uri="{BB962C8B-B14F-4D97-AF65-F5344CB8AC3E}">
        <p14:creationId xmlns:p14="http://schemas.microsoft.com/office/powerpoint/2010/main" val="2829303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ytuł i podpis">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pl-PL"/>
              <a:t>Kliknij, aby edytować styl</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0D4E46AA-1EC0-4433-9956-E798E94A6FB7}" type="datetimeFigureOut">
              <a:rPr lang="en-US" smtClean="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0C38C08-47C7-4847-B0BE-B9D8DEEB3D1B}" type="slidenum">
              <a:rPr lang="en-US" smtClean="0"/>
              <a:pPr/>
              <a:t>‹#›</a:t>
            </a:fld>
            <a:endParaRPr lang="en-US" dirty="0"/>
          </a:p>
        </p:txBody>
      </p:sp>
    </p:spTree>
    <p:extLst>
      <p:ext uri="{BB962C8B-B14F-4D97-AF65-F5344CB8AC3E}">
        <p14:creationId xmlns:p14="http://schemas.microsoft.com/office/powerpoint/2010/main" val="34975491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Oferta z podpisem">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pl-PL"/>
              <a:t>Kliknij, aby edytować styl</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0D4E46AA-1EC0-4433-9956-E798E94A6FB7}" type="datetimeFigureOut">
              <a:rPr lang="en-US" smtClean="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0C38C08-47C7-4847-B0BE-B9D8DEEB3D1B}" type="slidenum">
              <a:rPr lang="en-US" smtClean="0"/>
              <a:pPr/>
              <a:t>‹#›</a:t>
            </a:fld>
            <a:endParaRPr lang="en-US" dirty="0"/>
          </a:p>
        </p:txBody>
      </p:sp>
    </p:spTree>
    <p:extLst>
      <p:ext uri="{BB962C8B-B14F-4D97-AF65-F5344CB8AC3E}">
        <p14:creationId xmlns:p14="http://schemas.microsoft.com/office/powerpoint/2010/main" val="5960185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Karta nazwy">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0D4E46AA-1EC0-4433-9956-E798E94A6FB7}" type="datetimeFigureOut">
              <a:rPr lang="en-US" smtClean="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0C38C08-47C7-4847-B0BE-B9D8DEEB3D1B}" type="slidenum">
              <a:rPr lang="en-US" smtClean="0"/>
              <a:pPr/>
              <a:t>‹#›</a:t>
            </a:fld>
            <a:endParaRPr lang="en-US" dirty="0"/>
          </a:p>
        </p:txBody>
      </p:sp>
    </p:spTree>
    <p:extLst>
      <p:ext uri="{BB962C8B-B14F-4D97-AF65-F5344CB8AC3E}">
        <p14:creationId xmlns:p14="http://schemas.microsoft.com/office/powerpoint/2010/main" val="38418979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pl-PL"/>
              <a:t>Kliknij, aby edytować styl</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D4E46AA-1EC0-4433-9956-E798E94A6FB7}" type="datetimeFigureOut">
              <a:rPr lang="en-US" smtClean="0"/>
              <a:pPr/>
              <a:t>5/31/2022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C38C08-47C7-4847-B0BE-B9D8DEEB3D1B}" type="slidenum">
              <a:rPr lang="en-US" smtClean="0"/>
              <a:pPr/>
              <a:t>‹#›</a:t>
            </a:fld>
            <a:endParaRPr lang="en-US" dirty="0"/>
          </a:p>
        </p:txBody>
      </p:sp>
    </p:spTree>
    <p:extLst>
      <p:ext uri="{BB962C8B-B14F-4D97-AF65-F5344CB8AC3E}">
        <p14:creationId xmlns:p14="http://schemas.microsoft.com/office/powerpoint/2010/main" val="8965744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umna obraz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pl-PL"/>
              <a:t>Kliknij, aby edytować styl</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D4E46AA-1EC0-4433-9956-E798E94A6FB7}" type="datetimeFigureOut">
              <a:rPr lang="en-US" smtClean="0"/>
              <a:pPr/>
              <a:t>5/31/2022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C38C08-47C7-4847-B0BE-B9D8DEEB3D1B}" type="slidenum">
              <a:rPr lang="en-US" smtClean="0"/>
              <a:pPr/>
              <a:t>‹#›</a:t>
            </a:fld>
            <a:endParaRPr lang="en-US" dirty="0"/>
          </a:p>
        </p:txBody>
      </p:sp>
    </p:spTree>
    <p:extLst>
      <p:ext uri="{BB962C8B-B14F-4D97-AF65-F5344CB8AC3E}">
        <p14:creationId xmlns:p14="http://schemas.microsoft.com/office/powerpoint/2010/main" val="28089321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nchor="t" anchorCtr="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0D4E46AA-1EC0-4433-9956-E798E94A6FB7}" type="datetimeFigureOut">
              <a:rPr lang="en-US" smtClean="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38C08-47C7-4847-B0BE-B9D8DEEB3D1B}" type="slidenum">
              <a:rPr lang="en-US" smtClean="0"/>
              <a:pPr/>
              <a:t>‹#›</a:t>
            </a:fld>
            <a:endParaRPr lang="en-US" dirty="0"/>
          </a:p>
        </p:txBody>
      </p:sp>
    </p:spTree>
    <p:extLst>
      <p:ext uri="{BB962C8B-B14F-4D97-AF65-F5344CB8AC3E}">
        <p14:creationId xmlns:p14="http://schemas.microsoft.com/office/powerpoint/2010/main" val="17151135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pl-PL"/>
              <a:t>Kliknij, aby edytować styl</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0D4E46AA-1EC0-4433-9956-E798E94A6FB7}" type="datetimeFigureOut">
              <a:rPr lang="en-US" smtClean="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0C38C08-47C7-4847-B0BE-B9D8DEEB3D1B}" type="slidenum">
              <a:rPr lang="en-US" smtClean="0"/>
              <a:pPr/>
              <a:t>‹#›</a:t>
            </a:fld>
            <a:endParaRPr lang="en-US" dirty="0"/>
          </a:p>
        </p:txBody>
      </p:sp>
    </p:spTree>
    <p:extLst>
      <p:ext uri="{BB962C8B-B14F-4D97-AF65-F5344CB8AC3E}">
        <p14:creationId xmlns:p14="http://schemas.microsoft.com/office/powerpoint/2010/main" val="4173625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0D4E46AA-1EC0-4433-9956-E798E94A6FB7}" type="datetimeFigureOut">
              <a:rPr lang="en-US" smtClean="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38C08-47C7-4847-B0BE-B9D8DEEB3D1B}" type="slidenum">
              <a:rPr lang="en-US" smtClean="0"/>
              <a:pPr/>
              <a:t>‹#›</a:t>
            </a:fld>
            <a:endParaRPr lang="en-US" dirty="0"/>
          </a:p>
        </p:txBody>
      </p:sp>
    </p:spTree>
    <p:extLst>
      <p:ext uri="{BB962C8B-B14F-4D97-AF65-F5344CB8AC3E}">
        <p14:creationId xmlns:p14="http://schemas.microsoft.com/office/powerpoint/2010/main" val="1502916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0D4E46AA-1EC0-4433-9956-E798E94A6FB7}" type="datetimeFigureOut">
              <a:rPr lang="en-US" smtClean="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0C38C08-47C7-4847-B0BE-B9D8DEEB3D1B}" type="slidenum">
              <a:rPr lang="en-US" smtClean="0"/>
              <a:pPr/>
              <a:t>‹#›</a:t>
            </a:fld>
            <a:endParaRPr lang="en-US" dirty="0"/>
          </a:p>
        </p:txBody>
      </p:sp>
    </p:spTree>
    <p:extLst>
      <p:ext uri="{BB962C8B-B14F-4D97-AF65-F5344CB8AC3E}">
        <p14:creationId xmlns:p14="http://schemas.microsoft.com/office/powerpoint/2010/main" val="792491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0D4E46AA-1EC0-4433-9956-E798E94A6FB7}" type="datetimeFigureOut">
              <a:rPr lang="en-US" smtClean="0"/>
              <a:pPr/>
              <a:t>5/31/2022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38C08-47C7-4847-B0BE-B9D8DEEB3D1B}" type="slidenum">
              <a:rPr lang="en-US" smtClean="0"/>
              <a:pPr/>
              <a:t>‹#›</a:t>
            </a:fld>
            <a:endParaRPr lang="en-US" dirty="0"/>
          </a:p>
        </p:txBody>
      </p:sp>
    </p:spTree>
    <p:extLst>
      <p:ext uri="{BB962C8B-B14F-4D97-AF65-F5344CB8AC3E}">
        <p14:creationId xmlns:p14="http://schemas.microsoft.com/office/powerpoint/2010/main" val="1073403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a:t>Kliknij, aby edytować styl</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0D4E46AA-1EC0-4433-9956-E798E94A6FB7}" type="datetimeFigureOut">
              <a:rPr lang="en-US" smtClean="0"/>
              <a:pPr/>
              <a:t>5/31/2022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C38C08-47C7-4847-B0BE-B9D8DEEB3D1B}" type="slidenum">
              <a:rPr lang="en-US" smtClean="0"/>
              <a:pPr/>
              <a:t>‹#›</a:t>
            </a:fld>
            <a:endParaRPr lang="en-US" dirty="0"/>
          </a:p>
        </p:txBody>
      </p:sp>
    </p:spTree>
    <p:extLst>
      <p:ext uri="{BB962C8B-B14F-4D97-AF65-F5344CB8AC3E}">
        <p14:creationId xmlns:p14="http://schemas.microsoft.com/office/powerpoint/2010/main" val="2465007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0D4E46AA-1EC0-4433-9956-E798E94A6FB7}" type="datetimeFigureOut">
              <a:rPr lang="en-US" smtClean="0"/>
              <a:pPr/>
              <a:t>5/31/2022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0C38C08-47C7-4847-B0BE-B9D8DEEB3D1B}" type="slidenum">
              <a:rPr lang="en-US" smtClean="0"/>
              <a:pPr/>
              <a:t>‹#›</a:t>
            </a:fld>
            <a:endParaRPr lang="en-US" dirty="0"/>
          </a:p>
        </p:txBody>
      </p:sp>
    </p:spTree>
    <p:extLst>
      <p:ext uri="{BB962C8B-B14F-4D97-AF65-F5344CB8AC3E}">
        <p14:creationId xmlns:p14="http://schemas.microsoft.com/office/powerpoint/2010/main" val="2739878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4E46AA-1EC0-4433-9956-E798E94A6FB7}" type="datetimeFigureOut">
              <a:rPr lang="en-US" smtClean="0"/>
              <a:pPr/>
              <a:t>5/31/2022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70C38C08-47C7-4847-B0BE-B9D8DEEB3D1B}" type="slidenum">
              <a:rPr lang="en-US" smtClean="0"/>
              <a:pPr/>
              <a:t>‹#›</a:t>
            </a:fld>
            <a:endParaRPr lang="en-US" dirty="0"/>
          </a:p>
        </p:txBody>
      </p:sp>
    </p:spTree>
    <p:extLst>
      <p:ext uri="{BB962C8B-B14F-4D97-AF65-F5344CB8AC3E}">
        <p14:creationId xmlns:p14="http://schemas.microsoft.com/office/powerpoint/2010/main" val="4219838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pl-PL"/>
              <a:t>Kliknij, aby edytować styl</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0D4E46AA-1EC0-4433-9956-E798E94A6FB7}" type="datetimeFigureOut">
              <a:rPr lang="en-US" smtClean="0"/>
              <a:pPr/>
              <a:t>5/31/2022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0C38C08-47C7-4847-B0BE-B9D8DEEB3D1B}" type="slidenum">
              <a:rPr lang="en-US" smtClean="0"/>
              <a:pPr/>
              <a:t>‹#›</a:t>
            </a:fld>
            <a:endParaRPr lang="en-US" dirty="0"/>
          </a:p>
        </p:txBody>
      </p:sp>
    </p:spTree>
    <p:extLst>
      <p:ext uri="{BB962C8B-B14F-4D97-AF65-F5344CB8AC3E}">
        <p14:creationId xmlns:p14="http://schemas.microsoft.com/office/powerpoint/2010/main" val="3287587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pl-PL"/>
              <a:t>Kliknij, aby edytować styl</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0D4E46AA-1EC0-4433-9956-E798E94A6FB7}" type="datetimeFigureOut">
              <a:rPr lang="en-US" smtClean="0"/>
              <a:pPr/>
              <a:t>5/31/2022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0C38C08-47C7-4847-B0BE-B9D8DEEB3D1B}" type="slidenum">
              <a:rPr lang="en-US" smtClean="0"/>
              <a:pPr/>
              <a:t>‹#›</a:t>
            </a:fld>
            <a:endParaRPr lang="en-US" dirty="0"/>
          </a:p>
        </p:txBody>
      </p:sp>
    </p:spTree>
    <p:extLst>
      <p:ext uri="{BB962C8B-B14F-4D97-AF65-F5344CB8AC3E}">
        <p14:creationId xmlns:p14="http://schemas.microsoft.com/office/powerpoint/2010/main" val="1053427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pl-PL"/>
              <a:t>Kliknij, aby edytować styl</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0D4E46AA-1EC0-4433-9956-E798E94A6FB7}" type="datetimeFigureOut">
              <a:rPr lang="en-US" smtClean="0"/>
              <a:pPr/>
              <a:t>5/31/2022</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70C38C08-47C7-4847-B0BE-B9D8DEEB3D1B}" type="slidenum">
              <a:rPr lang="en-US" smtClean="0"/>
              <a:pPr/>
              <a:t>‹#›</a:t>
            </a:fld>
            <a:endParaRPr lang="en-US" dirty="0"/>
          </a:p>
        </p:txBody>
      </p:sp>
    </p:spTree>
    <p:extLst>
      <p:ext uri="{BB962C8B-B14F-4D97-AF65-F5344CB8AC3E}">
        <p14:creationId xmlns:p14="http://schemas.microsoft.com/office/powerpoint/2010/main" val="1691008409"/>
      </p:ext>
    </p:extLst>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 id="2147483904" r:id="rId12"/>
    <p:sldLayoutId id="2147483905" r:id="rId13"/>
    <p:sldLayoutId id="2147483906" r:id="rId14"/>
    <p:sldLayoutId id="2147483907" r:id="rId15"/>
    <p:sldLayoutId id="2147483908" r:id="rId16"/>
    <p:sldLayoutId id="2147483909"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sip.legalis.pl/document-view.seam?documentId=mrswglrsgi2tinjzgm4te&amp;refSource=hyplink" TargetMode="External"/><Relationship Id="rId2" Type="http://schemas.openxmlformats.org/officeDocument/2006/relationships/hyperlink" Target="https://sip.legalis.pl/document-view.seam?documentId=mfrxilrsg42tombsgi3tqltqmfyc4mrwgyztgnbqhe&amp;refSource=hyplink" TargetMode="Externa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sip.legalis.pl/document-view.seam?documentId=mfrxilrtg4ytkmzsgaydgltqmfyc4njvge3tmmrygi&amp;refSource=hyplink" TargetMode="External"/><Relationship Id="rId2" Type="http://schemas.openxmlformats.org/officeDocument/2006/relationships/hyperlink" Target="https://sip.legalis.pl/document-view.seam?documentId=mfrxilrtg4ytkmzsgaydgltqmfyc4njvge3tmmjwha&amp;refSource=hyplink"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1480526" y="1126251"/>
            <a:ext cx="9230947" cy="4772639"/>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r>
              <a:rPr lang="pl-PL" sz="4400" b="0" i="0" u="none" strike="noStrike" baseline="0" dirty="0">
                <a:solidFill>
                  <a:schemeClr val="bg1"/>
                </a:solidFill>
              </a:rPr>
              <a:t>Regulacje prawne w zakresie przeciwdziałania mobbingowi </a:t>
            </a:r>
            <a:br>
              <a:rPr lang="pl-PL" sz="4400" b="0" i="0" u="none" strike="noStrike" baseline="0" dirty="0">
                <a:solidFill>
                  <a:schemeClr val="bg1"/>
                </a:solidFill>
              </a:rPr>
            </a:br>
            <a:r>
              <a:rPr lang="pl-PL" sz="4400" b="0" i="0" u="none" strike="noStrike" baseline="0" dirty="0">
                <a:solidFill>
                  <a:schemeClr val="bg1"/>
                </a:solidFill>
              </a:rPr>
              <a:t>i dyskryminacji w Uniwersytecie Jana Kochanowskiego </a:t>
            </a:r>
            <a:r>
              <a:rPr lang="pl-PL" sz="4400" b="0" i="0" u="none" strike="noStrike" baseline="0" dirty="0" smtClean="0">
                <a:solidFill>
                  <a:schemeClr val="bg1"/>
                </a:solidFill>
              </a:rPr>
              <a:t/>
            </a:r>
            <a:br>
              <a:rPr lang="pl-PL" sz="4400" b="0" i="0" u="none" strike="noStrike" baseline="0" dirty="0" smtClean="0">
                <a:solidFill>
                  <a:schemeClr val="bg1"/>
                </a:solidFill>
              </a:rPr>
            </a:br>
            <a:r>
              <a:rPr lang="pl-PL" sz="4400" b="0" i="0" u="none" strike="noStrike" baseline="0" dirty="0" smtClean="0">
                <a:solidFill>
                  <a:schemeClr val="bg1"/>
                </a:solidFill>
              </a:rPr>
              <a:t>w </a:t>
            </a:r>
            <a:r>
              <a:rPr lang="pl-PL" sz="4400" b="0" i="0" u="none" strike="noStrike" baseline="0" dirty="0">
                <a:solidFill>
                  <a:schemeClr val="bg1"/>
                </a:solidFill>
              </a:rPr>
              <a:t>Kielcach  </a:t>
            </a:r>
            <a:endParaRPr lang="pl-PL" dirty="0">
              <a:solidFill>
                <a:srgbClr val="FFFFFF"/>
              </a:solidFill>
              <a:cs typeface="Arial" panose="020B0604020202020204" pitchFamily="34" charset="0"/>
            </a:endParaRPr>
          </a:p>
        </p:txBody>
      </p:sp>
    </p:spTree>
    <p:extLst>
      <p:ext uri="{BB962C8B-B14F-4D97-AF65-F5344CB8AC3E}">
        <p14:creationId xmlns:p14="http://schemas.microsoft.com/office/powerpoint/2010/main" val="15549980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991095" y="609600"/>
            <a:ext cx="10248405" cy="5763207"/>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endParaRPr lang="pl-PL" dirty="0">
              <a:solidFill>
                <a:srgbClr val="FFFFFF"/>
              </a:solidFill>
              <a:latin typeface="Arial" panose="020B0604020202020204" pitchFamily="34" charset="0"/>
              <a:cs typeface="Arial" panose="020B0604020202020204" pitchFamily="34" charset="0"/>
            </a:endParaRPr>
          </a:p>
        </p:txBody>
      </p:sp>
      <p:sp>
        <p:nvSpPr>
          <p:cNvPr id="4" name="pole tekstowe 3">
            <a:extLst>
              <a:ext uri="{FF2B5EF4-FFF2-40B4-BE49-F238E27FC236}">
                <a16:creationId xmlns:a16="http://schemas.microsoft.com/office/drawing/2014/main" id="{D8632B80-2682-8229-1C4E-8CAE490DB054}"/>
              </a:ext>
            </a:extLst>
          </p:cNvPr>
          <p:cNvSpPr txBox="1"/>
          <p:nvPr/>
        </p:nvSpPr>
        <p:spPr>
          <a:xfrm>
            <a:off x="991095" y="746965"/>
            <a:ext cx="9291240" cy="5909310"/>
          </a:xfrm>
          <a:prstGeom prst="rect">
            <a:avLst/>
          </a:prstGeom>
          <a:noFill/>
        </p:spPr>
        <p:txBody>
          <a:bodyPr wrap="square">
            <a:spAutoFit/>
          </a:bodyPr>
          <a:lstStyle/>
          <a:p>
            <a:pPr algn="ctr"/>
            <a:r>
              <a:rPr lang="pl-PL" u="sng" dirty="0">
                <a:solidFill>
                  <a:schemeClr val="bg1"/>
                </a:solidFill>
              </a:rPr>
              <a:t>Oddziaływania zaburzające stosunki społeczne: </a:t>
            </a:r>
          </a:p>
          <a:p>
            <a:endParaRPr lang="pl-PL" dirty="0"/>
          </a:p>
          <a:p>
            <a:pPr marL="342900" indent="-342900">
              <a:buFont typeface="+mj-lt"/>
              <a:buAutoNum type="arabicPeriod"/>
            </a:pPr>
            <a:r>
              <a:rPr lang="pl-PL" dirty="0">
                <a:solidFill>
                  <a:schemeClr val="bg1"/>
                </a:solidFill>
              </a:rPr>
              <a:t> unikanie rozmów z ofiarą (np. przez ciągłe wymawianie się brakiem czasu), </a:t>
            </a:r>
          </a:p>
          <a:p>
            <a:pPr marL="342900" indent="-342900">
              <a:buFont typeface="+mj-lt"/>
              <a:buAutoNum type="arabicPeriod"/>
            </a:pPr>
            <a:r>
              <a:rPr lang="pl-PL" dirty="0">
                <a:solidFill>
                  <a:schemeClr val="bg1"/>
                </a:solidFill>
              </a:rPr>
              <a:t> niedawanie możliwości odezwania się (np. ucinanie rozmów),</a:t>
            </a:r>
          </a:p>
          <a:p>
            <a:pPr marL="342900" indent="-342900">
              <a:buFont typeface="+mj-lt"/>
              <a:buAutoNum type="arabicPeriod"/>
            </a:pPr>
            <a:r>
              <a:rPr lang="pl-PL" dirty="0">
                <a:solidFill>
                  <a:schemeClr val="bg1"/>
                </a:solidFill>
              </a:rPr>
              <a:t> izolowanie/odseparowanie od współpracowników (np. umieszczenie w osobnym pokoju),</a:t>
            </a:r>
          </a:p>
          <a:p>
            <a:pPr marL="342900" indent="-342900">
              <a:buFont typeface="+mj-lt"/>
              <a:buAutoNum type="arabicPeriod"/>
            </a:pPr>
            <a:r>
              <a:rPr lang="pl-PL" dirty="0">
                <a:solidFill>
                  <a:schemeClr val="bg1"/>
                </a:solidFill>
              </a:rPr>
              <a:t> zabranianie rozmów z ofiarą,</a:t>
            </a:r>
          </a:p>
          <a:p>
            <a:pPr marL="342900" indent="-342900">
              <a:buFont typeface="+mj-lt"/>
              <a:buAutoNum type="arabicPeriod"/>
            </a:pPr>
            <a:r>
              <a:rPr lang="pl-PL" dirty="0">
                <a:solidFill>
                  <a:schemeClr val="bg1"/>
                </a:solidFill>
              </a:rPr>
              <a:t> nieodzywanie się, ignorowanie, traktowanie "jak powietrze", aż do nieodpowiadania nawet na "dzień dobry". </a:t>
            </a:r>
          </a:p>
          <a:p>
            <a:pPr marL="342900" indent="-342900">
              <a:buFont typeface="+mj-lt"/>
              <a:buAutoNum type="arabicPeriod"/>
            </a:pPr>
            <a:endParaRPr lang="pl-PL" dirty="0">
              <a:solidFill>
                <a:schemeClr val="bg1"/>
              </a:solidFill>
            </a:endParaRPr>
          </a:p>
          <a:p>
            <a:pPr algn="ctr"/>
            <a:r>
              <a:rPr lang="pl-PL" u="sng" dirty="0">
                <a:solidFill>
                  <a:schemeClr val="bg1"/>
                </a:solidFill>
              </a:rPr>
              <a:t>Działania mające na celu zaburzyć społeczny odbiór ofiary: </a:t>
            </a:r>
          </a:p>
          <a:p>
            <a:pPr algn="ctr"/>
            <a:endParaRPr lang="pl-PL" u="sng" dirty="0">
              <a:solidFill>
                <a:schemeClr val="bg1"/>
              </a:solidFill>
            </a:endParaRPr>
          </a:p>
          <a:p>
            <a:pPr marL="342900" indent="-342900">
              <a:buFont typeface="+mj-lt"/>
              <a:buAutoNum type="arabicPeriod"/>
            </a:pPr>
            <a:r>
              <a:rPr lang="pl-PL" dirty="0">
                <a:solidFill>
                  <a:schemeClr val="bg1"/>
                </a:solidFill>
              </a:rPr>
              <a:t>mówienie źle za plecami danej osoby, </a:t>
            </a:r>
          </a:p>
          <a:p>
            <a:pPr marL="342900" indent="-342900">
              <a:buFont typeface="+mj-lt"/>
              <a:buAutoNum type="arabicPeriod"/>
            </a:pPr>
            <a:r>
              <a:rPr lang="pl-PL" dirty="0">
                <a:solidFill>
                  <a:schemeClr val="bg1"/>
                </a:solidFill>
              </a:rPr>
              <a:t>rozsiewanie plotek,</a:t>
            </a:r>
          </a:p>
          <a:p>
            <a:pPr marL="342900" indent="-342900">
              <a:buFont typeface="+mj-lt"/>
              <a:buAutoNum type="arabicPeriod"/>
            </a:pPr>
            <a:r>
              <a:rPr lang="pl-PL" dirty="0">
                <a:solidFill>
                  <a:schemeClr val="bg1"/>
                </a:solidFill>
              </a:rPr>
              <a:t>podejmowanie prób ośmieszenia (np. publiczne upokarzanie),</a:t>
            </a:r>
          </a:p>
          <a:p>
            <a:pPr marL="342900" indent="-342900">
              <a:buFont typeface="+mj-lt"/>
              <a:buAutoNum type="arabicPeriod"/>
            </a:pPr>
            <a:r>
              <a:rPr lang="pl-PL" dirty="0">
                <a:solidFill>
                  <a:schemeClr val="bg1"/>
                </a:solidFill>
              </a:rPr>
              <a:t>sugerowanie choroby psychicznej, </a:t>
            </a:r>
          </a:p>
          <a:p>
            <a:pPr marL="342900" indent="-342900">
              <a:buFont typeface="+mj-lt"/>
              <a:buAutoNum type="arabicPeriod"/>
            </a:pPr>
            <a:r>
              <a:rPr lang="pl-PL" dirty="0">
                <a:solidFill>
                  <a:schemeClr val="bg1"/>
                </a:solidFill>
              </a:rPr>
              <a:t>kierowanie na badania psychiatryczne,</a:t>
            </a:r>
          </a:p>
          <a:p>
            <a:pPr marL="342900" indent="-342900">
              <a:buFont typeface="+mj-lt"/>
              <a:buAutoNum type="arabicPeriod"/>
            </a:pPr>
            <a:r>
              <a:rPr lang="pl-PL" dirty="0">
                <a:solidFill>
                  <a:schemeClr val="bg1"/>
                </a:solidFill>
              </a:rPr>
              <a:t>wyśmiewanie niepełnosprawności czy kalectwa,</a:t>
            </a:r>
          </a:p>
          <a:p>
            <a:pPr marL="342900" indent="-342900">
              <a:buFont typeface="+mj-lt"/>
              <a:buAutoNum type="arabicPeriod"/>
            </a:pPr>
            <a:r>
              <a:rPr lang="pl-PL" dirty="0">
                <a:solidFill>
                  <a:schemeClr val="bg1"/>
                </a:solidFill>
              </a:rPr>
              <a:t>parodiowanie sposobu chodzenia, mówienia, gestów w celu ośmieszenia osoby, </a:t>
            </a:r>
          </a:p>
          <a:p>
            <a:endParaRPr lang="pl-PL" dirty="0">
              <a:solidFill>
                <a:schemeClr val="bg1"/>
              </a:solidFill>
            </a:endParaRPr>
          </a:p>
        </p:txBody>
      </p:sp>
    </p:spTree>
    <p:extLst>
      <p:ext uri="{BB962C8B-B14F-4D97-AF65-F5344CB8AC3E}">
        <p14:creationId xmlns:p14="http://schemas.microsoft.com/office/powerpoint/2010/main" val="18784199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991095" y="609601"/>
            <a:ext cx="10248405" cy="5194040"/>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endParaRPr lang="pl-PL" dirty="0">
              <a:solidFill>
                <a:srgbClr val="FFFFFF"/>
              </a:solidFill>
              <a:latin typeface="Arial" panose="020B0604020202020204" pitchFamily="34" charset="0"/>
              <a:cs typeface="Arial" panose="020B0604020202020204" pitchFamily="34" charset="0"/>
            </a:endParaRPr>
          </a:p>
        </p:txBody>
      </p:sp>
      <p:sp>
        <p:nvSpPr>
          <p:cNvPr id="4" name="pole tekstowe 3">
            <a:extLst>
              <a:ext uri="{FF2B5EF4-FFF2-40B4-BE49-F238E27FC236}">
                <a16:creationId xmlns:a16="http://schemas.microsoft.com/office/drawing/2014/main" id="{3B4A5AE9-DAA0-4BC4-EA4D-13075312502E}"/>
              </a:ext>
            </a:extLst>
          </p:cNvPr>
          <p:cNvSpPr txBox="1"/>
          <p:nvPr/>
        </p:nvSpPr>
        <p:spPr>
          <a:xfrm>
            <a:off x="952500" y="696219"/>
            <a:ext cx="9404480" cy="5786199"/>
          </a:xfrm>
          <a:prstGeom prst="rect">
            <a:avLst/>
          </a:prstGeom>
          <a:noFill/>
        </p:spPr>
        <p:txBody>
          <a:bodyPr wrap="square">
            <a:spAutoFit/>
          </a:bodyPr>
          <a:lstStyle/>
          <a:p>
            <a:endParaRPr lang="pl-PL" sz="1600" dirty="0"/>
          </a:p>
          <a:p>
            <a:pPr marL="342900" indent="-342900">
              <a:buFont typeface="+mj-lt"/>
              <a:buAutoNum type="arabicPeriod" startAt="8"/>
            </a:pPr>
            <a:r>
              <a:rPr lang="pl-PL" sz="1600" dirty="0">
                <a:solidFill>
                  <a:schemeClr val="bg1"/>
                </a:solidFill>
              </a:rPr>
              <a:t> nacieranie na polityczne lub religijne przekonania, </a:t>
            </a:r>
          </a:p>
          <a:p>
            <a:pPr marL="342900" indent="-342900">
              <a:buFont typeface="+mj-lt"/>
              <a:buAutoNum type="arabicPeriod" startAt="8"/>
            </a:pPr>
            <a:r>
              <a:rPr lang="pl-PL" sz="1600" dirty="0">
                <a:solidFill>
                  <a:schemeClr val="bg1"/>
                </a:solidFill>
              </a:rPr>
              <a:t> żarty i wyśmiewanie życia prywatnego,</a:t>
            </a:r>
          </a:p>
          <a:p>
            <a:pPr marL="342900" indent="-342900">
              <a:buFont typeface="+mj-lt"/>
              <a:buAutoNum type="arabicPeriod" startAt="8"/>
            </a:pPr>
            <a:r>
              <a:rPr lang="pl-PL" sz="1600" dirty="0">
                <a:solidFill>
                  <a:schemeClr val="bg1"/>
                </a:solidFill>
              </a:rPr>
              <a:t> wyśmiewanie narodowości,</a:t>
            </a:r>
          </a:p>
          <a:p>
            <a:pPr marL="342900" indent="-342900">
              <a:buFont typeface="+mj-lt"/>
              <a:buAutoNum type="arabicPeriod" startAt="8"/>
            </a:pPr>
            <a:r>
              <a:rPr lang="pl-PL" sz="1600" dirty="0">
                <a:solidFill>
                  <a:schemeClr val="bg1"/>
                </a:solidFill>
              </a:rPr>
              <a:t> zmuszanie do wykonywania prac naruszających godność osobistą,</a:t>
            </a:r>
          </a:p>
          <a:p>
            <a:pPr marL="342900" indent="-342900">
              <a:buFont typeface="+mj-lt"/>
              <a:buAutoNum type="arabicPeriod" startAt="8"/>
            </a:pPr>
            <a:r>
              <a:rPr lang="pl-PL" sz="1600" dirty="0">
                <a:solidFill>
                  <a:schemeClr val="bg1"/>
                </a:solidFill>
              </a:rPr>
              <a:t> fałszywe ocenianie zaangażowania w pracę,</a:t>
            </a:r>
          </a:p>
          <a:p>
            <a:pPr marL="342900" indent="-342900">
              <a:buFont typeface="+mj-lt"/>
              <a:buAutoNum type="arabicPeriod" startAt="8"/>
            </a:pPr>
            <a:r>
              <a:rPr lang="pl-PL" sz="1600" dirty="0">
                <a:solidFill>
                  <a:schemeClr val="bg1"/>
                </a:solidFill>
              </a:rPr>
              <a:t> kwestionowanie zasadności i celowości podejmowanych działań lub decyzji, </a:t>
            </a:r>
          </a:p>
          <a:p>
            <a:pPr marL="342900" indent="-342900">
              <a:buFont typeface="+mj-lt"/>
              <a:buAutoNum type="arabicPeriod" startAt="8"/>
            </a:pPr>
            <a:r>
              <a:rPr lang="pl-PL" sz="1600" dirty="0">
                <a:solidFill>
                  <a:schemeClr val="bg1"/>
                </a:solidFill>
              </a:rPr>
              <a:t> nadawanie obraźliwych pseudonimów i przezwisk,</a:t>
            </a:r>
          </a:p>
          <a:p>
            <a:pPr marL="342900" indent="-342900">
              <a:buFont typeface="+mj-lt"/>
              <a:buAutoNum type="arabicPeriod" startAt="8"/>
            </a:pPr>
            <a:r>
              <a:rPr lang="pl-PL" sz="1600" dirty="0">
                <a:solidFill>
                  <a:schemeClr val="bg1"/>
                </a:solidFill>
              </a:rPr>
              <a:t> zaloty lub słowne propozycje seksualne. </a:t>
            </a:r>
          </a:p>
          <a:p>
            <a:pPr marL="342900" indent="-342900">
              <a:buFont typeface="+mj-lt"/>
              <a:buAutoNum type="arabicPeriod" startAt="8"/>
            </a:pPr>
            <a:endParaRPr lang="pl-PL" sz="1600" dirty="0">
              <a:solidFill>
                <a:schemeClr val="bg1"/>
              </a:solidFill>
            </a:endParaRPr>
          </a:p>
          <a:p>
            <a:pPr algn="ctr"/>
            <a:r>
              <a:rPr lang="pl-PL" sz="1600" u="sng" dirty="0">
                <a:solidFill>
                  <a:schemeClr val="bg1"/>
                </a:solidFill>
              </a:rPr>
              <a:t>Działania wpływające na sytuację życiową i zawodową: </a:t>
            </a:r>
          </a:p>
          <a:p>
            <a:pPr algn="ctr"/>
            <a:endParaRPr lang="pl-PL" sz="1600" u="sng" dirty="0">
              <a:solidFill>
                <a:schemeClr val="bg1"/>
              </a:solidFill>
            </a:endParaRPr>
          </a:p>
          <a:p>
            <a:pPr marL="342900" indent="-342900">
              <a:buFont typeface="+mj-lt"/>
              <a:buAutoNum type="arabicPeriod"/>
            </a:pPr>
            <a:r>
              <a:rPr lang="pl-PL" sz="1600" dirty="0">
                <a:solidFill>
                  <a:schemeClr val="bg1"/>
                </a:solidFill>
              </a:rPr>
              <a:t>pracy (np. niedawanie żadnego zajęcia lub przydzielanie tak szerokich i ogólnie sformułowanych zadań, że w efekcie pracownik sam musi wyszukiwać sobie zajęcie),</a:t>
            </a:r>
          </a:p>
          <a:p>
            <a:pPr marL="342900" indent="-342900">
              <a:buFont typeface="+mj-lt"/>
              <a:buAutoNum type="arabicPeriod"/>
            </a:pPr>
            <a:r>
              <a:rPr lang="pl-PL" sz="1600" dirty="0">
                <a:solidFill>
                  <a:schemeClr val="bg1"/>
                </a:solidFill>
              </a:rPr>
              <a:t>odbieranie prac, zadanych wcześniej do wykonania,</a:t>
            </a:r>
          </a:p>
          <a:p>
            <a:pPr marL="342900" indent="-342900">
              <a:buFont typeface="+mj-lt"/>
              <a:buAutoNum type="arabicPeriod"/>
            </a:pPr>
            <a:r>
              <a:rPr lang="pl-PL" sz="1600" dirty="0">
                <a:solidFill>
                  <a:schemeClr val="bg1"/>
                </a:solidFill>
              </a:rPr>
              <a:t>zlecanie wykonania prac bezsensownych lub bezużytecznych,</a:t>
            </a:r>
          </a:p>
          <a:p>
            <a:pPr marL="342900" indent="-342900">
              <a:buFont typeface="+mj-lt"/>
              <a:buAutoNum type="arabicPeriod"/>
            </a:pPr>
            <a:r>
              <a:rPr lang="pl-PL" sz="1600" dirty="0">
                <a:solidFill>
                  <a:schemeClr val="bg1"/>
                </a:solidFill>
              </a:rPr>
              <a:t>przydzielanie zadań poniżej umiejętności pracownika lub deprecjonowanie pracy (np. przez przydzielanie mało znaczących zadań lub umniejszanie efektów pracy),</a:t>
            </a:r>
          </a:p>
          <a:p>
            <a:pPr marL="342900" indent="-342900">
              <a:buFont typeface="+mj-lt"/>
              <a:buAutoNum type="arabicPeriod"/>
            </a:pPr>
            <a:r>
              <a:rPr lang="pl-PL" sz="1600" dirty="0">
                <a:solidFill>
                  <a:schemeClr val="bg1"/>
                </a:solidFill>
              </a:rPr>
              <a:t>zarzucanie wciąż nowymi zadaniami,</a:t>
            </a:r>
          </a:p>
          <a:p>
            <a:pPr marL="342900" indent="-342900">
              <a:buFont typeface="+mj-lt"/>
              <a:buAutoNum type="arabicPeriod"/>
            </a:pPr>
            <a:r>
              <a:rPr lang="pl-PL" sz="1600" dirty="0">
                <a:solidFill>
                  <a:schemeClr val="bg1"/>
                </a:solidFill>
              </a:rPr>
              <a:t>polecenie wykonywania obraźliwych dla ofiary zadań, naruszających godność osoby, </a:t>
            </a:r>
          </a:p>
          <a:p>
            <a:pPr marL="342900" indent="-342900">
              <a:buFont typeface="+mj-lt"/>
              <a:buAutoNum type="arabicPeriod"/>
            </a:pPr>
            <a:r>
              <a:rPr lang="pl-PL" sz="1600" dirty="0">
                <a:solidFill>
                  <a:schemeClr val="bg1"/>
                </a:solidFill>
              </a:rPr>
              <a:t>przydzielanie zadań przerastających możliwości i kompetencje ofiary, w celu jej zdyskredytowania. </a:t>
            </a:r>
          </a:p>
          <a:p>
            <a:endParaRPr lang="pl-PL" dirty="0">
              <a:solidFill>
                <a:schemeClr val="bg1"/>
              </a:solidFill>
            </a:endParaRPr>
          </a:p>
        </p:txBody>
      </p:sp>
    </p:spTree>
    <p:extLst>
      <p:ext uri="{BB962C8B-B14F-4D97-AF65-F5344CB8AC3E}">
        <p14:creationId xmlns:p14="http://schemas.microsoft.com/office/powerpoint/2010/main" val="19685756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991095" y="609601"/>
            <a:ext cx="10248405" cy="5194040"/>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endParaRPr lang="pl-PL" dirty="0">
              <a:solidFill>
                <a:srgbClr val="FFFFFF"/>
              </a:solidFill>
              <a:latin typeface="Arial" panose="020B0604020202020204" pitchFamily="34" charset="0"/>
              <a:cs typeface="Arial" panose="020B0604020202020204" pitchFamily="34" charset="0"/>
            </a:endParaRPr>
          </a:p>
        </p:txBody>
      </p:sp>
      <p:sp>
        <p:nvSpPr>
          <p:cNvPr id="4" name="pole tekstowe 3">
            <a:extLst>
              <a:ext uri="{FF2B5EF4-FFF2-40B4-BE49-F238E27FC236}">
                <a16:creationId xmlns:a16="http://schemas.microsoft.com/office/drawing/2014/main" id="{9A0C2FDC-A93D-A2F3-D6B1-1B411AE6A3AB}"/>
              </a:ext>
            </a:extLst>
          </p:cNvPr>
          <p:cNvSpPr txBox="1"/>
          <p:nvPr/>
        </p:nvSpPr>
        <p:spPr>
          <a:xfrm>
            <a:off x="755779" y="779623"/>
            <a:ext cx="9405257" cy="5047536"/>
          </a:xfrm>
          <a:prstGeom prst="rect">
            <a:avLst/>
          </a:prstGeom>
          <a:noFill/>
        </p:spPr>
        <p:txBody>
          <a:bodyPr wrap="square">
            <a:spAutoFit/>
          </a:bodyPr>
          <a:lstStyle/>
          <a:p>
            <a:pPr algn="ctr"/>
            <a:r>
              <a:rPr lang="pl-PL" sz="1600" u="sng" dirty="0">
                <a:solidFill>
                  <a:schemeClr val="bg1"/>
                </a:solidFill>
              </a:rPr>
              <a:t>Działania mające szkodliwy wpływ na zdrowie ofiary: </a:t>
            </a:r>
          </a:p>
          <a:p>
            <a:endParaRPr lang="pl-PL" sz="1600" dirty="0">
              <a:solidFill>
                <a:schemeClr val="bg1"/>
              </a:solidFill>
            </a:endParaRPr>
          </a:p>
          <a:p>
            <a:pPr marL="342900" indent="-342900">
              <a:buFont typeface="+mj-lt"/>
              <a:buAutoNum type="arabicPeriod"/>
            </a:pPr>
            <a:r>
              <a:rPr lang="pl-PL" sz="1600" dirty="0">
                <a:solidFill>
                  <a:schemeClr val="bg1"/>
                </a:solidFill>
              </a:rPr>
              <a:t>zmuszanie do wykonywania prac niebezpiecznych lub szkodliwych dla zdrowia,</a:t>
            </a:r>
          </a:p>
          <a:p>
            <a:pPr marL="342900" indent="-342900">
              <a:buFont typeface="+mj-lt"/>
              <a:buAutoNum type="arabicPeriod"/>
            </a:pPr>
            <a:r>
              <a:rPr lang="pl-PL" sz="1600" dirty="0">
                <a:solidFill>
                  <a:schemeClr val="bg1"/>
                </a:solidFill>
              </a:rPr>
              <a:t>grożenie przemocą fizyczną,</a:t>
            </a:r>
          </a:p>
          <a:p>
            <a:pPr marL="342900" indent="-342900">
              <a:buFont typeface="+mj-lt"/>
              <a:buAutoNum type="arabicPeriod"/>
            </a:pPr>
            <a:r>
              <a:rPr lang="pl-PL" sz="1600" dirty="0">
                <a:solidFill>
                  <a:schemeClr val="bg1"/>
                </a:solidFill>
              </a:rPr>
              <a:t>stosowanie niewielkiej przemocy fizycznej, </a:t>
            </a:r>
          </a:p>
          <a:p>
            <a:pPr marL="342900" indent="-342900">
              <a:buFont typeface="+mj-lt"/>
              <a:buAutoNum type="arabicPeriod"/>
            </a:pPr>
            <a:r>
              <a:rPr lang="pl-PL" sz="1600" dirty="0">
                <a:solidFill>
                  <a:schemeClr val="bg1"/>
                </a:solidFill>
              </a:rPr>
              <a:t>znęcanie się fizyczne,</a:t>
            </a:r>
          </a:p>
          <a:p>
            <a:pPr marL="342900" indent="-342900">
              <a:buFont typeface="+mj-lt"/>
              <a:buAutoNum type="arabicPeriod"/>
            </a:pPr>
            <a:r>
              <a:rPr lang="pl-PL" sz="1600" dirty="0">
                <a:solidFill>
                  <a:schemeClr val="bg1"/>
                </a:solidFill>
              </a:rPr>
              <a:t>przyczynianie się do ponoszenia kosztów, w celu zaszkodzenia poszkodowanemu, </a:t>
            </a:r>
          </a:p>
          <a:p>
            <a:pPr marL="342900" indent="-342900">
              <a:buFont typeface="+mj-lt"/>
              <a:buAutoNum type="arabicPeriod"/>
            </a:pPr>
            <a:r>
              <a:rPr lang="pl-PL" sz="1600" dirty="0">
                <a:solidFill>
                  <a:schemeClr val="bg1"/>
                </a:solidFill>
              </a:rPr>
              <a:t> wyrządzanie szkód psychicznych w miejscu zamieszkania lub miejscu pracy ofiary. </a:t>
            </a:r>
          </a:p>
          <a:p>
            <a:pPr algn="l"/>
            <a:endParaRPr lang="pl-PL" sz="1600" b="0" i="0" u="none" strike="noStrike" baseline="0" dirty="0">
              <a:solidFill>
                <a:srgbClr val="000000"/>
              </a:solidFill>
              <a:latin typeface="Times New Roman" panose="02020603050405020304" pitchFamily="18" charset="0"/>
            </a:endParaRPr>
          </a:p>
          <a:p>
            <a:pPr algn="ctr"/>
            <a:r>
              <a:rPr lang="pl-PL" sz="1600" b="0" i="0" u="sng" strike="noStrike" baseline="0" dirty="0">
                <a:solidFill>
                  <a:schemeClr val="bg1"/>
                </a:solidFill>
                <a:latin typeface="+mj-lt"/>
              </a:rPr>
              <a:t>Zachowaniami mobbingowymi, co do zasady, nie są: </a:t>
            </a:r>
          </a:p>
          <a:p>
            <a:pPr algn="ctr"/>
            <a:endParaRPr lang="pl-PL" sz="1600" b="0" i="0" u="sng" strike="noStrike" baseline="0" dirty="0">
              <a:solidFill>
                <a:schemeClr val="bg1"/>
              </a:solidFill>
              <a:latin typeface="+mj-lt"/>
            </a:endParaRPr>
          </a:p>
          <a:p>
            <a:pPr marL="342900" indent="-342900">
              <a:buFont typeface="+mj-lt"/>
              <a:buAutoNum type="arabicPeriod"/>
            </a:pPr>
            <a:r>
              <a:rPr lang="pl-PL" sz="1600" b="0" i="0" u="none" strike="noStrike" baseline="0" dirty="0">
                <a:solidFill>
                  <a:schemeClr val="bg1"/>
                </a:solidFill>
                <a:latin typeface="+mj-lt"/>
              </a:rPr>
              <a:t>uzasadniona krytyka – wskazanie błędów przy wykonywaniu pracy,</a:t>
            </a:r>
          </a:p>
          <a:p>
            <a:pPr marL="342900" indent="-342900">
              <a:buFont typeface="+mj-lt"/>
              <a:buAutoNum type="arabicPeriod"/>
            </a:pPr>
            <a:r>
              <a:rPr lang="pl-PL" sz="1600" b="0" i="0" u="none" strike="noStrike" baseline="0" dirty="0">
                <a:solidFill>
                  <a:schemeClr val="bg1"/>
                </a:solidFill>
                <a:latin typeface="+mj-lt"/>
              </a:rPr>
              <a:t>sytuacje, w których strony wzajemnie utrudniają realizację swoich zadań,</a:t>
            </a:r>
          </a:p>
          <a:p>
            <a:pPr marL="342900" indent="-342900">
              <a:buFont typeface="+mj-lt"/>
              <a:buAutoNum type="arabicPeriod"/>
            </a:pPr>
            <a:r>
              <a:rPr lang="pl-PL" sz="1600" b="0" i="0" u="none" strike="noStrike" baseline="0" dirty="0">
                <a:solidFill>
                  <a:schemeClr val="bg1"/>
                </a:solidFill>
                <a:latin typeface="+mj-lt"/>
              </a:rPr>
              <a:t>niezadowolenie z przydzielonych obowiązków, niechęć do realizacji wyznaczonych zadań i brak poczucia satysfakcji,</a:t>
            </a:r>
          </a:p>
          <a:p>
            <a:pPr marL="342900" indent="-342900">
              <a:buFont typeface="+mj-lt"/>
              <a:buAutoNum type="arabicPeriod"/>
            </a:pPr>
            <a:r>
              <a:rPr lang="pl-PL" sz="1600" b="0" i="0" u="none" strike="noStrike" baseline="0" dirty="0">
                <a:solidFill>
                  <a:schemeClr val="bg1"/>
                </a:solidFill>
                <a:latin typeface="+mj-lt"/>
              </a:rPr>
              <a:t>działania wywołujące u pracownika stres związany z przydzielonymi obowiązkami,</a:t>
            </a:r>
          </a:p>
          <a:p>
            <a:pPr marL="342900" indent="-342900">
              <a:buFont typeface="+mj-lt"/>
              <a:buAutoNum type="arabicPeriod"/>
            </a:pPr>
            <a:r>
              <a:rPr lang="pl-PL" sz="1600" b="0" i="0" u="none" strike="noStrike" baseline="0" dirty="0">
                <a:solidFill>
                  <a:schemeClr val="bg1"/>
                </a:solidFill>
                <a:latin typeface="+mj-lt"/>
              </a:rPr>
              <a:t>pociąganie pracownika do odpowiedzialności z powodu niewypełnienia obowiązków lub łamania praw pracowniczych,</a:t>
            </a:r>
          </a:p>
          <a:p>
            <a:pPr marL="342900" indent="-342900">
              <a:buFont typeface="+mj-lt"/>
              <a:buAutoNum type="arabicPeriod"/>
            </a:pPr>
            <a:r>
              <a:rPr lang="pl-PL" sz="1600" b="0" i="0" u="none" strike="noStrike" baseline="0" dirty="0">
                <a:solidFill>
                  <a:schemeClr val="bg1"/>
                </a:solidFill>
                <a:latin typeface="+mj-lt"/>
              </a:rPr>
              <a:t>stawianie wysokich wymagań co do jakości pracy. </a:t>
            </a:r>
          </a:p>
          <a:p>
            <a:endParaRPr lang="pl-PL" dirty="0">
              <a:solidFill>
                <a:schemeClr val="bg1"/>
              </a:solidFill>
            </a:endParaRPr>
          </a:p>
        </p:txBody>
      </p:sp>
    </p:spTree>
    <p:extLst>
      <p:ext uri="{BB962C8B-B14F-4D97-AF65-F5344CB8AC3E}">
        <p14:creationId xmlns:p14="http://schemas.microsoft.com/office/powerpoint/2010/main" val="39321514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991095" y="609601"/>
            <a:ext cx="10248405" cy="5194040"/>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endParaRPr lang="pl-PL" dirty="0">
              <a:solidFill>
                <a:srgbClr val="FFFFFF"/>
              </a:solidFill>
              <a:latin typeface="Arial" panose="020B0604020202020204" pitchFamily="34" charset="0"/>
              <a:cs typeface="Arial" panose="020B0604020202020204" pitchFamily="34" charset="0"/>
            </a:endParaRPr>
          </a:p>
        </p:txBody>
      </p:sp>
      <p:sp>
        <p:nvSpPr>
          <p:cNvPr id="4" name="pole tekstowe 3">
            <a:extLst>
              <a:ext uri="{FF2B5EF4-FFF2-40B4-BE49-F238E27FC236}">
                <a16:creationId xmlns:a16="http://schemas.microsoft.com/office/drawing/2014/main" id="{9A0C2FDC-A93D-A2F3-D6B1-1B411AE6A3AB}"/>
              </a:ext>
            </a:extLst>
          </p:cNvPr>
          <p:cNvSpPr txBox="1"/>
          <p:nvPr/>
        </p:nvSpPr>
        <p:spPr>
          <a:xfrm>
            <a:off x="755779" y="779623"/>
            <a:ext cx="10617615" cy="4801314"/>
          </a:xfrm>
          <a:prstGeom prst="rect">
            <a:avLst/>
          </a:prstGeom>
          <a:noFill/>
        </p:spPr>
        <p:txBody>
          <a:bodyPr wrap="square">
            <a:spAutoFit/>
          </a:bodyPr>
          <a:lstStyle/>
          <a:p>
            <a:r>
              <a:rPr lang="pl-PL" dirty="0" smtClean="0">
                <a:solidFill>
                  <a:schemeClr val="bg1"/>
                </a:solidFill>
              </a:rPr>
              <a:t>Przykłady działań pracodawcy, które </a:t>
            </a:r>
            <a:r>
              <a:rPr lang="pl-PL" b="1" dirty="0" smtClean="0">
                <a:solidFill>
                  <a:schemeClr val="bg1"/>
                </a:solidFill>
              </a:rPr>
              <a:t>nie wyczerpują </a:t>
            </a:r>
            <a:r>
              <a:rPr lang="pl-PL" dirty="0" smtClean="0">
                <a:solidFill>
                  <a:schemeClr val="bg1"/>
                </a:solidFill>
              </a:rPr>
              <a:t>znamion </a:t>
            </a:r>
            <a:r>
              <a:rPr lang="pl-PL" dirty="0" err="1" smtClean="0">
                <a:solidFill>
                  <a:schemeClr val="bg1"/>
                </a:solidFill>
              </a:rPr>
              <a:t>mobbingu</a:t>
            </a:r>
            <a:r>
              <a:rPr lang="pl-PL" dirty="0" smtClean="0">
                <a:solidFill>
                  <a:schemeClr val="bg1"/>
                </a:solidFill>
              </a:rPr>
              <a:t>:</a:t>
            </a:r>
          </a:p>
          <a:p>
            <a:endParaRPr lang="pl-PL" dirty="0" smtClean="0">
              <a:solidFill>
                <a:schemeClr val="bg1"/>
              </a:solidFill>
            </a:endParaRPr>
          </a:p>
          <a:p>
            <a:pPr marL="285750" indent="-285750">
              <a:buFont typeface="Arial" panose="020B0604020202020204" pitchFamily="34" charset="0"/>
              <a:buChar char="•"/>
            </a:pPr>
            <a:r>
              <a:rPr lang="pl-PL" dirty="0" smtClean="0">
                <a:solidFill>
                  <a:schemeClr val="bg1"/>
                </a:solidFill>
              </a:rPr>
              <a:t>sprawowanie </a:t>
            </a:r>
            <a:r>
              <a:rPr lang="pl-PL" dirty="0">
                <a:solidFill>
                  <a:schemeClr val="bg1"/>
                </a:solidFill>
              </a:rPr>
              <a:t>nadzoru wykonywanej przez pracowników pracy i </a:t>
            </a:r>
            <a:r>
              <a:rPr lang="pl-PL" dirty="0" smtClean="0">
                <a:solidFill>
                  <a:schemeClr val="bg1"/>
                </a:solidFill>
              </a:rPr>
              <a:t>zapowiedź </a:t>
            </a:r>
            <a:r>
              <a:rPr lang="pl-PL" dirty="0">
                <a:solidFill>
                  <a:schemeClr val="bg1"/>
                </a:solidFill>
              </a:rPr>
              <a:t>przeprowadzania kontroli (por. wyr. SA w Gdańsku z 5.7.2013 r., III </a:t>
            </a:r>
            <a:r>
              <a:rPr lang="pl-PL" dirty="0" err="1">
                <a:solidFill>
                  <a:schemeClr val="bg1"/>
                </a:solidFill>
              </a:rPr>
              <a:t>APa</a:t>
            </a:r>
            <a:r>
              <a:rPr lang="pl-PL" dirty="0">
                <a:solidFill>
                  <a:schemeClr val="bg1"/>
                </a:solidFill>
              </a:rPr>
              <a:t> 10/13, </a:t>
            </a:r>
            <a:r>
              <a:rPr lang="pl-PL" dirty="0" err="1">
                <a:solidFill>
                  <a:schemeClr val="bg1"/>
                </a:solidFill>
              </a:rPr>
              <a:t>Legalis</a:t>
            </a:r>
            <a:r>
              <a:rPr lang="pl-PL" dirty="0" smtClean="0">
                <a:solidFill>
                  <a:schemeClr val="bg1"/>
                </a:solidFill>
              </a:rPr>
              <a:t>),</a:t>
            </a:r>
          </a:p>
          <a:p>
            <a:pPr marL="285750" indent="-285750">
              <a:buFont typeface="Arial" panose="020B0604020202020204" pitchFamily="34" charset="0"/>
              <a:buChar char="•"/>
            </a:pPr>
            <a:endParaRPr lang="pl-PL" dirty="0" smtClean="0">
              <a:solidFill>
                <a:schemeClr val="bg1"/>
              </a:solidFill>
            </a:endParaRPr>
          </a:p>
          <a:p>
            <a:pPr marL="285750" indent="-285750">
              <a:buFont typeface="Arial" panose="020B0604020202020204" pitchFamily="34" charset="0"/>
              <a:buChar char="•"/>
            </a:pPr>
            <a:r>
              <a:rPr lang="pl-PL" dirty="0" smtClean="0">
                <a:solidFill>
                  <a:schemeClr val="bg1"/>
                </a:solidFill>
              </a:rPr>
              <a:t>Incydentalna krytyka </a:t>
            </a:r>
            <a:r>
              <a:rPr lang="pl-PL" dirty="0">
                <a:solidFill>
                  <a:schemeClr val="bg1"/>
                </a:solidFill>
              </a:rPr>
              <a:t>pracownika (por. wyr. SA w </a:t>
            </a:r>
            <a:r>
              <a:rPr lang="pl-PL" dirty="0" err="1">
                <a:solidFill>
                  <a:schemeClr val="bg1"/>
                </a:solidFill>
              </a:rPr>
              <a:t>Poznainiu</a:t>
            </a:r>
            <a:r>
              <a:rPr lang="pl-PL" dirty="0">
                <a:solidFill>
                  <a:schemeClr val="bg1"/>
                </a:solidFill>
              </a:rPr>
              <a:t> z 6.8.2015 r., III </a:t>
            </a:r>
            <a:r>
              <a:rPr lang="pl-PL" dirty="0" err="1">
                <a:solidFill>
                  <a:schemeClr val="bg1"/>
                </a:solidFill>
              </a:rPr>
              <a:t>APa</a:t>
            </a:r>
            <a:r>
              <a:rPr lang="pl-PL" dirty="0">
                <a:solidFill>
                  <a:schemeClr val="bg1"/>
                </a:solidFill>
              </a:rPr>
              <a:t> 6/15, </a:t>
            </a:r>
            <a:r>
              <a:rPr lang="pl-PL" dirty="0" err="1">
                <a:solidFill>
                  <a:schemeClr val="bg1"/>
                </a:solidFill>
              </a:rPr>
              <a:t>Legalis</a:t>
            </a:r>
            <a:r>
              <a:rPr lang="pl-PL" dirty="0" smtClean="0">
                <a:solidFill>
                  <a:schemeClr val="bg1"/>
                </a:solidFill>
              </a:rPr>
              <a:t>);</a:t>
            </a:r>
          </a:p>
          <a:p>
            <a:pPr marL="285750" indent="-285750">
              <a:buFont typeface="Arial" panose="020B0604020202020204" pitchFamily="34" charset="0"/>
              <a:buChar char="•"/>
            </a:pPr>
            <a:endParaRPr lang="pl-PL" dirty="0" smtClean="0">
              <a:solidFill>
                <a:schemeClr val="bg1"/>
              </a:solidFill>
            </a:endParaRPr>
          </a:p>
          <a:p>
            <a:pPr marL="285750" indent="-285750">
              <a:buFont typeface="Arial" panose="020B0604020202020204" pitchFamily="34" charset="0"/>
              <a:buChar char="•"/>
            </a:pPr>
            <a:r>
              <a:rPr lang="pl-PL" dirty="0" smtClean="0">
                <a:solidFill>
                  <a:schemeClr val="bg1"/>
                </a:solidFill>
              </a:rPr>
              <a:t>krytyczna ocena </a:t>
            </a:r>
            <a:r>
              <a:rPr lang="pl-PL" dirty="0">
                <a:solidFill>
                  <a:schemeClr val="bg1"/>
                </a:solidFill>
              </a:rPr>
              <a:t>pracy, jeżeli przełożony nie ma na celu poniżenia pracownika, a jedynie zapewnienie realizacji planu, czy prawidłowej organizacji pracy (wyr. SN z 22.4.2015 r., II PK 166/14, </a:t>
            </a:r>
            <a:r>
              <a:rPr lang="pl-PL" dirty="0" err="1">
                <a:solidFill>
                  <a:schemeClr val="bg1"/>
                </a:solidFill>
              </a:rPr>
              <a:t>Legalis</a:t>
            </a:r>
            <a:r>
              <a:rPr lang="pl-PL" dirty="0" smtClean="0">
                <a:solidFill>
                  <a:schemeClr val="bg1"/>
                </a:solidFill>
              </a:rPr>
              <a:t>);</a:t>
            </a:r>
          </a:p>
          <a:p>
            <a:pPr marL="285750" indent="-285750">
              <a:buFont typeface="Arial" panose="020B0604020202020204" pitchFamily="34" charset="0"/>
              <a:buChar char="•"/>
            </a:pPr>
            <a:endParaRPr lang="pl-PL" dirty="0" smtClean="0">
              <a:solidFill>
                <a:schemeClr val="bg1"/>
              </a:solidFill>
            </a:endParaRPr>
          </a:p>
          <a:p>
            <a:pPr marL="285750" indent="-285750">
              <a:buFont typeface="Arial" panose="020B0604020202020204" pitchFamily="34" charset="0"/>
              <a:buChar char="•"/>
            </a:pPr>
            <a:r>
              <a:rPr lang="pl-PL" dirty="0" smtClean="0">
                <a:solidFill>
                  <a:schemeClr val="bg1"/>
                </a:solidFill>
              </a:rPr>
              <a:t>odmowa </a:t>
            </a:r>
            <a:r>
              <a:rPr lang="pl-PL" dirty="0">
                <a:solidFill>
                  <a:schemeClr val="bg1"/>
                </a:solidFill>
              </a:rPr>
              <a:t>udzielenia urlopu w terminie wnioskowanym przez pracownika (wyr. SA w Białymstoku z 17.4.2013 r., III </a:t>
            </a:r>
            <a:r>
              <a:rPr lang="pl-PL" dirty="0" err="1">
                <a:solidFill>
                  <a:schemeClr val="bg1"/>
                </a:solidFill>
              </a:rPr>
              <a:t>APa</a:t>
            </a:r>
            <a:r>
              <a:rPr lang="pl-PL" dirty="0">
                <a:solidFill>
                  <a:schemeClr val="bg1"/>
                </a:solidFill>
              </a:rPr>
              <a:t> 3/13, teza 2, </a:t>
            </a:r>
            <a:r>
              <a:rPr lang="pl-PL" dirty="0" err="1">
                <a:solidFill>
                  <a:schemeClr val="bg1"/>
                </a:solidFill>
              </a:rPr>
              <a:t>Legalis</a:t>
            </a:r>
            <a:r>
              <a:rPr lang="pl-PL" dirty="0" smtClean="0">
                <a:solidFill>
                  <a:schemeClr val="bg1"/>
                </a:solidFill>
              </a:rPr>
              <a:t>);</a:t>
            </a:r>
          </a:p>
          <a:p>
            <a:pPr marL="285750" indent="-285750">
              <a:buFont typeface="Arial" panose="020B0604020202020204" pitchFamily="34" charset="0"/>
              <a:buChar char="•"/>
            </a:pPr>
            <a:endParaRPr lang="pl-PL" dirty="0" smtClean="0">
              <a:solidFill>
                <a:schemeClr val="bg1"/>
              </a:solidFill>
            </a:endParaRPr>
          </a:p>
          <a:p>
            <a:pPr marL="285750" indent="-285750">
              <a:buFont typeface="Arial" panose="020B0604020202020204" pitchFamily="34" charset="0"/>
              <a:buChar char="•"/>
            </a:pPr>
            <a:r>
              <a:rPr lang="pl-PL" dirty="0" smtClean="0">
                <a:solidFill>
                  <a:schemeClr val="bg1"/>
                </a:solidFill>
              </a:rPr>
              <a:t>prawidłowe stosowanie </a:t>
            </a:r>
            <a:r>
              <a:rPr lang="pl-PL" dirty="0">
                <a:solidFill>
                  <a:schemeClr val="bg1"/>
                </a:solidFill>
              </a:rPr>
              <a:t>kar porządkowych (wyr. SN z 10.12.2012 r., I PK 147/12, </a:t>
            </a:r>
            <a:r>
              <a:rPr lang="pl-PL" dirty="0" err="1">
                <a:solidFill>
                  <a:schemeClr val="bg1"/>
                </a:solidFill>
              </a:rPr>
              <a:t>Legalis</a:t>
            </a:r>
            <a:r>
              <a:rPr lang="pl-PL" dirty="0" smtClean="0">
                <a:solidFill>
                  <a:schemeClr val="bg1"/>
                </a:solidFill>
              </a:rPr>
              <a:t>);</a:t>
            </a:r>
          </a:p>
          <a:p>
            <a:pPr marL="285750" indent="-285750">
              <a:buFont typeface="Arial" panose="020B0604020202020204" pitchFamily="34" charset="0"/>
              <a:buChar char="•"/>
            </a:pPr>
            <a:endParaRPr lang="pl-PL" dirty="0">
              <a:solidFill>
                <a:schemeClr val="bg1"/>
              </a:solidFill>
            </a:endParaRPr>
          </a:p>
        </p:txBody>
      </p:sp>
    </p:spTree>
    <p:extLst>
      <p:ext uri="{BB962C8B-B14F-4D97-AF65-F5344CB8AC3E}">
        <p14:creationId xmlns:p14="http://schemas.microsoft.com/office/powerpoint/2010/main" val="23520246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991095" y="609601"/>
            <a:ext cx="10248405" cy="5194040"/>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endParaRPr lang="pl-PL" dirty="0">
              <a:solidFill>
                <a:srgbClr val="FFFFFF"/>
              </a:solidFill>
              <a:latin typeface="Arial" panose="020B0604020202020204" pitchFamily="34" charset="0"/>
              <a:cs typeface="Arial" panose="020B0604020202020204" pitchFamily="34" charset="0"/>
            </a:endParaRPr>
          </a:p>
        </p:txBody>
      </p:sp>
      <p:sp>
        <p:nvSpPr>
          <p:cNvPr id="4" name="pole tekstowe 3">
            <a:extLst>
              <a:ext uri="{FF2B5EF4-FFF2-40B4-BE49-F238E27FC236}">
                <a16:creationId xmlns:a16="http://schemas.microsoft.com/office/drawing/2014/main" id="{9A0C2FDC-A93D-A2F3-D6B1-1B411AE6A3AB}"/>
              </a:ext>
            </a:extLst>
          </p:cNvPr>
          <p:cNvSpPr txBox="1"/>
          <p:nvPr/>
        </p:nvSpPr>
        <p:spPr>
          <a:xfrm>
            <a:off x="755779" y="779623"/>
            <a:ext cx="10617615" cy="5632311"/>
          </a:xfrm>
          <a:prstGeom prst="rect">
            <a:avLst/>
          </a:prstGeom>
          <a:noFill/>
        </p:spPr>
        <p:txBody>
          <a:bodyPr wrap="square">
            <a:spAutoFit/>
          </a:bodyPr>
          <a:lstStyle/>
          <a:p>
            <a:pPr algn="ctr"/>
            <a:r>
              <a:rPr lang="pl-PL" b="1" dirty="0" smtClean="0">
                <a:solidFill>
                  <a:schemeClr val="bg1"/>
                </a:solidFill>
              </a:rPr>
              <a:t>Roszczenia</a:t>
            </a:r>
            <a:r>
              <a:rPr lang="pl-PL" dirty="0" smtClean="0">
                <a:solidFill>
                  <a:schemeClr val="bg1"/>
                </a:solidFill>
              </a:rPr>
              <a:t> przysługujące pracownikowi, będącego ofiarą </a:t>
            </a:r>
            <a:r>
              <a:rPr lang="pl-PL" dirty="0" err="1" smtClean="0">
                <a:solidFill>
                  <a:schemeClr val="bg1"/>
                </a:solidFill>
              </a:rPr>
              <a:t>mobbingu</a:t>
            </a:r>
            <a:r>
              <a:rPr lang="pl-PL" dirty="0" smtClean="0">
                <a:solidFill>
                  <a:schemeClr val="bg1"/>
                </a:solidFill>
              </a:rPr>
              <a:t>:</a:t>
            </a:r>
          </a:p>
          <a:p>
            <a:endParaRPr lang="pl-PL" dirty="0">
              <a:solidFill>
                <a:schemeClr val="bg1"/>
              </a:solidFill>
            </a:endParaRPr>
          </a:p>
          <a:p>
            <a:r>
              <a:rPr lang="pl-PL" b="1" dirty="0" smtClean="0">
                <a:solidFill>
                  <a:schemeClr val="bg1"/>
                </a:solidFill>
              </a:rPr>
              <a:t>Zadośćuczynienie</a:t>
            </a:r>
            <a:r>
              <a:rPr lang="pl-PL" dirty="0" smtClean="0">
                <a:solidFill>
                  <a:schemeClr val="bg1"/>
                </a:solidFill>
              </a:rPr>
              <a:t>: </a:t>
            </a:r>
          </a:p>
          <a:p>
            <a:r>
              <a:rPr lang="pl-PL" dirty="0">
                <a:solidFill>
                  <a:schemeClr val="bg1"/>
                </a:solidFill>
              </a:rPr>
              <a:t>P</a:t>
            </a:r>
            <a:r>
              <a:rPr lang="pl-PL" dirty="0" smtClean="0">
                <a:solidFill>
                  <a:schemeClr val="bg1"/>
                </a:solidFill>
              </a:rPr>
              <a:t>racownik</a:t>
            </a:r>
            <a:r>
              <a:rPr lang="pl-PL" dirty="0">
                <a:solidFill>
                  <a:schemeClr val="bg1"/>
                </a:solidFill>
              </a:rPr>
              <a:t>, u którego </a:t>
            </a:r>
            <a:r>
              <a:rPr lang="pl-PL" dirty="0" err="1">
                <a:solidFill>
                  <a:schemeClr val="bg1"/>
                </a:solidFill>
              </a:rPr>
              <a:t>mobbing</a:t>
            </a:r>
            <a:r>
              <a:rPr lang="pl-PL" dirty="0">
                <a:solidFill>
                  <a:schemeClr val="bg1"/>
                </a:solidFill>
              </a:rPr>
              <a:t> wywołał rozstrój zdrowia, może dochodzić </a:t>
            </a:r>
            <a:r>
              <a:rPr lang="pl-PL" b="1" dirty="0">
                <a:solidFill>
                  <a:schemeClr val="bg1"/>
                </a:solidFill>
              </a:rPr>
              <a:t>od pracodawcy</a:t>
            </a:r>
            <a:r>
              <a:rPr lang="pl-PL" dirty="0">
                <a:solidFill>
                  <a:schemeClr val="bg1"/>
                </a:solidFill>
              </a:rPr>
              <a:t> odpowiedniej sumy tytułem zadośćuczynienia pieniężnego za doznaną </a:t>
            </a:r>
            <a:r>
              <a:rPr lang="pl-PL" dirty="0" smtClean="0">
                <a:solidFill>
                  <a:schemeClr val="bg1"/>
                </a:solidFill>
              </a:rPr>
              <a:t>krzywdę (art. 94(3) § 2 Kodeksu pracy);</a:t>
            </a:r>
          </a:p>
          <a:p>
            <a:endParaRPr lang="pl-PL" dirty="0" smtClean="0">
              <a:solidFill>
                <a:schemeClr val="bg1"/>
              </a:solidFill>
            </a:endParaRPr>
          </a:p>
          <a:p>
            <a:r>
              <a:rPr lang="pl-PL" b="1" dirty="0" smtClean="0">
                <a:solidFill>
                  <a:schemeClr val="bg1"/>
                </a:solidFill>
              </a:rPr>
              <a:t>Odszkodowanie:</a:t>
            </a:r>
          </a:p>
          <a:p>
            <a:r>
              <a:rPr lang="pl-PL" dirty="0" smtClean="0">
                <a:solidFill>
                  <a:schemeClr val="bg1"/>
                </a:solidFill>
              </a:rPr>
              <a:t>Pracownik</a:t>
            </a:r>
            <a:r>
              <a:rPr lang="pl-PL" dirty="0">
                <a:solidFill>
                  <a:schemeClr val="bg1"/>
                </a:solidFill>
              </a:rPr>
              <a:t>, który doznał </a:t>
            </a:r>
            <a:r>
              <a:rPr lang="pl-PL" dirty="0" err="1">
                <a:solidFill>
                  <a:schemeClr val="bg1"/>
                </a:solidFill>
              </a:rPr>
              <a:t>mobbingu</a:t>
            </a:r>
            <a:r>
              <a:rPr lang="pl-PL" dirty="0">
                <a:solidFill>
                  <a:schemeClr val="bg1"/>
                </a:solidFill>
              </a:rPr>
              <a:t> lub wskutek </a:t>
            </a:r>
            <a:r>
              <a:rPr lang="pl-PL" dirty="0" err="1">
                <a:solidFill>
                  <a:schemeClr val="bg1"/>
                </a:solidFill>
              </a:rPr>
              <a:t>mobbingu</a:t>
            </a:r>
            <a:r>
              <a:rPr lang="pl-PL" dirty="0">
                <a:solidFill>
                  <a:schemeClr val="bg1"/>
                </a:solidFill>
              </a:rPr>
              <a:t> rozwiązał </a:t>
            </a:r>
            <a:r>
              <a:rPr lang="pl-PL" b="1" dirty="0">
                <a:solidFill>
                  <a:schemeClr val="bg1"/>
                </a:solidFill>
              </a:rPr>
              <a:t>umowę o pracę</a:t>
            </a:r>
            <a:r>
              <a:rPr lang="pl-PL" dirty="0">
                <a:solidFill>
                  <a:schemeClr val="bg1"/>
                </a:solidFill>
              </a:rPr>
              <a:t>, ma prawo dochodzić </a:t>
            </a:r>
            <a:r>
              <a:rPr lang="pl-PL" b="1" dirty="0">
                <a:solidFill>
                  <a:schemeClr val="bg1"/>
                </a:solidFill>
              </a:rPr>
              <a:t>od pracodawcy </a:t>
            </a:r>
            <a:r>
              <a:rPr lang="pl-PL" dirty="0">
                <a:solidFill>
                  <a:schemeClr val="bg1"/>
                </a:solidFill>
              </a:rPr>
              <a:t>odszkodowania w wysokości nie niższej niż minimalne wynagrodzenie za pracę, ustalane na podstawie odrębnych </a:t>
            </a:r>
            <a:r>
              <a:rPr lang="pl-PL" dirty="0" smtClean="0">
                <a:solidFill>
                  <a:schemeClr val="bg1"/>
                </a:solidFill>
              </a:rPr>
              <a:t>przepisów</a:t>
            </a:r>
            <a:r>
              <a:rPr lang="pl-PL" dirty="0">
                <a:solidFill>
                  <a:schemeClr val="bg1"/>
                </a:solidFill>
              </a:rPr>
              <a:t> </a:t>
            </a:r>
            <a:r>
              <a:rPr lang="pl-PL" dirty="0" smtClean="0">
                <a:solidFill>
                  <a:schemeClr val="bg1"/>
                </a:solidFill>
              </a:rPr>
              <a:t>(</a:t>
            </a:r>
            <a:r>
              <a:rPr lang="pl-PL" dirty="0">
                <a:solidFill>
                  <a:schemeClr val="bg1"/>
                </a:solidFill>
              </a:rPr>
              <a:t>art. 94(3) § </a:t>
            </a:r>
            <a:r>
              <a:rPr lang="pl-PL" dirty="0" smtClean="0">
                <a:solidFill>
                  <a:schemeClr val="bg1"/>
                </a:solidFill>
              </a:rPr>
              <a:t>4 </a:t>
            </a:r>
            <a:r>
              <a:rPr lang="pl-PL" dirty="0">
                <a:solidFill>
                  <a:schemeClr val="bg1"/>
                </a:solidFill>
              </a:rPr>
              <a:t>Kodeksu pracy</a:t>
            </a:r>
            <a:r>
              <a:rPr lang="pl-PL" dirty="0" smtClean="0">
                <a:solidFill>
                  <a:schemeClr val="bg1"/>
                </a:solidFill>
              </a:rPr>
              <a:t>).</a:t>
            </a:r>
            <a:endParaRPr lang="pl-PL" dirty="0">
              <a:solidFill>
                <a:schemeClr val="bg1"/>
              </a:solidFill>
            </a:endParaRPr>
          </a:p>
          <a:p>
            <a:pPr lvl="1"/>
            <a:endParaRPr lang="pl-PL" dirty="0" smtClean="0">
              <a:solidFill>
                <a:schemeClr val="bg1"/>
              </a:solidFill>
            </a:endParaRPr>
          </a:p>
          <a:p>
            <a:pPr lvl="1" algn="ctr"/>
            <a:r>
              <a:rPr lang="pl-PL" b="1" dirty="0">
                <a:solidFill>
                  <a:schemeClr val="bg1"/>
                </a:solidFill>
              </a:rPr>
              <a:t>Zbieg tytułów odpowiedzialności. </a:t>
            </a:r>
            <a:endParaRPr lang="pl-PL" b="1" dirty="0" smtClean="0">
              <a:solidFill>
                <a:schemeClr val="bg1"/>
              </a:solidFill>
            </a:endParaRPr>
          </a:p>
          <a:p>
            <a:pPr lvl="1" algn="just"/>
            <a:r>
              <a:rPr lang="pl-PL" dirty="0" smtClean="0">
                <a:solidFill>
                  <a:schemeClr val="bg1"/>
                </a:solidFill>
              </a:rPr>
              <a:t>Nie </a:t>
            </a:r>
            <a:r>
              <a:rPr lang="pl-PL" dirty="0">
                <a:solidFill>
                  <a:schemeClr val="bg1"/>
                </a:solidFill>
              </a:rPr>
              <a:t>ma przeszkód, aby pracownik, który z powodu </a:t>
            </a:r>
            <a:r>
              <a:rPr lang="pl-PL" dirty="0" err="1">
                <a:solidFill>
                  <a:schemeClr val="bg1"/>
                </a:solidFill>
              </a:rPr>
              <a:t>mobbingu</a:t>
            </a:r>
            <a:r>
              <a:rPr lang="pl-PL" dirty="0">
                <a:solidFill>
                  <a:schemeClr val="bg1"/>
                </a:solidFill>
              </a:rPr>
              <a:t> doznał rozstroju zdrowia i rozwiązał umowę o pracę, mógł dochodzić od pracodawcy zarówno zadośćuczynienia pieniężnego za doznaną krzywdę, jak i odszkodowania za poniesioną szkodę.</a:t>
            </a:r>
            <a:endParaRPr lang="pl-PL" dirty="0" smtClean="0">
              <a:solidFill>
                <a:schemeClr val="bg1"/>
              </a:solidFill>
            </a:endParaRPr>
          </a:p>
          <a:p>
            <a:endParaRPr lang="pl-PL" dirty="0">
              <a:solidFill>
                <a:schemeClr val="bg1"/>
              </a:solidFill>
            </a:endParaRPr>
          </a:p>
          <a:p>
            <a:endParaRPr lang="pl-PL" dirty="0" smtClean="0">
              <a:solidFill>
                <a:schemeClr val="bg1"/>
              </a:solidFill>
            </a:endParaRPr>
          </a:p>
          <a:p>
            <a:pPr marL="285750" indent="-285750">
              <a:buFont typeface="Arial" panose="020B0604020202020204" pitchFamily="34" charset="0"/>
              <a:buChar char="•"/>
            </a:pPr>
            <a:endParaRPr lang="pl-PL" dirty="0">
              <a:solidFill>
                <a:schemeClr val="bg1"/>
              </a:solidFill>
            </a:endParaRPr>
          </a:p>
        </p:txBody>
      </p:sp>
    </p:spTree>
    <p:extLst>
      <p:ext uri="{BB962C8B-B14F-4D97-AF65-F5344CB8AC3E}">
        <p14:creationId xmlns:p14="http://schemas.microsoft.com/office/powerpoint/2010/main" val="18009650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991095" y="609601"/>
            <a:ext cx="10248405" cy="5194040"/>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endParaRPr lang="pl-PL" dirty="0">
              <a:solidFill>
                <a:srgbClr val="FFFFFF"/>
              </a:solidFill>
              <a:latin typeface="Arial" panose="020B0604020202020204" pitchFamily="34" charset="0"/>
              <a:cs typeface="Arial" panose="020B0604020202020204" pitchFamily="34" charset="0"/>
            </a:endParaRPr>
          </a:p>
        </p:txBody>
      </p:sp>
      <p:sp>
        <p:nvSpPr>
          <p:cNvPr id="6" name="pole tekstowe 5">
            <a:extLst>
              <a:ext uri="{FF2B5EF4-FFF2-40B4-BE49-F238E27FC236}">
                <a16:creationId xmlns:a16="http://schemas.microsoft.com/office/drawing/2014/main" id="{2015C450-91FD-7F15-F0CF-6DAC79B53F06}"/>
              </a:ext>
            </a:extLst>
          </p:cNvPr>
          <p:cNvSpPr txBox="1"/>
          <p:nvPr/>
        </p:nvSpPr>
        <p:spPr>
          <a:xfrm>
            <a:off x="709128" y="698242"/>
            <a:ext cx="9732450" cy="3046988"/>
          </a:xfrm>
          <a:prstGeom prst="rect">
            <a:avLst/>
          </a:prstGeom>
          <a:noFill/>
        </p:spPr>
        <p:txBody>
          <a:bodyPr wrap="square">
            <a:spAutoFit/>
          </a:bodyPr>
          <a:lstStyle/>
          <a:p>
            <a:pPr algn="just"/>
            <a:r>
              <a:rPr lang="pl-PL" sz="1600" dirty="0">
                <a:solidFill>
                  <a:schemeClr val="bg1"/>
                </a:solidFill>
              </a:rPr>
              <a:t>W</a:t>
            </a:r>
            <a:r>
              <a:rPr lang="pl-PL" sz="1600" dirty="0" smtClean="0">
                <a:solidFill>
                  <a:schemeClr val="bg1"/>
                </a:solidFill>
              </a:rPr>
              <a:t>arunkiem </a:t>
            </a:r>
            <a:r>
              <a:rPr lang="pl-PL" sz="1600" dirty="0">
                <a:solidFill>
                  <a:schemeClr val="bg1"/>
                </a:solidFill>
              </a:rPr>
              <a:t>niezbędnym do skorzystania z </a:t>
            </a:r>
            <a:r>
              <a:rPr lang="pl-PL" sz="1600" dirty="0" smtClean="0">
                <a:solidFill>
                  <a:schemeClr val="bg1"/>
                </a:solidFill>
              </a:rPr>
              <a:t>uprawnień </a:t>
            </a:r>
            <a:r>
              <a:rPr lang="pl-PL" sz="1600" dirty="0">
                <a:solidFill>
                  <a:schemeClr val="bg1"/>
                </a:solidFill>
              </a:rPr>
              <a:t>jest konieczność wykazania przez poszkodowanego, iż był poddawany mobbingowi. Do spraw z zakresu mobbingu mają bowiem zastosowanie ogólne reguły dowodowe, w myśl których ciężar dowodu spoczywa na tej stronie, która z danego faktu wywodzi skutki prawne (</a:t>
            </a:r>
            <a:r>
              <a:rPr lang="pl-PL" sz="1600" dirty="0">
                <a:solidFill>
                  <a:schemeClr val="bg1"/>
                </a:solidFill>
                <a:hlinkClick r:id="rId2">
                  <a:extLst>
                    <a:ext uri="{A12FA001-AC4F-418D-AE19-62706E023703}">
                      <ahyp:hlinkClr xmlns="" xmlns:ahyp="http://schemas.microsoft.com/office/drawing/2018/hyperlinkcolor" val="tx"/>
                    </a:ext>
                  </a:extLst>
                </a:hlinkClick>
              </a:rPr>
              <a:t>art. 6</a:t>
            </a:r>
            <a:r>
              <a:rPr lang="pl-PL" sz="1600" dirty="0">
                <a:solidFill>
                  <a:schemeClr val="bg1"/>
                </a:solidFill>
              </a:rPr>
              <a:t> KC). </a:t>
            </a:r>
            <a:endParaRPr lang="pl-PL" sz="1600" dirty="0" smtClean="0">
              <a:solidFill>
                <a:schemeClr val="bg1"/>
              </a:solidFill>
            </a:endParaRPr>
          </a:p>
          <a:p>
            <a:pPr algn="just"/>
            <a:endParaRPr lang="pl-PL" sz="1600" dirty="0">
              <a:solidFill>
                <a:schemeClr val="bg1"/>
              </a:solidFill>
            </a:endParaRPr>
          </a:p>
          <a:p>
            <a:pPr algn="just"/>
            <a:r>
              <a:rPr lang="pl-PL" sz="1600" dirty="0" smtClean="0">
                <a:solidFill>
                  <a:schemeClr val="bg1"/>
                </a:solidFill>
              </a:rPr>
              <a:t>Wykazaniu </a:t>
            </a:r>
            <a:r>
              <a:rPr lang="pl-PL" sz="1600" dirty="0">
                <a:solidFill>
                  <a:schemeClr val="bg1"/>
                </a:solidFill>
              </a:rPr>
              <a:t>przez pracownika podlega także uporczywość i długotrwałość stosowania wobec niego mobbingu (por. post. SN z 24.2.2012 r., </a:t>
            </a:r>
            <a:r>
              <a:rPr lang="pl-PL" sz="1600" dirty="0">
                <a:solidFill>
                  <a:schemeClr val="bg1"/>
                </a:solidFill>
                <a:hlinkClick r:id="rId3">
                  <a:extLst>
                    <a:ext uri="{A12FA001-AC4F-418D-AE19-62706E023703}">
                      <ahyp:hlinkClr xmlns="" xmlns:ahyp="http://schemas.microsoft.com/office/drawing/2018/hyperlinkcolor" val="tx"/>
                    </a:ext>
                  </a:extLst>
                </a:hlinkClick>
              </a:rPr>
              <a:t>II </a:t>
            </a:r>
            <a:r>
              <a:rPr lang="pl-PL" sz="1600" dirty="0" smtClean="0">
                <a:solidFill>
                  <a:schemeClr val="bg1"/>
                </a:solidFill>
                <a:hlinkClick r:id="rId3">
                  <a:extLst>
                    <a:ext uri="{A12FA001-AC4F-418D-AE19-62706E023703}">
                      <ahyp:hlinkClr xmlns="" xmlns:ahyp="http://schemas.microsoft.com/office/drawing/2018/hyperlinkcolor" val="tx"/>
                    </a:ext>
                  </a:extLst>
                </a:hlinkClick>
              </a:rPr>
              <a:t>PK</a:t>
            </a:r>
            <a:r>
              <a:rPr lang="pl-PL" sz="1600" dirty="0">
                <a:solidFill>
                  <a:schemeClr val="bg1"/>
                </a:solidFill>
                <a:hlinkClick r:id="rId3">
                  <a:extLst>
                    <a:ext uri="{A12FA001-AC4F-418D-AE19-62706E023703}">
                      <ahyp:hlinkClr xmlns:ahyp="http://schemas.microsoft.com/office/drawing/2018/hyperlinkcolor" xmlns="" xmlns:lc="http://schemas.openxmlformats.org/drawingml/2006/lockedCanvas" val="tx"/>
                    </a:ext>
                  </a:extLst>
                </a:hlinkClick>
              </a:rPr>
              <a:t>276/11</a:t>
            </a:r>
            <a:r>
              <a:rPr lang="pl-PL" sz="1600" dirty="0">
                <a:solidFill>
                  <a:schemeClr val="bg1"/>
                </a:solidFill>
              </a:rPr>
              <a:t>). </a:t>
            </a:r>
            <a:endParaRPr lang="pl-PL" sz="1600" dirty="0" smtClean="0">
              <a:solidFill>
                <a:schemeClr val="bg1"/>
              </a:solidFill>
            </a:endParaRPr>
          </a:p>
          <a:p>
            <a:pPr algn="just"/>
            <a:endParaRPr lang="pl-PL" sz="1600" dirty="0">
              <a:solidFill>
                <a:schemeClr val="bg1"/>
              </a:solidFill>
            </a:endParaRPr>
          </a:p>
          <a:p>
            <a:pPr algn="just"/>
            <a:r>
              <a:rPr lang="pl-PL" sz="1600" dirty="0" smtClean="0">
                <a:solidFill>
                  <a:schemeClr val="bg1"/>
                </a:solidFill>
              </a:rPr>
              <a:t>Przykładowo</a:t>
            </a:r>
            <a:r>
              <a:rPr lang="pl-PL" sz="1600" dirty="0">
                <a:solidFill>
                  <a:schemeClr val="bg1"/>
                </a:solidFill>
              </a:rPr>
              <a:t>, dochodząc odszkodowania za rozstrój zdrowia będzie musiał wykazać, iż jest on spowodowany nękaniem w miejscu pracy. W doktrynie podkreśla się z kolei, że rolą pracownika w takim przypadku będzie ponadto wskazanie związku przyczynowego między </a:t>
            </a:r>
            <a:r>
              <a:rPr lang="pl-PL" sz="1600" dirty="0" err="1">
                <a:solidFill>
                  <a:schemeClr val="bg1"/>
                </a:solidFill>
              </a:rPr>
              <a:t>zachowaniami</a:t>
            </a:r>
            <a:r>
              <a:rPr lang="pl-PL" sz="1600" dirty="0">
                <a:solidFill>
                  <a:schemeClr val="bg1"/>
                </a:solidFill>
              </a:rPr>
              <a:t> </a:t>
            </a:r>
            <a:r>
              <a:rPr lang="pl-PL" sz="1600" dirty="0" err="1">
                <a:solidFill>
                  <a:schemeClr val="bg1"/>
                </a:solidFill>
              </a:rPr>
              <a:t>mobbingowymi</a:t>
            </a:r>
            <a:r>
              <a:rPr lang="pl-PL" sz="1600" dirty="0">
                <a:solidFill>
                  <a:schemeClr val="bg1"/>
                </a:solidFill>
              </a:rPr>
              <a:t> a rozstrojem zdrowia powstałym na skutek takich działań</a:t>
            </a:r>
            <a:r>
              <a:rPr lang="pl-PL" sz="1600" dirty="0" smtClean="0">
                <a:solidFill>
                  <a:schemeClr val="bg1"/>
                </a:solidFill>
              </a:rPr>
              <a:t>.</a:t>
            </a:r>
            <a:endParaRPr lang="pl-PL" sz="1600" dirty="0">
              <a:solidFill>
                <a:schemeClr val="bg1"/>
              </a:solidFill>
            </a:endParaRPr>
          </a:p>
        </p:txBody>
      </p:sp>
    </p:spTree>
    <p:extLst>
      <p:ext uri="{BB962C8B-B14F-4D97-AF65-F5344CB8AC3E}">
        <p14:creationId xmlns:p14="http://schemas.microsoft.com/office/powerpoint/2010/main" val="20280506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991095" y="609601"/>
            <a:ext cx="10248405" cy="5194040"/>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endParaRPr lang="pl-PL" dirty="0">
              <a:solidFill>
                <a:srgbClr val="FFFFFF"/>
              </a:solidFill>
              <a:latin typeface="Arial" panose="020B0604020202020204" pitchFamily="34" charset="0"/>
              <a:cs typeface="Arial" panose="020B0604020202020204" pitchFamily="34" charset="0"/>
            </a:endParaRPr>
          </a:p>
        </p:txBody>
      </p:sp>
      <p:sp>
        <p:nvSpPr>
          <p:cNvPr id="4" name="pole tekstowe 3">
            <a:extLst>
              <a:ext uri="{FF2B5EF4-FFF2-40B4-BE49-F238E27FC236}">
                <a16:creationId xmlns:a16="http://schemas.microsoft.com/office/drawing/2014/main" id="{4490E652-1A15-20A7-6DF4-C25810849E16}"/>
              </a:ext>
            </a:extLst>
          </p:cNvPr>
          <p:cNvSpPr txBox="1"/>
          <p:nvPr/>
        </p:nvSpPr>
        <p:spPr>
          <a:xfrm>
            <a:off x="991095" y="656254"/>
            <a:ext cx="9272578" cy="5355312"/>
          </a:xfrm>
          <a:prstGeom prst="rect">
            <a:avLst/>
          </a:prstGeom>
          <a:noFill/>
        </p:spPr>
        <p:txBody>
          <a:bodyPr wrap="square">
            <a:spAutoFit/>
          </a:bodyPr>
          <a:lstStyle/>
          <a:p>
            <a:pPr algn="just"/>
            <a:r>
              <a:rPr lang="pl-PL" dirty="0">
                <a:solidFill>
                  <a:schemeClr val="bg1"/>
                </a:solidFill>
              </a:rPr>
              <a:t>Stosowanie wobec pracownika praktyk mobbingowych może być </a:t>
            </a:r>
            <a:r>
              <a:rPr lang="pl-PL" b="1" dirty="0">
                <a:solidFill>
                  <a:schemeClr val="bg1"/>
                </a:solidFill>
              </a:rPr>
              <a:t>samodzielną przyczyną</a:t>
            </a:r>
            <a:r>
              <a:rPr lang="pl-PL" dirty="0">
                <a:solidFill>
                  <a:schemeClr val="bg1"/>
                </a:solidFill>
              </a:rPr>
              <a:t> rozwiązania przez niego stosunku pracy, przy czym do rozstania z pracodawcą może dojść w wyniku: </a:t>
            </a:r>
          </a:p>
          <a:p>
            <a:pPr algn="just"/>
            <a:endParaRPr lang="pl-PL" dirty="0">
              <a:solidFill>
                <a:schemeClr val="bg1"/>
              </a:solidFill>
            </a:endParaRPr>
          </a:p>
          <a:p>
            <a:pPr algn="just"/>
            <a:r>
              <a:rPr lang="pl-PL" dirty="0">
                <a:solidFill>
                  <a:schemeClr val="bg1"/>
                </a:solidFill>
              </a:rPr>
              <a:t>1) porozumienia stron (</a:t>
            </a:r>
            <a:r>
              <a:rPr lang="pl-PL" dirty="0">
                <a:solidFill>
                  <a:schemeClr val="bg1"/>
                </a:solidFill>
                <a:hlinkClick r:id="rId2">
                  <a:extLst>
                    <a:ext uri="{A12FA001-AC4F-418D-AE19-62706E023703}">
                      <ahyp:hlinkClr xmlns="" xmlns:ahyp="http://schemas.microsoft.com/office/drawing/2018/hyperlinkcolor" val="tx"/>
                    </a:ext>
                  </a:extLst>
                </a:hlinkClick>
              </a:rPr>
              <a:t>art. 30 § 1</a:t>
            </a:r>
            <a:r>
              <a:rPr lang="pl-PL" dirty="0">
                <a:solidFill>
                  <a:schemeClr val="bg1"/>
                </a:solidFill>
              </a:rPr>
              <a:t> pkt 1 KP), </a:t>
            </a:r>
          </a:p>
          <a:p>
            <a:pPr algn="just"/>
            <a:r>
              <a:rPr lang="pl-PL" dirty="0">
                <a:solidFill>
                  <a:schemeClr val="bg1"/>
                </a:solidFill>
              </a:rPr>
              <a:t>2) wypowiedzenia umowy przez pracownika (</a:t>
            </a:r>
            <a:r>
              <a:rPr lang="pl-PL" dirty="0">
                <a:solidFill>
                  <a:schemeClr val="bg1"/>
                </a:solidFill>
                <a:hlinkClick r:id="rId2">
                  <a:extLst>
                    <a:ext uri="{A12FA001-AC4F-418D-AE19-62706E023703}">
                      <ahyp:hlinkClr xmlns="" xmlns:ahyp="http://schemas.microsoft.com/office/drawing/2018/hyperlinkcolor" val="tx"/>
                    </a:ext>
                  </a:extLst>
                </a:hlinkClick>
              </a:rPr>
              <a:t>art. 30 § 1</a:t>
            </a:r>
            <a:r>
              <a:rPr lang="pl-PL" dirty="0">
                <a:solidFill>
                  <a:schemeClr val="bg1"/>
                </a:solidFill>
              </a:rPr>
              <a:t> pkt 2 KP), </a:t>
            </a:r>
          </a:p>
          <a:p>
            <a:pPr algn="just"/>
            <a:r>
              <a:rPr lang="pl-PL" dirty="0">
                <a:solidFill>
                  <a:schemeClr val="bg1"/>
                </a:solidFill>
              </a:rPr>
              <a:t>3) rozwiązania umowy bez wypowiedzenia z powodu ciężkiego naruszenia przez pracodawcę podstawowych obowiązków względem pracownika (</a:t>
            </a:r>
            <a:r>
              <a:rPr lang="pl-PL" dirty="0">
                <a:solidFill>
                  <a:schemeClr val="bg1"/>
                </a:solidFill>
                <a:hlinkClick r:id="rId3">
                  <a:extLst>
                    <a:ext uri="{A12FA001-AC4F-418D-AE19-62706E023703}">
                      <ahyp:hlinkClr xmlns="" xmlns:ahyp="http://schemas.microsoft.com/office/drawing/2018/hyperlinkcolor" val="tx"/>
                    </a:ext>
                  </a:extLst>
                </a:hlinkClick>
              </a:rPr>
              <a:t>art. 55 § 1</a:t>
            </a:r>
            <a:r>
              <a:rPr lang="pl-PL" baseline="30000" dirty="0">
                <a:solidFill>
                  <a:schemeClr val="bg1"/>
                </a:solidFill>
                <a:hlinkClick r:id="rId3">
                  <a:extLst>
                    <a:ext uri="{A12FA001-AC4F-418D-AE19-62706E023703}">
                      <ahyp:hlinkClr xmlns="" xmlns:ahyp="http://schemas.microsoft.com/office/drawing/2018/hyperlinkcolor" val="tx"/>
                    </a:ext>
                  </a:extLst>
                </a:hlinkClick>
              </a:rPr>
              <a:t>1</a:t>
            </a:r>
            <a:r>
              <a:rPr lang="pl-PL" dirty="0">
                <a:solidFill>
                  <a:schemeClr val="bg1"/>
                </a:solidFill>
              </a:rPr>
              <a:t> KP). </a:t>
            </a:r>
          </a:p>
          <a:p>
            <a:endParaRPr lang="pl-PL" b="1" dirty="0">
              <a:solidFill>
                <a:schemeClr val="bg1"/>
              </a:solidFill>
            </a:endParaRPr>
          </a:p>
          <a:p>
            <a:pPr algn="just"/>
            <a:r>
              <a:rPr lang="pl-PL" dirty="0">
                <a:solidFill>
                  <a:schemeClr val="bg1"/>
                </a:solidFill>
              </a:rPr>
              <a:t>Istotne jest jedynie, by oświadczenie pracownika o zamiarze rozwiązania stosunku pracy zostało wyrażone na piśmie, </a:t>
            </a:r>
            <a:r>
              <a:rPr lang="pl-PL" u="sng" dirty="0">
                <a:solidFill>
                  <a:schemeClr val="bg1"/>
                </a:solidFill>
              </a:rPr>
              <a:t>wraz ze wskazaniem mobbingu jako przyczyny uzasadniającej decyzję </a:t>
            </a:r>
            <a:r>
              <a:rPr lang="pl-PL" u="sng" dirty="0" smtClean="0">
                <a:solidFill>
                  <a:schemeClr val="bg1"/>
                </a:solidFill>
              </a:rPr>
              <a:t>pracownika </a:t>
            </a:r>
            <a:r>
              <a:rPr lang="pl-PL" dirty="0" smtClean="0">
                <a:solidFill>
                  <a:schemeClr val="bg1"/>
                </a:solidFill>
              </a:rPr>
              <a:t>(art</a:t>
            </a:r>
            <a:r>
              <a:rPr lang="pl-PL" dirty="0">
                <a:solidFill>
                  <a:schemeClr val="bg1"/>
                </a:solidFill>
              </a:rPr>
              <a:t>. 94(3) § </a:t>
            </a:r>
            <a:r>
              <a:rPr lang="pl-PL" dirty="0" smtClean="0">
                <a:solidFill>
                  <a:schemeClr val="bg1"/>
                </a:solidFill>
              </a:rPr>
              <a:t>5 </a:t>
            </a:r>
            <a:r>
              <a:rPr lang="pl-PL" dirty="0">
                <a:solidFill>
                  <a:schemeClr val="bg1"/>
                </a:solidFill>
              </a:rPr>
              <a:t>Kodeksu </a:t>
            </a:r>
            <a:r>
              <a:rPr lang="pl-PL" dirty="0" smtClean="0">
                <a:solidFill>
                  <a:schemeClr val="bg1"/>
                </a:solidFill>
              </a:rPr>
              <a:t>pracy).</a:t>
            </a:r>
          </a:p>
          <a:p>
            <a:pPr algn="just"/>
            <a:endParaRPr lang="pl-PL" dirty="0">
              <a:solidFill>
                <a:schemeClr val="bg1"/>
              </a:solidFill>
            </a:endParaRPr>
          </a:p>
          <a:p>
            <a:pPr algn="just"/>
            <a:r>
              <a:rPr lang="pl-PL" dirty="0" smtClean="0">
                <a:solidFill>
                  <a:schemeClr val="bg1"/>
                </a:solidFill>
              </a:rPr>
              <a:t>Zatem</a:t>
            </a:r>
            <a:r>
              <a:rPr lang="pl-PL" dirty="0">
                <a:solidFill>
                  <a:schemeClr val="bg1"/>
                </a:solidFill>
              </a:rPr>
              <a:t>, pomimo iż co do zasady pracownik nie ma obowiązku uzasadniania składanego przez siebie porozumienia stron lub wypowiedzenia umowy o pracę, to w tym przypadku wskazanie przyczyny jest warunkiem niezbędnym do dochodzenia przez niego odszkodowania za rozwiązanie umowy z powodu mobbingu.</a:t>
            </a:r>
          </a:p>
        </p:txBody>
      </p:sp>
    </p:spTree>
    <p:extLst>
      <p:ext uri="{BB962C8B-B14F-4D97-AF65-F5344CB8AC3E}">
        <p14:creationId xmlns:p14="http://schemas.microsoft.com/office/powerpoint/2010/main" val="11649453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991096" y="609601"/>
            <a:ext cx="9421868" cy="5194040"/>
          </a:xfrm>
        </p:spPr>
        <p:txBody>
          <a:bodyPr anchor="t">
            <a:normAutofit fontScale="90000"/>
          </a:bodyPr>
          <a:lstStyle/>
          <a:p>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r>
              <a:rPr lang="pl-PL" sz="1800" b="0" i="0" u="none" strike="noStrike" baseline="0" dirty="0">
                <a:solidFill>
                  <a:srgbClr val="000000"/>
                </a:solidFill>
                <a:latin typeface="Times New Roman" panose="02020603050405020304" pitchFamily="18" charset="0"/>
              </a:rPr>
              <a:t/>
            </a:r>
            <a:br>
              <a:rPr lang="pl-PL" sz="1800" b="0" i="0" u="none" strike="noStrike" baseline="0" dirty="0">
                <a:solidFill>
                  <a:srgbClr val="000000"/>
                </a:solidFill>
                <a:latin typeface="Times New Roman" panose="02020603050405020304" pitchFamily="18" charset="0"/>
              </a:rPr>
            </a:br>
            <a:r>
              <a:rPr lang="pl-PL" sz="1800" b="0" i="0" u="none" strike="noStrike" baseline="0" dirty="0">
                <a:solidFill>
                  <a:srgbClr val="000000"/>
                </a:solidFill>
                <a:latin typeface="Times New Roman" panose="02020603050405020304" pitchFamily="18" charset="0"/>
              </a:rPr>
              <a:t> </a:t>
            </a:r>
            <a:br>
              <a:rPr lang="pl-PL" sz="1800" b="0" i="0" u="none" strike="noStrike" baseline="0" dirty="0">
                <a:solidFill>
                  <a:srgbClr val="000000"/>
                </a:solidFill>
                <a:latin typeface="Times New Roman" panose="02020603050405020304" pitchFamily="18" charset="0"/>
              </a:rPr>
            </a:br>
            <a:r>
              <a:rPr lang="pl-PL" sz="1800" b="0" i="0" u="none" strike="noStrike" baseline="0" dirty="0" smtClean="0">
                <a:solidFill>
                  <a:schemeClr val="bg1"/>
                </a:solidFill>
              </a:rPr>
              <a:t>nierówne </a:t>
            </a:r>
            <a:r>
              <a:rPr lang="pl-PL" sz="1800" b="0" i="0" u="none" strike="noStrike" baseline="0" dirty="0">
                <a:solidFill>
                  <a:schemeClr val="bg1"/>
                </a:solidFill>
              </a:rPr>
              <a:t>traktowanie w zakresie nawiązywania i rozwiązywania stosunku pracy, warunków zatrudnienia, awansowania oraz dostępu do szkolenia w celu podnoszenia kwalifikacji zawodowych, w szczególności ze względu na płeć, wiek, niepełnosprawność, rasę, religię, narodowość, przekonania polityczne, przynależność związkową, pochodzenie etniczne, wyznanie, orientację seksualną, a także ze względu na zatrudnienie na czas określony lub nieokreślony albo w pełnym lub niepełnym wymiarze czasu </a:t>
            </a:r>
            <a:r>
              <a:rPr lang="pl-PL" sz="1800" b="0" i="0" u="none" strike="noStrike" baseline="0" dirty="0" smtClean="0">
                <a:solidFill>
                  <a:schemeClr val="bg1"/>
                </a:solidFill>
              </a:rPr>
              <a:t>pracy</a:t>
            </a:r>
            <a:r>
              <a:rPr lang="pl-PL" sz="1800" dirty="0">
                <a:solidFill>
                  <a:schemeClr val="bg1"/>
                </a:solidFill>
              </a:rPr>
              <a:t> </a:t>
            </a:r>
            <a:r>
              <a:rPr lang="pl-PL" sz="1800" dirty="0" smtClean="0">
                <a:solidFill>
                  <a:schemeClr val="bg1"/>
                </a:solidFill>
              </a:rPr>
              <a:t>(art. 18(3a) § 1 </a:t>
            </a:r>
            <a:r>
              <a:rPr lang="pl-PL" sz="1800" dirty="0">
                <a:solidFill>
                  <a:schemeClr val="bg1"/>
                </a:solidFill>
              </a:rPr>
              <a:t>KP).</a:t>
            </a:r>
            <a:r>
              <a:rPr lang="pl-PL" sz="1600" dirty="0">
                <a:solidFill>
                  <a:schemeClr val="bg1"/>
                </a:solidFill>
              </a:rPr>
              <a:t/>
            </a:r>
            <a:br>
              <a:rPr lang="pl-PL" sz="1600" dirty="0">
                <a:solidFill>
                  <a:schemeClr val="bg1"/>
                </a:solidFill>
              </a:rPr>
            </a:br>
            <a:r>
              <a:rPr lang="pl-PL" sz="1600" dirty="0">
                <a:solidFill>
                  <a:schemeClr val="bg1"/>
                </a:solidFill>
              </a:rPr>
              <a:t/>
            </a:r>
            <a:br>
              <a:rPr lang="pl-PL" sz="1600" dirty="0">
                <a:solidFill>
                  <a:schemeClr val="bg1"/>
                </a:solidFill>
              </a:rPr>
            </a:br>
            <a:r>
              <a:rPr lang="pl-PL" sz="1800" b="1" dirty="0" smtClean="0">
                <a:solidFill>
                  <a:schemeClr val="bg1"/>
                </a:solidFill>
              </a:rPr>
              <a:t>Rodzaje dyskryminacji</a:t>
            </a:r>
            <a:r>
              <a:rPr lang="pl-PL" sz="1800" dirty="0" smtClean="0">
                <a:solidFill>
                  <a:schemeClr val="bg1"/>
                </a:solidFill>
              </a:rPr>
              <a:t>:</a:t>
            </a:r>
            <a:br>
              <a:rPr lang="pl-PL" sz="1800" dirty="0" smtClean="0">
                <a:solidFill>
                  <a:schemeClr val="bg1"/>
                </a:solidFill>
              </a:rPr>
            </a:br>
            <a:r>
              <a:rPr lang="pl-PL" sz="1800" dirty="0" smtClean="0">
                <a:solidFill>
                  <a:schemeClr val="bg1"/>
                </a:solidFill>
              </a:rPr>
              <a:t>1) bezpośrednia – może dotyczyć indywidualnie określonej osoby,</a:t>
            </a:r>
            <a:br>
              <a:rPr lang="pl-PL" sz="1800" dirty="0" smtClean="0">
                <a:solidFill>
                  <a:schemeClr val="bg1"/>
                </a:solidFill>
              </a:rPr>
            </a:br>
            <a:r>
              <a:rPr lang="pl-PL" sz="1800" dirty="0" smtClean="0">
                <a:solidFill>
                  <a:schemeClr val="bg1"/>
                </a:solidFill>
              </a:rPr>
              <a:t>2) pośrednia </a:t>
            </a:r>
            <a:r>
              <a:rPr lang="pl-PL" sz="1800" dirty="0">
                <a:solidFill>
                  <a:schemeClr val="bg1"/>
                </a:solidFill>
              </a:rPr>
              <a:t>- odnosi się wyłącznie do określonej grupy </a:t>
            </a:r>
            <a:r>
              <a:rPr lang="pl-PL" sz="1800" dirty="0" smtClean="0">
                <a:solidFill>
                  <a:schemeClr val="bg1"/>
                </a:solidFill>
              </a:rPr>
              <a:t>osób (np. różnice płac dla wydziałów pomimo wykonywania tych samych/zbliżonych czynności, przy czym w jednym zatrudnione są same kobiety, a w drugim sami mężczyźni)</a:t>
            </a:r>
            <a:r>
              <a:rPr lang="pl-PL" sz="1600" dirty="0" smtClean="0">
                <a:solidFill>
                  <a:schemeClr val="bg1"/>
                </a:solidFill>
              </a:rPr>
              <a:t/>
            </a:r>
            <a:br>
              <a:rPr lang="pl-PL" sz="1600" dirty="0" smtClean="0">
                <a:solidFill>
                  <a:schemeClr val="bg1"/>
                </a:solidFill>
              </a:rPr>
            </a:br>
            <a:r>
              <a:rPr lang="pl-PL" sz="1600" dirty="0" smtClean="0">
                <a:solidFill>
                  <a:schemeClr val="bg1"/>
                </a:solidFill>
              </a:rPr>
              <a:t/>
            </a:r>
            <a:br>
              <a:rPr lang="pl-PL" sz="1600" dirty="0" smtClean="0">
                <a:solidFill>
                  <a:schemeClr val="bg1"/>
                </a:solidFill>
              </a:rPr>
            </a:br>
            <a:r>
              <a:rPr lang="pl-PL" sz="1600" dirty="0">
                <a:solidFill>
                  <a:schemeClr val="bg1"/>
                </a:solidFill>
              </a:rPr>
              <a:t/>
            </a:r>
            <a:br>
              <a:rPr lang="pl-PL" sz="1600" dirty="0">
                <a:solidFill>
                  <a:schemeClr val="bg1"/>
                </a:solidFill>
              </a:rPr>
            </a:br>
            <a:r>
              <a:rPr lang="pl-PL" sz="1600" dirty="0" smtClean="0">
                <a:solidFill>
                  <a:schemeClr val="bg1"/>
                </a:solidFill>
              </a:rPr>
              <a:t/>
            </a:r>
            <a:br>
              <a:rPr lang="pl-PL" sz="1600" dirty="0" smtClean="0">
                <a:solidFill>
                  <a:schemeClr val="bg1"/>
                </a:solidFill>
              </a:rPr>
            </a:br>
            <a:r>
              <a:rPr lang="pl-PL" sz="1600" dirty="0" smtClean="0">
                <a:solidFill>
                  <a:schemeClr val="bg1"/>
                </a:solidFill>
              </a:rPr>
              <a:t/>
            </a:r>
            <a:br>
              <a:rPr lang="pl-PL" sz="1600" dirty="0" smtClean="0">
                <a:solidFill>
                  <a:schemeClr val="bg1"/>
                </a:solidFill>
              </a:rPr>
            </a:br>
            <a:r>
              <a:rPr lang="pl-PL" sz="1600" dirty="0">
                <a:solidFill>
                  <a:schemeClr val="bg1"/>
                </a:solidFill>
              </a:rPr>
              <a:t/>
            </a:r>
            <a:br>
              <a:rPr lang="pl-PL" sz="1600" dirty="0">
                <a:solidFill>
                  <a:schemeClr val="bg1"/>
                </a:solidFill>
              </a:rPr>
            </a:br>
            <a:endParaRPr lang="pl-PL" dirty="0">
              <a:solidFill>
                <a:schemeClr val="bg1"/>
              </a:solidFill>
              <a:cs typeface="Arial" panose="020B0604020202020204" pitchFamily="34" charset="0"/>
            </a:endParaRPr>
          </a:p>
        </p:txBody>
      </p:sp>
      <p:sp>
        <p:nvSpPr>
          <p:cNvPr id="6" name="pole tekstowe 5">
            <a:extLst>
              <a:ext uri="{FF2B5EF4-FFF2-40B4-BE49-F238E27FC236}">
                <a16:creationId xmlns:a16="http://schemas.microsoft.com/office/drawing/2014/main" id="{86F6737A-58FA-26FD-FBA7-5A97C89DD5C0}"/>
              </a:ext>
            </a:extLst>
          </p:cNvPr>
          <p:cNvSpPr txBox="1"/>
          <p:nvPr/>
        </p:nvSpPr>
        <p:spPr>
          <a:xfrm>
            <a:off x="991095" y="1054359"/>
            <a:ext cx="8875744" cy="369332"/>
          </a:xfrm>
          <a:prstGeom prst="rect">
            <a:avLst/>
          </a:prstGeom>
          <a:noFill/>
        </p:spPr>
        <p:txBody>
          <a:bodyPr wrap="square">
            <a:spAutoFit/>
          </a:bodyPr>
          <a:lstStyle/>
          <a:p>
            <a:pPr marR="84120" algn="just"/>
            <a:r>
              <a:rPr lang="pl-PL" b="1" dirty="0">
                <a:solidFill>
                  <a:schemeClr val="bg1"/>
                </a:solidFill>
                <a:latin typeface="+mj-lt"/>
              </a:rPr>
              <a:t>DYSKRYMINACJA</a:t>
            </a:r>
            <a:r>
              <a:rPr lang="pl-PL" sz="1800" b="1" i="0" u="none" strike="noStrike" baseline="0" dirty="0">
                <a:solidFill>
                  <a:schemeClr val="bg1"/>
                </a:solidFill>
                <a:latin typeface="+mj-lt"/>
              </a:rPr>
              <a:t> – </a:t>
            </a:r>
            <a:r>
              <a:rPr lang="pl-PL" b="1" dirty="0">
                <a:solidFill>
                  <a:schemeClr val="bg1"/>
                </a:solidFill>
                <a:latin typeface="+mj-lt"/>
              </a:rPr>
              <a:t>definicja</a:t>
            </a:r>
            <a:r>
              <a:rPr lang="pl-PL" sz="1800" b="1" i="0" u="none" strike="noStrike" baseline="0" dirty="0">
                <a:solidFill>
                  <a:schemeClr val="bg1"/>
                </a:solidFill>
                <a:latin typeface="+mj-lt"/>
              </a:rPr>
              <a:t> </a:t>
            </a:r>
          </a:p>
        </p:txBody>
      </p:sp>
    </p:spTree>
    <p:extLst>
      <p:ext uri="{BB962C8B-B14F-4D97-AF65-F5344CB8AC3E}">
        <p14:creationId xmlns:p14="http://schemas.microsoft.com/office/powerpoint/2010/main" val="7063591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991095" y="609601"/>
            <a:ext cx="10248405" cy="5194040"/>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endParaRPr lang="pl-PL" dirty="0">
              <a:solidFill>
                <a:srgbClr val="FFFFFF"/>
              </a:solidFill>
              <a:latin typeface="Arial" panose="020B0604020202020204" pitchFamily="34" charset="0"/>
              <a:cs typeface="Arial" panose="020B0604020202020204" pitchFamily="34" charset="0"/>
            </a:endParaRPr>
          </a:p>
        </p:txBody>
      </p:sp>
      <p:sp>
        <p:nvSpPr>
          <p:cNvPr id="4" name="pole tekstowe 3">
            <a:extLst>
              <a:ext uri="{FF2B5EF4-FFF2-40B4-BE49-F238E27FC236}">
                <a16:creationId xmlns:a16="http://schemas.microsoft.com/office/drawing/2014/main" id="{30005524-7C41-D565-C611-4A0862A578A0}"/>
              </a:ext>
            </a:extLst>
          </p:cNvPr>
          <p:cNvSpPr txBox="1"/>
          <p:nvPr/>
        </p:nvSpPr>
        <p:spPr>
          <a:xfrm>
            <a:off x="811763" y="668275"/>
            <a:ext cx="9507894" cy="5816977"/>
          </a:xfrm>
          <a:prstGeom prst="rect">
            <a:avLst/>
          </a:prstGeom>
          <a:noFill/>
        </p:spPr>
        <p:txBody>
          <a:bodyPr wrap="square">
            <a:spAutoFit/>
          </a:bodyPr>
          <a:lstStyle/>
          <a:p>
            <a:r>
              <a:rPr lang="pl-PL" dirty="0">
                <a:solidFill>
                  <a:schemeClr val="bg1"/>
                </a:solidFill>
              </a:rPr>
              <a:t>Kodeks pracy zobowiązuje pracodawcę do </a:t>
            </a:r>
            <a:r>
              <a:rPr lang="pl-PL" b="1" dirty="0">
                <a:solidFill>
                  <a:schemeClr val="bg1"/>
                </a:solidFill>
              </a:rPr>
              <a:t>przeciwdziałania</a:t>
            </a:r>
            <a:r>
              <a:rPr lang="pl-PL" dirty="0">
                <a:solidFill>
                  <a:schemeClr val="bg1"/>
                </a:solidFill>
              </a:rPr>
              <a:t> </a:t>
            </a:r>
            <a:r>
              <a:rPr lang="pl-PL" dirty="0" err="1" smtClean="0">
                <a:solidFill>
                  <a:schemeClr val="bg1"/>
                </a:solidFill>
              </a:rPr>
              <a:t>mobbingowi</a:t>
            </a:r>
            <a:r>
              <a:rPr lang="pl-PL" dirty="0" smtClean="0">
                <a:solidFill>
                  <a:schemeClr val="bg1"/>
                </a:solidFill>
              </a:rPr>
              <a:t> (art. 94(3a</a:t>
            </a:r>
            <a:r>
              <a:rPr lang="pl-PL" dirty="0">
                <a:solidFill>
                  <a:schemeClr val="bg1"/>
                </a:solidFill>
              </a:rPr>
              <a:t>) </a:t>
            </a:r>
            <a:r>
              <a:rPr lang="pl-PL" dirty="0" smtClean="0">
                <a:solidFill>
                  <a:schemeClr val="bg1"/>
                </a:solidFill>
              </a:rPr>
              <a:t>§ 1 Kodeksu pracy) – w tym również eliminacja przypadków </a:t>
            </a:r>
            <a:r>
              <a:rPr lang="pl-PL" dirty="0">
                <a:solidFill>
                  <a:schemeClr val="bg1"/>
                </a:solidFill>
              </a:rPr>
              <a:t>występowania </a:t>
            </a:r>
            <a:r>
              <a:rPr lang="pl-PL" dirty="0" err="1" smtClean="0">
                <a:solidFill>
                  <a:schemeClr val="bg1"/>
                </a:solidFill>
              </a:rPr>
              <a:t>mobbingu</a:t>
            </a:r>
            <a:r>
              <a:rPr lang="pl-PL" dirty="0" smtClean="0">
                <a:solidFill>
                  <a:schemeClr val="bg1"/>
                </a:solidFill>
              </a:rPr>
              <a:t> między podwładnymi.</a:t>
            </a:r>
            <a:endParaRPr lang="pl-PL" dirty="0">
              <a:solidFill>
                <a:schemeClr val="bg1"/>
              </a:solidFill>
            </a:endParaRPr>
          </a:p>
          <a:p>
            <a:endParaRPr lang="pl-PL" dirty="0"/>
          </a:p>
          <a:p>
            <a:pPr marL="285750" indent="-285750" algn="just">
              <a:buFont typeface="Arial" panose="020B0604020202020204" pitchFamily="34" charset="0"/>
              <a:buChar char="•"/>
            </a:pPr>
            <a:r>
              <a:rPr lang="pl-PL" b="1" dirty="0">
                <a:solidFill>
                  <a:schemeClr val="bg1"/>
                </a:solidFill>
              </a:rPr>
              <a:t>Zarządzenie nr 83/2020 Rektora Uniwersytetu Jana Kochanowskiego w Kielcach </a:t>
            </a:r>
            <a:br>
              <a:rPr lang="pl-PL" b="1" dirty="0">
                <a:solidFill>
                  <a:schemeClr val="bg1"/>
                </a:solidFill>
              </a:rPr>
            </a:br>
            <a:r>
              <a:rPr lang="pl-PL" b="1" dirty="0">
                <a:solidFill>
                  <a:schemeClr val="bg1"/>
                </a:solidFill>
              </a:rPr>
              <a:t>z dnia 7 kwietnia 2020 roku w sprawie wprowadzenia Regulaminu Pracy </a:t>
            </a:r>
            <a:br>
              <a:rPr lang="pl-PL" b="1" dirty="0">
                <a:solidFill>
                  <a:schemeClr val="bg1"/>
                </a:solidFill>
              </a:rPr>
            </a:br>
            <a:r>
              <a:rPr lang="pl-PL" b="1" dirty="0">
                <a:solidFill>
                  <a:schemeClr val="bg1"/>
                </a:solidFill>
              </a:rPr>
              <a:t>w Uniwersytecie Jana Kochanowskiego w Kielcach.</a:t>
            </a:r>
          </a:p>
          <a:p>
            <a:pPr algn="ctr"/>
            <a:endParaRPr lang="pl-PL" b="1" dirty="0"/>
          </a:p>
          <a:p>
            <a:pPr algn="just"/>
            <a:r>
              <a:rPr lang="pl-PL" sz="1600" dirty="0">
                <a:solidFill>
                  <a:schemeClr val="bg1"/>
                </a:solidFill>
              </a:rPr>
              <a:t>§6 pkt 14 i 15 – Pracodawca jest zobowiązany do </a:t>
            </a:r>
            <a:r>
              <a:rPr lang="pl-PL" sz="1600" b="0" i="0" u="none" strike="noStrike" baseline="0" dirty="0">
                <a:solidFill>
                  <a:schemeClr val="bg1"/>
                </a:solidFill>
                <a:latin typeface="+mj-lt"/>
              </a:rPr>
              <a:t>przeciwdziałania dyskryminacji </a:t>
            </a:r>
            <a:br>
              <a:rPr lang="pl-PL" sz="1600" b="0" i="0" u="none" strike="noStrike" baseline="0" dirty="0">
                <a:solidFill>
                  <a:schemeClr val="bg1"/>
                </a:solidFill>
                <a:latin typeface="+mj-lt"/>
              </a:rPr>
            </a:br>
            <a:r>
              <a:rPr lang="pl-PL" sz="1600" b="0" i="0" u="none" strike="noStrike" baseline="0" dirty="0">
                <a:solidFill>
                  <a:schemeClr val="bg1"/>
                </a:solidFill>
                <a:latin typeface="+mj-lt"/>
              </a:rPr>
              <a:t>w zatrudnieniu, w szczególności ze względu na płeć, wiek, niepełnosprawność, rasę, religię, narodowość, przekonania polityczne, przynależność związkową, pochodzenie etniczne, wyznanie, orientację seksualną, a także ze względu na zatrudnienie na czas określony lub nieokreślony albo w pełnym lub w niepełnym wymiarze czasu pracy. Informacja dla pracowników zawierająca obowiązujące normy prawne dotyczące równego traktowania w zatrudnieniu stanowi załącznik nr 2 do Regulaminu, przeciwdziałania mobbingowi</a:t>
            </a:r>
            <a:r>
              <a:rPr lang="pl-PL" sz="1600" dirty="0">
                <a:solidFill>
                  <a:schemeClr val="bg1"/>
                </a:solidFill>
                <a:latin typeface="+mj-lt"/>
              </a:rPr>
              <a:t>.</a:t>
            </a:r>
          </a:p>
          <a:p>
            <a:pPr algn="just"/>
            <a:endParaRPr lang="pl-PL" sz="1600" b="0" i="0" u="none" strike="noStrike" baseline="0" dirty="0">
              <a:solidFill>
                <a:schemeClr val="bg1"/>
              </a:solidFill>
              <a:latin typeface="+mj-lt"/>
            </a:endParaRPr>
          </a:p>
          <a:p>
            <a:pPr algn="just"/>
            <a:r>
              <a:rPr lang="pl-PL" sz="1600" dirty="0">
                <a:solidFill>
                  <a:schemeClr val="bg1"/>
                </a:solidFill>
              </a:rPr>
              <a:t>§8 ust. 1 pkt 11 – Do podstawowych obowiązków przełożonego należy w szczególności: </a:t>
            </a:r>
            <a:endParaRPr lang="pl-PL" sz="1600" b="0" i="0" u="none" strike="noStrike" baseline="0" dirty="0">
              <a:solidFill>
                <a:srgbClr val="000000"/>
              </a:solidFill>
              <a:latin typeface="Times New Roman" panose="02020603050405020304" pitchFamily="18" charset="0"/>
            </a:endParaRPr>
          </a:p>
          <a:p>
            <a:pPr algn="just"/>
            <a:r>
              <a:rPr lang="pl-PL" sz="1600" b="0" i="0" u="none" strike="noStrike" baseline="0" dirty="0">
                <a:solidFill>
                  <a:schemeClr val="bg1"/>
                </a:solidFill>
                <a:latin typeface="+mj-lt"/>
              </a:rPr>
              <a:t>kontrolowanie przestrzegania w miejscu pracy zasad współżycia społecznego, równego traktowania pracowników, poszanowania godności pracownika, przeciwdziałania dyskryminacji i mobbingowi oraz reagowanie na wszelkie nieprawidłowości w tym zakresie,.</a:t>
            </a:r>
          </a:p>
          <a:p>
            <a:endParaRPr lang="pl-PL" dirty="0">
              <a:solidFill>
                <a:schemeClr val="bg1"/>
              </a:solidFill>
            </a:endParaRPr>
          </a:p>
          <a:p>
            <a:endParaRPr lang="pl-PL" dirty="0"/>
          </a:p>
        </p:txBody>
      </p:sp>
    </p:spTree>
    <p:extLst>
      <p:ext uri="{BB962C8B-B14F-4D97-AF65-F5344CB8AC3E}">
        <p14:creationId xmlns:p14="http://schemas.microsoft.com/office/powerpoint/2010/main" val="32436867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991095" y="609601"/>
            <a:ext cx="10248405" cy="5194040"/>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endParaRPr lang="pl-PL" dirty="0">
              <a:solidFill>
                <a:srgbClr val="FFFFFF"/>
              </a:solidFill>
              <a:latin typeface="Arial" panose="020B0604020202020204" pitchFamily="34" charset="0"/>
              <a:cs typeface="Arial" panose="020B0604020202020204" pitchFamily="34" charset="0"/>
            </a:endParaRPr>
          </a:p>
        </p:txBody>
      </p:sp>
      <p:sp>
        <p:nvSpPr>
          <p:cNvPr id="4" name="pole tekstowe 3">
            <a:extLst>
              <a:ext uri="{FF2B5EF4-FFF2-40B4-BE49-F238E27FC236}">
                <a16:creationId xmlns:a16="http://schemas.microsoft.com/office/drawing/2014/main" id="{BA3F9A7F-F19F-75BF-C779-D10E889DFDD6}"/>
              </a:ext>
            </a:extLst>
          </p:cNvPr>
          <p:cNvSpPr txBox="1"/>
          <p:nvPr/>
        </p:nvSpPr>
        <p:spPr>
          <a:xfrm>
            <a:off x="952500" y="2190958"/>
            <a:ext cx="9909110" cy="2031325"/>
          </a:xfrm>
          <a:prstGeom prst="rect">
            <a:avLst/>
          </a:prstGeom>
          <a:noFill/>
        </p:spPr>
        <p:txBody>
          <a:bodyPr wrap="square">
            <a:spAutoFit/>
          </a:bodyPr>
          <a:lstStyle/>
          <a:p>
            <a:pPr marL="285750" indent="-285750" algn="just">
              <a:buFont typeface="Arial" panose="020B0604020202020204" pitchFamily="34" charset="0"/>
              <a:buChar char="•"/>
            </a:pPr>
            <a:r>
              <a:rPr lang="pl-PL" b="1" dirty="0">
                <a:solidFill>
                  <a:schemeClr val="bg1"/>
                </a:solidFill>
              </a:rPr>
              <a:t>Zarządzenie nr 80/2021 Rektora Uniwersytetu Jana Kochanowskiego w Kielcach </a:t>
            </a:r>
            <a:br>
              <a:rPr lang="pl-PL" b="1" dirty="0">
                <a:solidFill>
                  <a:schemeClr val="bg1"/>
                </a:solidFill>
              </a:rPr>
            </a:br>
            <a:r>
              <a:rPr lang="pl-PL" b="1" dirty="0">
                <a:solidFill>
                  <a:schemeClr val="bg1"/>
                </a:solidFill>
              </a:rPr>
              <a:t>z dnia 7 czerwca 2021 roku w sprawie wprowadzenia Regulaminu przeciwdziałania mobbingowi i dyskryminacji w Uniwersytecie Jana Kochanowskiego w Kielcach.</a:t>
            </a:r>
          </a:p>
          <a:p>
            <a:pPr algn="just"/>
            <a:endParaRPr lang="pl-PL" b="1" dirty="0">
              <a:solidFill>
                <a:schemeClr val="bg1"/>
              </a:solidFill>
            </a:endParaRPr>
          </a:p>
          <a:p>
            <a:pPr marL="285750" indent="-285750">
              <a:buFont typeface="Arial" panose="020B0604020202020204" pitchFamily="34" charset="0"/>
              <a:buChar char="•"/>
            </a:pPr>
            <a:r>
              <a:rPr lang="pl-PL" b="1" dirty="0">
                <a:solidFill>
                  <a:schemeClr val="bg1"/>
                </a:solidFill>
              </a:rPr>
              <a:t>Zarządzenie nr 115/2021 Rektora Uniwersytetu Jana Kochanowskiego w Kielcach </a:t>
            </a:r>
            <a:br>
              <a:rPr lang="pl-PL" b="1" dirty="0">
                <a:solidFill>
                  <a:schemeClr val="bg1"/>
                </a:solidFill>
              </a:rPr>
            </a:br>
            <a:r>
              <a:rPr lang="pl-PL" b="1" dirty="0">
                <a:solidFill>
                  <a:schemeClr val="bg1"/>
                </a:solidFill>
              </a:rPr>
              <a:t>z dnia 12 sierpnia 2021 roku w sprawie powołania Uczelnianej Komisji Antymobbingowej i Antydyskryminacyjnej.</a:t>
            </a:r>
          </a:p>
        </p:txBody>
      </p:sp>
    </p:spTree>
    <p:extLst>
      <p:ext uri="{BB962C8B-B14F-4D97-AF65-F5344CB8AC3E}">
        <p14:creationId xmlns:p14="http://schemas.microsoft.com/office/powerpoint/2010/main" val="16482424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991095" y="609601"/>
            <a:ext cx="10248405" cy="5194040"/>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endParaRPr lang="pl-PL" dirty="0">
              <a:solidFill>
                <a:srgbClr val="FFFFFF"/>
              </a:solidFill>
              <a:latin typeface="Arial" panose="020B0604020202020204" pitchFamily="34" charset="0"/>
              <a:cs typeface="Arial" panose="020B0604020202020204" pitchFamily="34" charset="0"/>
            </a:endParaRPr>
          </a:p>
        </p:txBody>
      </p:sp>
      <p:sp>
        <p:nvSpPr>
          <p:cNvPr id="8" name="pole tekstowe 7">
            <a:extLst>
              <a:ext uri="{FF2B5EF4-FFF2-40B4-BE49-F238E27FC236}">
                <a16:creationId xmlns:a16="http://schemas.microsoft.com/office/drawing/2014/main" id="{B0172024-4601-997A-D58B-44372CACCDA8}"/>
              </a:ext>
            </a:extLst>
          </p:cNvPr>
          <p:cNvSpPr txBox="1"/>
          <p:nvPr/>
        </p:nvSpPr>
        <p:spPr>
          <a:xfrm>
            <a:off x="991095" y="839755"/>
            <a:ext cx="9431199" cy="3262432"/>
          </a:xfrm>
          <a:prstGeom prst="rect">
            <a:avLst/>
          </a:prstGeom>
          <a:noFill/>
        </p:spPr>
        <p:txBody>
          <a:bodyPr wrap="square">
            <a:spAutoFit/>
          </a:bodyPr>
          <a:lstStyle/>
          <a:p>
            <a:pPr marR="84120" algn="just"/>
            <a:r>
              <a:rPr lang="pl-PL" sz="2400" b="1" i="0" u="none" strike="noStrike" baseline="0" dirty="0" smtClean="0">
                <a:solidFill>
                  <a:schemeClr val="bg1"/>
                </a:solidFill>
                <a:latin typeface="+mj-lt"/>
              </a:rPr>
              <a:t>MOBBING </a:t>
            </a:r>
            <a:r>
              <a:rPr lang="pl-PL" sz="2400" b="1" i="0" u="none" strike="noStrike" baseline="0" dirty="0">
                <a:solidFill>
                  <a:schemeClr val="bg1"/>
                </a:solidFill>
                <a:latin typeface="+mj-lt"/>
              </a:rPr>
              <a:t>– </a:t>
            </a:r>
            <a:r>
              <a:rPr lang="pl-PL" sz="2400" b="1" dirty="0">
                <a:solidFill>
                  <a:schemeClr val="bg1"/>
                </a:solidFill>
                <a:latin typeface="+mj-lt"/>
              </a:rPr>
              <a:t>definicja</a:t>
            </a:r>
            <a:r>
              <a:rPr lang="pl-PL" sz="2400" b="1" i="0" u="none" strike="noStrike" baseline="0" dirty="0">
                <a:solidFill>
                  <a:schemeClr val="bg1"/>
                </a:solidFill>
                <a:latin typeface="+mj-lt"/>
              </a:rPr>
              <a:t> </a:t>
            </a:r>
          </a:p>
          <a:p>
            <a:pPr marR="84120" algn="just"/>
            <a:endParaRPr lang="pl-PL" sz="2400" b="0" i="0" u="none" strike="noStrike" baseline="0" dirty="0">
              <a:solidFill>
                <a:schemeClr val="bg1"/>
              </a:solidFill>
              <a:latin typeface="+mj-lt"/>
            </a:endParaRPr>
          </a:p>
          <a:p>
            <a:pPr marR="0" algn="just"/>
            <a:r>
              <a:rPr lang="pl-PL" sz="2000" b="0" i="0" strike="noStrike" baseline="0" dirty="0">
                <a:solidFill>
                  <a:schemeClr val="bg1"/>
                </a:solidFill>
                <a:latin typeface="+mj-lt"/>
              </a:rPr>
              <a:t>Mobbing w świetle prawa pracy (Kodeks Pracy art.94</a:t>
            </a:r>
            <a:r>
              <a:rPr lang="pl-PL" sz="2800" baseline="30000" dirty="0">
                <a:solidFill>
                  <a:schemeClr val="bg1"/>
                </a:solidFill>
                <a:latin typeface="+mj-lt"/>
              </a:rPr>
              <a:t>3</a:t>
            </a:r>
            <a:r>
              <a:rPr lang="pl-PL" sz="2000" b="0" i="0" strike="noStrike" baseline="0" dirty="0">
                <a:solidFill>
                  <a:schemeClr val="bg1"/>
                </a:solidFill>
                <a:latin typeface="+mj-lt"/>
              </a:rPr>
              <a:t>§2):</a:t>
            </a:r>
          </a:p>
          <a:p>
            <a:pPr marR="10280" algn="just"/>
            <a:r>
              <a:rPr lang="pl-PL" sz="2000" b="0" i="0" strike="noStrike" baseline="0" dirty="0">
                <a:solidFill>
                  <a:schemeClr val="bg1"/>
                </a:solidFill>
                <a:latin typeface="+mj-lt"/>
              </a:rPr>
              <a:t>Działania lub zachowania dotyczące </a:t>
            </a:r>
            <a:r>
              <a:rPr lang="pl-PL" sz="2000" b="1" i="0" strike="noStrike" baseline="0" dirty="0">
                <a:solidFill>
                  <a:schemeClr val="bg1"/>
                </a:solidFill>
                <a:latin typeface="+mj-lt"/>
              </a:rPr>
              <a:t>pracownika </a:t>
            </a:r>
            <a:r>
              <a:rPr lang="pl-PL" sz="2000" b="0" i="0" strike="noStrike" baseline="0" dirty="0">
                <a:solidFill>
                  <a:schemeClr val="bg1"/>
                </a:solidFill>
                <a:latin typeface="+mj-lt"/>
              </a:rPr>
              <a:t>lub skierowane przeciwko pracownikowi, polegające na uporczywym i długotrwałym </a:t>
            </a:r>
            <a:r>
              <a:rPr lang="pl-PL" sz="2000" b="1" i="0" strike="noStrike" baseline="0" dirty="0">
                <a:solidFill>
                  <a:schemeClr val="bg1"/>
                </a:solidFill>
                <a:latin typeface="+mj-lt"/>
              </a:rPr>
              <a:t>nękaniu lub zastraszaniu </a:t>
            </a:r>
            <a:r>
              <a:rPr lang="pl-PL" sz="2000" b="0" i="0" strike="noStrike" baseline="0" dirty="0">
                <a:solidFill>
                  <a:schemeClr val="bg1"/>
                </a:solidFill>
                <a:latin typeface="+mj-lt"/>
              </a:rPr>
              <a:t>pracownika, wywołujące u niego zaniżoną ocenę przydatności zawodowej, powodujące lub mające na celu </a:t>
            </a:r>
            <a:r>
              <a:rPr lang="pl-PL" sz="2000" b="1" i="0" strike="noStrike" baseline="0" dirty="0">
                <a:solidFill>
                  <a:schemeClr val="bg1"/>
                </a:solidFill>
                <a:latin typeface="+mj-lt"/>
              </a:rPr>
              <a:t>poniżenie lub ośmieszenie pracownika, izolowanie go lub wyeliminowanie </a:t>
            </a:r>
            <a:r>
              <a:rPr lang="pl-PL" sz="2000" b="0" i="0" strike="noStrike" baseline="0" dirty="0">
                <a:solidFill>
                  <a:schemeClr val="bg1"/>
                </a:solidFill>
                <a:latin typeface="+mj-lt"/>
              </a:rPr>
              <a:t>z zespołu współpracowników. </a:t>
            </a:r>
          </a:p>
          <a:p>
            <a:pPr algn="just"/>
            <a:endParaRPr lang="pl-PL" dirty="0">
              <a:solidFill>
                <a:schemeClr val="bg1"/>
              </a:solidFill>
            </a:endParaRPr>
          </a:p>
        </p:txBody>
      </p:sp>
    </p:spTree>
    <p:extLst>
      <p:ext uri="{BB962C8B-B14F-4D97-AF65-F5344CB8AC3E}">
        <p14:creationId xmlns:p14="http://schemas.microsoft.com/office/powerpoint/2010/main" val="37979270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991095" y="609601"/>
            <a:ext cx="10248405" cy="5194040"/>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endParaRPr lang="pl-PL" dirty="0">
              <a:solidFill>
                <a:srgbClr val="FFFFFF"/>
              </a:solidFill>
              <a:latin typeface="Arial" panose="020B0604020202020204" pitchFamily="34" charset="0"/>
              <a:cs typeface="Arial" panose="020B0604020202020204" pitchFamily="34" charset="0"/>
            </a:endParaRPr>
          </a:p>
        </p:txBody>
      </p:sp>
      <p:sp>
        <p:nvSpPr>
          <p:cNvPr id="4" name="pole tekstowe 3">
            <a:extLst>
              <a:ext uri="{FF2B5EF4-FFF2-40B4-BE49-F238E27FC236}">
                <a16:creationId xmlns:a16="http://schemas.microsoft.com/office/drawing/2014/main" id="{2AF6EA5D-EA64-69EB-AEBD-F55834350DE0}"/>
              </a:ext>
            </a:extLst>
          </p:cNvPr>
          <p:cNvSpPr txBox="1"/>
          <p:nvPr/>
        </p:nvSpPr>
        <p:spPr>
          <a:xfrm>
            <a:off x="653143" y="609601"/>
            <a:ext cx="9769151" cy="5355312"/>
          </a:xfrm>
          <a:prstGeom prst="rect">
            <a:avLst/>
          </a:prstGeom>
          <a:noFill/>
        </p:spPr>
        <p:txBody>
          <a:bodyPr wrap="square">
            <a:spAutoFit/>
          </a:bodyPr>
          <a:lstStyle/>
          <a:p>
            <a:pPr algn="ctr"/>
            <a:r>
              <a:rPr lang="pl-PL" b="1" i="0" u="none" strike="noStrike" baseline="0" dirty="0">
                <a:solidFill>
                  <a:schemeClr val="bg1"/>
                </a:solidFill>
                <a:latin typeface="+mj-lt"/>
              </a:rPr>
              <a:t>Obowiązki Uczelni i pracownika w zakresie kształtowania relacji pracowniczych </a:t>
            </a:r>
            <a:endParaRPr lang="pl-PL" b="0" i="0" u="none" strike="noStrike" baseline="0" dirty="0">
              <a:solidFill>
                <a:schemeClr val="bg1"/>
              </a:solidFill>
              <a:latin typeface="+mj-lt"/>
            </a:endParaRPr>
          </a:p>
          <a:p>
            <a:endParaRPr lang="pl-PL" b="0" i="0" u="none" strike="noStrike" baseline="0" dirty="0">
              <a:solidFill>
                <a:schemeClr val="bg1"/>
              </a:solidFill>
              <a:latin typeface="+mj-lt"/>
            </a:endParaRPr>
          </a:p>
          <a:p>
            <a:pPr marL="342900" indent="-342900">
              <a:buAutoNum type="arabicPeriod"/>
            </a:pPr>
            <a:r>
              <a:rPr lang="pl-PL" b="0" i="0" u="none" strike="noStrike" baseline="0" dirty="0">
                <a:solidFill>
                  <a:schemeClr val="bg1"/>
                </a:solidFill>
                <a:latin typeface="+mj-lt"/>
              </a:rPr>
              <a:t>Do obowiązków Uczelni w zakresie przeciwdziałania mobbingowi i dyskryminacji należy: </a:t>
            </a:r>
          </a:p>
          <a:p>
            <a:endParaRPr lang="pl-PL" b="0" i="0" u="none" strike="noStrike" baseline="0" dirty="0">
              <a:solidFill>
                <a:schemeClr val="bg1"/>
              </a:solidFill>
              <a:latin typeface="+mj-lt"/>
            </a:endParaRPr>
          </a:p>
          <a:p>
            <a:pPr marL="342900" indent="-342900">
              <a:buFont typeface="+mj-lt"/>
              <a:buAutoNum type="arabicParenR"/>
            </a:pPr>
            <a:r>
              <a:rPr lang="pl-PL" b="0" i="0" u="none" strike="noStrike" baseline="0" dirty="0">
                <a:solidFill>
                  <a:schemeClr val="bg1"/>
                </a:solidFill>
                <a:latin typeface="+mj-lt"/>
              </a:rPr>
              <a:t>przestrzeganie zasad wynikających z przepisów prawa pracy; </a:t>
            </a:r>
          </a:p>
          <a:p>
            <a:r>
              <a:rPr lang="pl-PL" b="0" i="0" u="none" strike="noStrike" baseline="0" dirty="0">
                <a:solidFill>
                  <a:schemeClr val="bg1"/>
                </a:solidFill>
                <a:latin typeface="+mj-lt"/>
              </a:rPr>
              <a:t>2) poszanowanie godności osobistej pracownika; </a:t>
            </a:r>
          </a:p>
          <a:p>
            <a:r>
              <a:rPr lang="pl-PL" b="0" i="0" u="none" strike="noStrike" baseline="0" dirty="0">
                <a:solidFill>
                  <a:schemeClr val="bg1"/>
                </a:solidFill>
                <a:latin typeface="+mj-lt"/>
              </a:rPr>
              <a:t>3) poszanowanie przekonań światopoglądowych i politycznych pracownika; </a:t>
            </a:r>
          </a:p>
          <a:p>
            <a:r>
              <a:rPr lang="pl-PL" b="0" i="0" u="none" strike="noStrike" baseline="0" dirty="0">
                <a:solidFill>
                  <a:schemeClr val="bg1"/>
                </a:solidFill>
                <a:latin typeface="+mj-lt"/>
              </a:rPr>
              <a:t>4) stosowanie obiektywnych ocen wyników pracy, umiejętności, kompetencji i doświadczenia zawodowego pracowników; </a:t>
            </a:r>
          </a:p>
          <a:p>
            <a:r>
              <a:rPr lang="pl-PL" b="0" i="0" u="none" strike="noStrike" baseline="0" dirty="0">
                <a:solidFill>
                  <a:schemeClr val="bg1"/>
                </a:solidFill>
                <a:latin typeface="+mj-lt"/>
              </a:rPr>
              <a:t>5) poszanowanie prawa pracowników do tworzenia i przynależności do organizacji uprawnionych do reprezentowania ich interesów; </a:t>
            </a:r>
          </a:p>
          <a:p>
            <a:r>
              <a:rPr lang="pl-PL" b="0" i="0" u="none" strike="noStrike" baseline="0" dirty="0">
                <a:solidFill>
                  <a:schemeClr val="bg1"/>
                </a:solidFill>
                <a:latin typeface="+mj-lt"/>
              </a:rPr>
              <a:t>6) przeciwdziałanie stosowaniu obraźliwego języka; </a:t>
            </a:r>
          </a:p>
          <a:p>
            <a:r>
              <a:rPr lang="pl-PL" b="0" i="0" u="none" strike="noStrike" baseline="0" dirty="0">
                <a:solidFill>
                  <a:schemeClr val="bg1"/>
                </a:solidFill>
                <a:latin typeface="+mj-lt"/>
              </a:rPr>
              <a:t>7) przeciwdziałanie psychicznemu, fizycznemu i seksualnemu dręczeniu pracowników; </a:t>
            </a:r>
          </a:p>
          <a:p>
            <a:r>
              <a:rPr lang="pl-PL" b="0" i="0" u="none" strike="noStrike" baseline="0" dirty="0">
                <a:solidFill>
                  <a:schemeClr val="bg1"/>
                </a:solidFill>
                <a:latin typeface="+mj-lt"/>
              </a:rPr>
              <a:t>8) wspieranie funkcjonowania Komisji; </a:t>
            </a:r>
          </a:p>
          <a:p>
            <a:r>
              <a:rPr lang="pl-PL" b="0" i="0" u="none" strike="noStrike" baseline="0" dirty="0">
                <a:solidFill>
                  <a:schemeClr val="bg1"/>
                </a:solidFill>
                <a:latin typeface="+mj-lt"/>
              </a:rPr>
              <a:t>9) przeprowadzenie szkolenia dla członków Komisji z zakresu mobbingu, dyskryminacji i wewnętrznej polityki antymobbingowej i antydyskryminacyjnej; </a:t>
            </a:r>
          </a:p>
          <a:p>
            <a:r>
              <a:rPr lang="pl-PL" b="0" i="0" u="none" strike="noStrike" baseline="0" dirty="0">
                <a:solidFill>
                  <a:schemeClr val="bg1"/>
                </a:solidFill>
                <a:latin typeface="+mj-lt"/>
              </a:rPr>
              <a:t>10) przeprowadzenie szkolenia dla kadry kierowniczej z zakresu polityki antymobbingowej i antydyskryminacyjnej. </a:t>
            </a:r>
          </a:p>
        </p:txBody>
      </p:sp>
    </p:spTree>
    <p:extLst>
      <p:ext uri="{BB962C8B-B14F-4D97-AF65-F5344CB8AC3E}">
        <p14:creationId xmlns:p14="http://schemas.microsoft.com/office/powerpoint/2010/main" val="21378835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991095" y="609601"/>
            <a:ext cx="10248405" cy="5194040"/>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endParaRPr lang="pl-PL" dirty="0">
              <a:solidFill>
                <a:srgbClr val="FFFFFF"/>
              </a:solidFill>
              <a:latin typeface="Arial" panose="020B0604020202020204" pitchFamily="34" charset="0"/>
              <a:cs typeface="Arial" panose="020B0604020202020204" pitchFamily="34" charset="0"/>
            </a:endParaRPr>
          </a:p>
        </p:txBody>
      </p:sp>
      <p:sp>
        <p:nvSpPr>
          <p:cNvPr id="4" name="pole tekstowe 3">
            <a:extLst>
              <a:ext uri="{FF2B5EF4-FFF2-40B4-BE49-F238E27FC236}">
                <a16:creationId xmlns:a16="http://schemas.microsoft.com/office/drawing/2014/main" id="{0947CB6F-71F3-4D28-89F3-ADBE8B464776}"/>
              </a:ext>
            </a:extLst>
          </p:cNvPr>
          <p:cNvSpPr txBox="1"/>
          <p:nvPr/>
        </p:nvSpPr>
        <p:spPr>
          <a:xfrm>
            <a:off x="671803" y="869790"/>
            <a:ext cx="9638523" cy="4001095"/>
          </a:xfrm>
          <a:prstGeom prst="rect">
            <a:avLst/>
          </a:prstGeom>
          <a:noFill/>
        </p:spPr>
        <p:txBody>
          <a:bodyPr wrap="square">
            <a:spAutoFit/>
          </a:bodyPr>
          <a:lstStyle/>
          <a:p>
            <a:pPr algn="l"/>
            <a:endParaRPr lang="pl-PL" sz="2000" b="0" i="0" u="none" strike="noStrike" baseline="0" dirty="0">
              <a:solidFill>
                <a:srgbClr val="000000"/>
              </a:solidFill>
              <a:latin typeface="Times New Roman" panose="02020603050405020304" pitchFamily="18" charset="0"/>
            </a:endParaRPr>
          </a:p>
          <a:p>
            <a:pPr algn="just"/>
            <a:r>
              <a:rPr lang="pl-PL" sz="1800" b="0" i="0" u="none" strike="noStrike" baseline="0" dirty="0">
                <a:solidFill>
                  <a:schemeClr val="bg1"/>
                </a:solidFill>
                <a:latin typeface="+mj-lt"/>
              </a:rPr>
              <a:t>2. Do obowiązków pracownika w zakresie wewnętrznej polityki antymobbingowej </a:t>
            </a:r>
            <a:br>
              <a:rPr lang="pl-PL" sz="1800" b="0" i="0" u="none" strike="noStrike" baseline="0" dirty="0">
                <a:solidFill>
                  <a:schemeClr val="bg1"/>
                </a:solidFill>
                <a:latin typeface="+mj-lt"/>
              </a:rPr>
            </a:br>
            <a:r>
              <a:rPr lang="pl-PL" sz="1800" b="0" i="0" u="none" strike="noStrike" baseline="0" dirty="0">
                <a:solidFill>
                  <a:schemeClr val="bg1"/>
                </a:solidFill>
                <a:latin typeface="+mj-lt"/>
              </a:rPr>
              <a:t>i antydyskryminacyjnej należy: </a:t>
            </a:r>
          </a:p>
          <a:p>
            <a:pPr algn="just"/>
            <a:endParaRPr lang="pl-PL" sz="1800" b="0" i="0" u="none" strike="noStrike" baseline="0" dirty="0">
              <a:solidFill>
                <a:schemeClr val="bg1"/>
              </a:solidFill>
              <a:latin typeface="+mj-lt"/>
            </a:endParaRPr>
          </a:p>
          <a:p>
            <a:pPr algn="just"/>
            <a:r>
              <a:rPr lang="pl-PL" sz="1800" b="0" i="0" u="none" strike="noStrike" baseline="0" dirty="0">
                <a:solidFill>
                  <a:schemeClr val="bg1"/>
                </a:solidFill>
                <a:latin typeface="+mj-lt"/>
              </a:rPr>
              <a:t>1) podjęcie wszelkich starań, aby zjawisko mobbingu oraz dyskryminacji nie występowało w Uczelni; </a:t>
            </a:r>
          </a:p>
          <a:p>
            <a:pPr algn="just"/>
            <a:r>
              <a:rPr lang="pl-PL" sz="1800" b="0" i="0" u="none" strike="noStrike" baseline="0" dirty="0">
                <a:solidFill>
                  <a:schemeClr val="bg1"/>
                </a:solidFill>
                <a:latin typeface="+mj-lt"/>
              </a:rPr>
              <a:t>2) rozwiązywanie konfliktów z innymi pracownikami bez uszczerbku dla godności osobistej stron konfliktu, a także bez szkody dla toku pracy; </a:t>
            </a:r>
          </a:p>
          <a:p>
            <a:pPr algn="just"/>
            <a:r>
              <a:rPr lang="pl-PL" sz="1800" b="0" i="0" u="none" strike="noStrike" baseline="0" dirty="0">
                <a:solidFill>
                  <a:schemeClr val="bg1"/>
                </a:solidFill>
                <a:latin typeface="+mj-lt"/>
              </a:rPr>
              <a:t>3) niewykorzystywanie posiadanych uprawnień i informacji uzyskanych w trakcie pracy w celach innych niż te, dla których zostały one udostępnione; </a:t>
            </a:r>
          </a:p>
          <a:p>
            <a:pPr algn="just"/>
            <a:r>
              <a:rPr lang="pl-PL" sz="1800" b="0" i="0" u="none" strike="noStrike" baseline="0" dirty="0">
                <a:solidFill>
                  <a:schemeClr val="bg1"/>
                </a:solidFill>
                <a:latin typeface="+mj-lt"/>
              </a:rPr>
              <a:t>4) reagowanie na zauważone przejawy mobbingu oraz dyskryminacji i zgłaszanie tych zdarzeń zgodnie z obowiązującą procedurą; </a:t>
            </a:r>
          </a:p>
          <a:p>
            <a:pPr algn="just"/>
            <a:r>
              <a:rPr lang="pl-PL" sz="1800" b="0" i="0" u="none" strike="noStrike" baseline="0" dirty="0">
                <a:solidFill>
                  <a:schemeClr val="bg1"/>
                </a:solidFill>
                <a:latin typeface="+mj-lt"/>
              </a:rPr>
              <a:t>5) wykorzystywanie dostępnych środków w celu dbałości o własną godność </a:t>
            </a:r>
            <a:br>
              <a:rPr lang="pl-PL" sz="1800" b="0" i="0" u="none" strike="noStrike" baseline="0" dirty="0">
                <a:solidFill>
                  <a:schemeClr val="bg1"/>
                </a:solidFill>
                <a:latin typeface="+mj-lt"/>
              </a:rPr>
            </a:br>
            <a:r>
              <a:rPr lang="pl-PL" sz="1800" b="0" i="0" u="none" strike="noStrike" baseline="0" dirty="0">
                <a:solidFill>
                  <a:schemeClr val="bg1"/>
                </a:solidFill>
                <a:latin typeface="+mj-lt"/>
              </a:rPr>
              <a:t>i bezpieczeństwo. </a:t>
            </a:r>
          </a:p>
        </p:txBody>
      </p:sp>
    </p:spTree>
    <p:extLst>
      <p:ext uri="{BB962C8B-B14F-4D97-AF65-F5344CB8AC3E}">
        <p14:creationId xmlns:p14="http://schemas.microsoft.com/office/powerpoint/2010/main" val="42113036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991095" y="766355"/>
            <a:ext cx="4112128" cy="827313"/>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r>
              <a:rPr lang="pl-PL" sz="2400" b="1" dirty="0" smtClean="0">
                <a:solidFill>
                  <a:schemeClr val="bg1"/>
                </a:solidFill>
                <a:latin typeface="Calibri" panose="020F0502020204030204" pitchFamily="34" charset="0"/>
              </a:rPr>
              <a:t>Odpowiedzialność pracownika</a:t>
            </a:r>
            <a:endParaRPr lang="pl-PL" sz="2400" b="1" dirty="0">
              <a:solidFill>
                <a:schemeClr val="bg1"/>
              </a:solidFill>
              <a:latin typeface="Arial" panose="020B0604020202020204" pitchFamily="34" charset="0"/>
              <a:cs typeface="Arial" panose="020B0604020202020204" pitchFamily="34" charset="0"/>
            </a:endParaRPr>
          </a:p>
        </p:txBody>
      </p:sp>
      <p:sp>
        <p:nvSpPr>
          <p:cNvPr id="4" name="pole tekstowe 3">
            <a:extLst>
              <a:ext uri="{FF2B5EF4-FFF2-40B4-BE49-F238E27FC236}">
                <a16:creationId xmlns:a16="http://schemas.microsoft.com/office/drawing/2014/main" id="{0947CB6F-71F3-4D28-89F3-ADBE8B464776}"/>
              </a:ext>
            </a:extLst>
          </p:cNvPr>
          <p:cNvSpPr txBox="1"/>
          <p:nvPr/>
        </p:nvSpPr>
        <p:spPr>
          <a:xfrm>
            <a:off x="991095" y="1775481"/>
            <a:ext cx="10109409" cy="2554545"/>
          </a:xfrm>
          <a:prstGeom prst="rect">
            <a:avLst/>
          </a:prstGeom>
          <a:noFill/>
        </p:spPr>
        <p:txBody>
          <a:bodyPr wrap="square">
            <a:spAutoFit/>
          </a:bodyPr>
          <a:lstStyle/>
          <a:p>
            <a:pPr algn="just"/>
            <a:r>
              <a:rPr lang="pl-PL" sz="2000" dirty="0">
                <a:solidFill>
                  <a:schemeClr val="bg1"/>
                </a:solidFill>
                <a:latin typeface="Times New Roman" panose="02020603050405020304" pitchFamily="18" charset="0"/>
              </a:rPr>
              <a:t>W stosunku do pracownika, któremu udowodniono stosowanie </a:t>
            </a:r>
            <a:r>
              <a:rPr lang="pl-PL" sz="2000" dirty="0" err="1">
                <a:solidFill>
                  <a:schemeClr val="bg1"/>
                </a:solidFill>
                <a:latin typeface="Times New Roman" panose="02020603050405020304" pitchFamily="18" charset="0"/>
              </a:rPr>
              <a:t>mobbingu</a:t>
            </a:r>
            <a:r>
              <a:rPr lang="pl-PL" sz="2000" dirty="0">
                <a:solidFill>
                  <a:schemeClr val="bg1"/>
                </a:solidFill>
                <a:latin typeface="Times New Roman" panose="02020603050405020304" pitchFamily="18" charset="0"/>
              </a:rPr>
              <a:t> lub dyskryminacji, </a:t>
            </a:r>
            <a:r>
              <a:rPr lang="pl-PL" sz="2000" dirty="0" smtClean="0">
                <a:solidFill>
                  <a:schemeClr val="bg1"/>
                </a:solidFill>
                <a:latin typeface="Times New Roman" panose="02020603050405020304" pitchFamily="18" charset="0"/>
              </a:rPr>
              <a:t>rektor podejmuje </a:t>
            </a:r>
            <a:r>
              <a:rPr lang="pl-PL" sz="2000" dirty="0">
                <a:solidFill>
                  <a:schemeClr val="bg1"/>
                </a:solidFill>
                <a:latin typeface="Times New Roman" panose="02020603050405020304" pitchFamily="18" charset="0"/>
              </a:rPr>
              <a:t>stosowne działania zgodnie z obowiązującymi przepisami prawa, </a:t>
            </a:r>
            <a:r>
              <a:rPr lang="pl-PL" sz="2000" dirty="0" smtClean="0">
                <a:solidFill>
                  <a:schemeClr val="bg1"/>
                </a:solidFill>
                <a:latin typeface="Times New Roman" panose="02020603050405020304" pitchFamily="18" charset="0"/>
              </a:rPr>
              <a:t/>
            </a:r>
            <a:br>
              <a:rPr lang="pl-PL" sz="2000" dirty="0" smtClean="0">
                <a:solidFill>
                  <a:schemeClr val="bg1"/>
                </a:solidFill>
                <a:latin typeface="Times New Roman" panose="02020603050405020304" pitchFamily="18" charset="0"/>
              </a:rPr>
            </a:br>
            <a:r>
              <a:rPr lang="pl-PL" sz="2000" dirty="0" smtClean="0">
                <a:solidFill>
                  <a:schemeClr val="bg1"/>
                </a:solidFill>
                <a:latin typeface="Times New Roman" panose="02020603050405020304" pitchFamily="18" charset="0"/>
              </a:rPr>
              <a:t>w </a:t>
            </a:r>
            <a:r>
              <a:rPr lang="pl-PL" sz="2000" dirty="0">
                <a:solidFill>
                  <a:schemeClr val="bg1"/>
                </a:solidFill>
                <a:latin typeface="Times New Roman" panose="02020603050405020304" pitchFamily="18" charset="0"/>
              </a:rPr>
              <a:t>szczególności </a:t>
            </a:r>
            <a:r>
              <a:rPr lang="pl-PL" sz="2000" dirty="0" smtClean="0">
                <a:solidFill>
                  <a:schemeClr val="bg1"/>
                </a:solidFill>
                <a:latin typeface="Times New Roman" panose="02020603050405020304" pitchFamily="18" charset="0"/>
              </a:rPr>
              <a:t>zgodnie z </a:t>
            </a:r>
            <a:r>
              <a:rPr lang="pl-PL" sz="2000" dirty="0">
                <a:solidFill>
                  <a:schemeClr val="bg1"/>
                </a:solidFill>
                <a:latin typeface="Times New Roman" panose="02020603050405020304" pitchFamily="18" charset="0"/>
              </a:rPr>
              <a:t>przepisami ustawy oraz Kodeksu pracy </a:t>
            </a:r>
            <a:r>
              <a:rPr lang="pl-PL" sz="2000" dirty="0" smtClean="0">
                <a:solidFill>
                  <a:schemeClr val="bg1"/>
                </a:solidFill>
                <a:latin typeface="Times New Roman" panose="02020603050405020304" pitchFamily="18" charset="0"/>
              </a:rPr>
              <a:t>(§ 6 Regulaminu).</a:t>
            </a:r>
          </a:p>
          <a:p>
            <a:pPr algn="just"/>
            <a:endParaRPr lang="pl-PL" sz="2000" dirty="0">
              <a:solidFill>
                <a:schemeClr val="bg1"/>
              </a:solidFill>
              <a:latin typeface="Times New Roman" panose="02020603050405020304" pitchFamily="18" charset="0"/>
            </a:endParaRPr>
          </a:p>
          <a:p>
            <a:pPr algn="just"/>
            <a:r>
              <a:rPr lang="pl-PL" sz="2000" dirty="0" smtClean="0">
                <a:solidFill>
                  <a:schemeClr val="bg1"/>
                </a:solidFill>
                <a:latin typeface="Times New Roman" panose="02020603050405020304" pitchFamily="18" charset="0"/>
              </a:rPr>
              <a:t>Art. 275 ust. 1 ustawy Prawo o szkolnictwie wyższym i nauce:</a:t>
            </a:r>
          </a:p>
          <a:p>
            <a:pPr algn="just"/>
            <a:r>
              <a:rPr lang="pl-PL" sz="2000" dirty="0" smtClean="0">
                <a:solidFill>
                  <a:schemeClr val="bg1"/>
                </a:solidFill>
                <a:latin typeface="Times New Roman" panose="02020603050405020304" pitchFamily="18" charset="0"/>
              </a:rPr>
              <a:t>Nauczyciel </a:t>
            </a:r>
            <a:r>
              <a:rPr lang="pl-PL" sz="2000" dirty="0">
                <a:solidFill>
                  <a:schemeClr val="bg1"/>
                </a:solidFill>
                <a:latin typeface="Times New Roman" panose="02020603050405020304" pitchFamily="18" charset="0"/>
              </a:rPr>
              <a:t>akademicki podlega odpowiedzialności dyscyplinarnej za przewinienie dyscyplinarne stanowiące czyn uchybiający obowiązkom nauczyciela akademickiego lub godności zawodu nauczyciela akademickiego.</a:t>
            </a:r>
            <a:endParaRPr lang="pl-PL" sz="2000" dirty="0" smtClean="0">
              <a:solidFill>
                <a:schemeClr val="bg1"/>
              </a:solidFill>
              <a:latin typeface="Times New Roman" panose="02020603050405020304" pitchFamily="18" charset="0"/>
            </a:endParaRPr>
          </a:p>
        </p:txBody>
      </p:sp>
    </p:spTree>
    <p:extLst>
      <p:ext uri="{BB962C8B-B14F-4D97-AF65-F5344CB8AC3E}">
        <p14:creationId xmlns:p14="http://schemas.microsoft.com/office/powerpoint/2010/main" val="15191753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991095" y="609601"/>
            <a:ext cx="10248405" cy="5194040"/>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endParaRPr lang="pl-PL" dirty="0">
              <a:solidFill>
                <a:srgbClr val="FFFFFF"/>
              </a:solidFill>
              <a:latin typeface="Arial" panose="020B0604020202020204" pitchFamily="34" charset="0"/>
              <a:cs typeface="Arial" panose="020B0604020202020204" pitchFamily="34" charset="0"/>
            </a:endParaRPr>
          </a:p>
        </p:txBody>
      </p:sp>
      <p:sp>
        <p:nvSpPr>
          <p:cNvPr id="4" name="pole tekstowe 3">
            <a:extLst>
              <a:ext uri="{FF2B5EF4-FFF2-40B4-BE49-F238E27FC236}">
                <a16:creationId xmlns:a16="http://schemas.microsoft.com/office/drawing/2014/main" id="{2ED77A88-A6E0-2A51-1C82-C109105850A1}"/>
              </a:ext>
            </a:extLst>
          </p:cNvPr>
          <p:cNvSpPr txBox="1"/>
          <p:nvPr/>
        </p:nvSpPr>
        <p:spPr>
          <a:xfrm>
            <a:off x="634482" y="609601"/>
            <a:ext cx="9694505" cy="5909310"/>
          </a:xfrm>
          <a:prstGeom prst="rect">
            <a:avLst/>
          </a:prstGeom>
          <a:noFill/>
        </p:spPr>
        <p:txBody>
          <a:bodyPr wrap="square">
            <a:spAutoFit/>
          </a:bodyPr>
          <a:lstStyle/>
          <a:p>
            <a:pPr algn="ctr"/>
            <a:r>
              <a:rPr lang="pl-PL" sz="1800" b="1" i="0" u="none" strike="noStrike" baseline="0" dirty="0">
                <a:solidFill>
                  <a:schemeClr val="bg1"/>
                </a:solidFill>
                <a:latin typeface="+mj-lt"/>
              </a:rPr>
              <a:t>Procedury postępowania </a:t>
            </a:r>
            <a:endParaRPr lang="pl-PL" sz="1800" b="0" i="0" u="none" strike="noStrike" baseline="0" dirty="0">
              <a:solidFill>
                <a:schemeClr val="bg1"/>
              </a:solidFill>
              <a:latin typeface="+mj-lt"/>
            </a:endParaRPr>
          </a:p>
          <a:p>
            <a:endParaRPr lang="pl-PL" sz="1800" b="0" i="0" u="none" strike="noStrike" baseline="0" dirty="0">
              <a:solidFill>
                <a:schemeClr val="bg1"/>
              </a:solidFill>
              <a:latin typeface="+mj-lt"/>
            </a:endParaRPr>
          </a:p>
          <a:p>
            <a:r>
              <a:rPr lang="pl-PL" sz="1800" b="0" i="0" u="none" strike="noStrike" baseline="0" dirty="0" smtClean="0">
                <a:solidFill>
                  <a:schemeClr val="bg1"/>
                </a:solidFill>
                <a:latin typeface="+mj-lt"/>
              </a:rPr>
              <a:t>Pracownik </a:t>
            </a:r>
            <a:r>
              <a:rPr lang="pl-PL" sz="1800" b="0" i="0" u="none" strike="noStrike" baseline="0" dirty="0">
                <a:solidFill>
                  <a:schemeClr val="bg1"/>
                </a:solidFill>
                <a:latin typeface="+mj-lt"/>
              </a:rPr>
              <a:t>w przypadku: </a:t>
            </a:r>
          </a:p>
          <a:p>
            <a:pPr marL="342900" indent="-342900">
              <a:buFont typeface="+mj-lt"/>
              <a:buAutoNum type="arabicParenR"/>
            </a:pPr>
            <a:r>
              <a:rPr lang="pl-PL" sz="1800" b="0" i="0" u="none" strike="noStrike" baseline="0" dirty="0">
                <a:solidFill>
                  <a:schemeClr val="bg1"/>
                </a:solidFill>
                <a:latin typeface="+mj-lt"/>
              </a:rPr>
              <a:t> spotkania się z praktyką, którą uzna za zachowanie mobbingowe lub dyskryminacyjne, </a:t>
            </a:r>
          </a:p>
          <a:p>
            <a:pPr marL="342900" indent="-342900">
              <a:buFont typeface="+mj-lt"/>
              <a:buAutoNum type="arabicParenR"/>
            </a:pPr>
            <a:r>
              <a:rPr lang="pl-PL" sz="1800" b="0" i="0" u="none" strike="noStrike" baseline="0" dirty="0">
                <a:solidFill>
                  <a:schemeClr val="bg1"/>
                </a:solidFill>
                <a:latin typeface="+mj-lt"/>
              </a:rPr>
              <a:t>powzięcia wiedzy o wystąpieniu mobbingu lub dyskryminacji, </a:t>
            </a:r>
          </a:p>
          <a:p>
            <a:pPr marL="342900" indent="-342900">
              <a:buFont typeface="+mj-lt"/>
              <a:buAutoNum type="arabicParenR"/>
            </a:pPr>
            <a:r>
              <a:rPr lang="pl-PL" sz="1800" b="0" i="0" u="none" strike="noStrike" baseline="0" dirty="0">
                <a:solidFill>
                  <a:schemeClr val="bg1"/>
                </a:solidFill>
                <a:latin typeface="+mj-lt"/>
              </a:rPr>
              <a:t>uznania, że doświadczył mobbingu lub dyskryminacji, </a:t>
            </a:r>
          </a:p>
          <a:p>
            <a:pPr algn="just"/>
            <a:r>
              <a:rPr lang="pl-PL" sz="1800" b="0" i="0" u="none" strike="noStrike" baseline="0" dirty="0" smtClean="0">
                <a:solidFill>
                  <a:schemeClr val="bg1"/>
                </a:solidFill>
                <a:latin typeface="+mj-lt"/>
              </a:rPr>
              <a:t>- ma </a:t>
            </a:r>
            <a:r>
              <a:rPr lang="pl-PL" sz="1800" b="0" i="0" u="none" strike="noStrike" baseline="0" dirty="0">
                <a:solidFill>
                  <a:schemeClr val="bg1"/>
                </a:solidFill>
                <a:latin typeface="+mj-lt"/>
              </a:rPr>
              <a:t>prawo do złożenia skargi osobiście, w formie pisemnej potwierdzonej własnoręcznym podpisem lub za pomocą skrzynki mailowej, do Komisji za pośrednictwem przewodniczącego Komisji lub rektora. </a:t>
            </a:r>
          </a:p>
          <a:p>
            <a:pPr algn="just"/>
            <a:endParaRPr lang="pl-PL" dirty="0">
              <a:solidFill>
                <a:schemeClr val="bg1"/>
              </a:solidFill>
              <a:latin typeface="+mj-lt"/>
            </a:endParaRPr>
          </a:p>
          <a:p>
            <a:pPr algn="l"/>
            <a:endParaRPr lang="pl-PL" sz="1800" b="0" i="0" u="none" strike="noStrike" baseline="0" dirty="0">
              <a:solidFill>
                <a:schemeClr val="bg1"/>
              </a:solidFill>
              <a:latin typeface="+mj-lt"/>
            </a:endParaRPr>
          </a:p>
          <a:p>
            <a:r>
              <a:rPr lang="pl-PL" sz="1800" b="1" i="0" u="none" strike="noStrike" baseline="0" dirty="0" smtClean="0">
                <a:solidFill>
                  <a:schemeClr val="bg1"/>
                </a:solidFill>
                <a:latin typeface="+mj-lt"/>
              </a:rPr>
              <a:t>Uczelniana Komisja </a:t>
            </a:r>
            <a:r>
              <a:rPr lang="pl-PL" sz="1800" b="1" i="0" u="none" strike="noStrike" baseline="0" dirty="0" err="1" smtClean="0">
                <a:solidFill>
                  <a:schemeClr val="bg1"/>
                </a:solidFill>
                <a:latin typeface="+mj-lt"/>
              </a:rPr>
              <a:t>Antymobbingowa</a:t>
            </a:r>
            <a:r>
              <a:rPr lang="pl-PL" sz="1800" b="1" i="0" u="none" strike="noStrike" baseline="0" dirty="0" smtClean="0">
                <a:solidFill>
                  <a:schemeClr val="bg1"/>
                </a:solidFill>
                <a:latin typeface="+mj-lt"/>
              </a:rPr>
              <a:t> i Antydyskryminacyjna:</a:t>
            </a:r>
          </a:p>
          <a:p>
            <a:endParaRPr lang="pl-PL" sz="1800" b="0" i="0" u="none" strike="noStrike" baseline="0" dirty="0" smtClean="0">
              <a:solidFill>
                <a:schemeClr val="bg1"/>
              </a:solidFill>
              <a:latin typeface="+mj-lt"/>
            </a:endParaRPr>
          </a:p>
          <a:p>
            <a:r>
              <a:rPr lang="pl-PL" sz="1800" b="0" i="0" u="none" strike="noStrike" baseline="0" dirty="0" smtClean="0">
                <a:solidFill>
                  <a:schemeClr val="bg1"/>
                </a:solidFill>
                <a:latin typeface="+mj-lt"/>
              </a:rPr>
              <a:t>W </a:t>
            </a:r>
            <a:r>
              <a:rPr lang="pl-PL" sz="1800" b="0" i="0" u="none" strike="noStrike" baseline="0" dirty="0">
                <a:solidFill>
                  <a:schemeClr val="bg1"/>
                </a:solidFill>
                <a:latin typeface="+mj-lt"/>
              </a:rPr>
              <a:t>skład Komisji wchodzi 10 członków, w tym: </a:t>
            </a:r>
          </a:p>
          <a:p>
            <a:pPr marL="342900" indent="-342900" algn="just">
              <a:buFont typeface="+mj-lt"/>
              <a:buAutoNum type="arabicParenR"/>
            </a:pPr>
            <a:r>
              <a:rPr lang="pl-PL" sz="1800" b="0" i="0" u="none" strike="noStrike" baseline="0" dirty="0">
                <a:solidFill>
                  <a:schemeClr val="bg1"/>
                </a:solidFill>
                <a:latin typeface="+mj-lt"/>
              </a:rPr>
              <a:t>7 członków wyznaczanych przez rektora spośród nauczycieli akademickich</a:t>
            </a:r>
            <a:br>
              <a:rPr lang="pl-PL" sz="1800" b="0" i="0" u="none" strike="noStrike" baseline="0" dirty="0">
                <a:solidFill>
                  <a:schemeClr val="bg1"/>
                </a:solidFill>
                <a:latin typeface="+mj-lt"/>
              </a:rPr>
            </a:br>
            <a:r>
              <a:rPr lang="pl-PL" sz="1800" b="0" i="0" u="none" strike="noStrike" baseline="0" dirty="0">
                <a:solidFill>
                  <a:schemeClr val="bg1"/>
                </a:solidFill>
                <a:latin typeface="+mj-lt"/>
              </a:rPr>
              <a:t> i pracowników niebędący nauczycielami akademickimi (w tym: prawnik </a:t>
            </a:r>
            <a:br>
              <a:rPr lang="pl-PL" sz="1800" b="0" i="0" u="none" strike="noStrike" baseline="0" dirty="0">
                <a:solidFill>
                  <a:schemeClr val="bg1"/>
                </a:solidFill>
                <a:latin typeface="+mj-lt"/>
              </a:rPr>
            </a:br>
            <a:r>
              <a:rPr lang="pl-PL" sz="1800" b="0" i="0" u="none" strike="noStrike" baseline="0" dirty="0">
                <a:solidFill>
                  <a:schemeClr val="bg1"/>
                </a:solidFill>
                <a:latin typeface="+mj-lt"/>
              </a:rPr>
              <a:t>i psycholog),</a:t>
            </a:r>
          </a:p>
          <a:p>
            <a:pPr marL="342900" indent="-342900" algn="just">
              <a:buFont typeface="+mj-lt"/>
              <a:buAutoNum type="arabicParenR"/>
            </a:pPr>
            <a:r>
              <a:rPr lang="pl-PL" sz="1800" b="0" i="0" u="none" strike="noStrike" baseline="0" dirty="0">
                <a:solidFill>
                  <a:schemeClr val="bg1"/>
                </a:solidFill>
                <a:latin typeface="+mj-lt"/>
              </a:rPr>
              <a:t> 3 członków wyznaczanych przez związki zawodowe funkcjonujące w Uczelni (po 1 członku na każdy związek zawodowy). </a:t>
            </a:r>
          </a:p>
          <a:p>
            <a:pPr algn="just"/>
            <a:endParaRPr lang="pl-PL" sz="1800" b="0" i="0" u="none" strike="noStrike" baseline="0" dirty="0">
              <a:solidFill>
                <a:schemeClr val="bg1"/>
              </a:solidFill>
              <a:latin typeface="+mj-lt"/>
            </a:endParaRPr>
          </a:p>
        </p:txBody>
      </p:sp>
    </p:spTree>
    <p:extLst>
      <p:ext uri="{BB962C8B-B14F-4D97-AF65-F5344CB8AC3E}">
        <p14:creationId xmlns:p14="http://schemas.microsoft.com/office/powerpoint/2010/main" val="13262394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991095" y="609601"/>
            <a:ext cx="10248405" cy="5194040"/>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endParaRPr lang="pl-PL" dirty="0">
              <a:solidFill>
                <a:srgbClr val="FFFFFF"/>
              </a:solidFill>
              <a:latin typeface="Arial" panose="020B0604020202020204" pitchFamily="34" charset="0"/>
              <a:cs typeface="Arial" panose="020B0604020202020204" pitchFamily="34" charset="0"/>
            </a:endParaRPr>
          </a:p>
        </p:txBody>
      </p:sp>
      <p:sp>
        <p:nvSpPr>
          <p:cNvPr id="4" name="pole tekstowe 3">
            <a:extLst>
              <a:ext uri="{FF2B5EF4-FFF2-40B4-BE49-F238E27FC236}">
                <a16:creationId xmlns:a16="http://schemas.microsoft.com/office/drawing/2014/main" id="{257BCD72-970B-F632-4528-6AAE29BBEC10}"/>
              </a:ext>
            </a:extLst>
          </p:cNvPr>
          <p:cNvSpPr txBox="1"/>
          <p:nvPr/>
        </p:nvSpPr>
        <p:spPr>
          <a:xfrm>
            <a:off x="522514" y="499170"/>
            <a:ext cx="9871788" cy="5386090"/>
          </a:xfrm>
          <a:prstGeom prst="rect">
            <a:avLst/>
          </a:prstGeom>
          <a:noFill/>
        </p:spPr>
        <p:txBody>
          <a:bodyPr wrap="square">
            <a:spAutoFit/>
          </a:bodyPr>
          <a:lstStyle/>
          <a:p>
            <a:pPr algn="l"/>
            <a:endParaRPr lang="pl-PL" sz="2000" b="0" i="0" u="none" strike="noStrike" baseline="0" dirty="0">
              <a:solidFill>
                <a:srgbClr val="000000"/>
              </a:solidFill>
              <a:latin typeface="Times New Roman" panose="02020603050405020304" pitchFamily="18" charset="0"/>
            </a:endParaRPr>
          </a:p>
          <a:p>
            <a:r>
              <a:rPr lang="pl-PL" b="1" dirty="0" smtClean="0">
                <a:solidFill>
                  <a:schemeClr val="bg1"/>
                </a:solidFill>
                <a:latin typeface="+mj-lt"/>
              </a:rPr>
              <a:t>Wybrane zasady postępowania Komisji:</a:t>
            </a:r>
          </a:p>
          <a:p>
            <a:endParaRPr lang="pl-PL" sz="1800" b="0" i="0" u="none" strike="noStrike" baseline="0" dirty="0" smtClean="0">
              <a:solidFill>
                <a:schemeClr val="bg1"/>
              </a:solidFill>
              <a:latin typeface="+mj-lt"/>
            </a:endParaRPr>
          </a:p>
          <a:p>
            <a:pPr marL="285750" indent="-285750">
              <a:buFont typeface="Arial" panose="020B0604020202020204" pitchFamily="34" charset="0"/>
              <a:buChar char="•"/>
            </a:pPr>
            <a:r>
              <a:rPr lang="pl-PL" sz="1800" b="0" i="0" u="none" strike="noStrike" baseline="0" dirty="0" smtClean="0">
                <a:solidFill>
                  <a:schemeClr val="bg1"/>
                </a:solidFill>
                <a:latin typeface="+mj-lt"/>
              </a:rPr>
              <a:t>Komisja </a:t>
            </a:r>
            <a:r>
              <a:rPr lang="pl-PL" sz="1800" b="0" i="0" u="none" strike="noStrike" baseline="0" dirty="0">
                <a:solidFill>
                  <a:schemeClr val="bg1"/>
                </a:solidFill>
                <a:latin typeface="+mj-lt"/>
              </a:rPr>
              <a:t>rozpatruje skargę niezwłocznie, nie później jednak niż w ciągu miesiąca od dnia jej wpływu. </a:t>
            </a:r>
            <a:r>
              <a:rPr lang="pl-PL" sz="1800" b="0" i="0" u="none" strike="noStrike" baseline="0" dirty="0" smtClean="0">
                <a:solidFill>
                  <a:schemeClr val="bg1"/>
                </a:solidFill>
                <a:latin typeface="+mj-lt"/>
              </a:rPr>
              <a:t>W </a:t>
            </a:r>
            <a:r>
              <a:rPr lang="pl-PL" sz="1800" b="0" i="0" u="none" strike="noStrike" baseline="0" dirty="0">
                <a:solidFill>
                  <a:schemeClr val="bg1"/>
                </a:solidFill>
                <a:latin typeface="+mj-lt"/>
              </a:rPr>
              <a:t>szczególnie uzasadnionych przypadkach powyższy termin może ulec wydłużeniu. </a:t>
            </a:r>
          </a:p>
          <a:p>
            <a:pPr marL="285750" indent="-285750">
              <a:buFont typeface="Arial" panose="020B0604020202020204" pitchFamily="34" charset="0"/>
              <a:buChar char="•"/>
            </a:pPr>
            <a:r>
              <a:rPr lang="pl-PL" sz="1800" b="0" i="0" u="none" strike="noStrike" baseline="0" dirty="0" smtClean="0">
                <a:solidFill>
                  <a:schemeClr val="bg1"/>
                </a:solidFill>
                <a:latin typeface="+mj-lt"/>
              </a:rPr>
              <a:t>Wynikiem </a:t>
            </a:r>
            <a:r>
              <a:rPr lang="pl-PL" sz="1800" b="0" i="0" u="none" strike="noStrike" baseline="0" dirty="0">
                <a:solidFill>
                  <a:schemeClr val="bg1"/>
                </a:solidFill>
                <a:latin typeface="+mj-lt"/>
              </a:rPr>
              <a:t>pracy Komisji jest </a:t>
            </a:r>
            <a:r>
              <a:rPr lang="pl-PL" sz="1800" b="1" i="0" u="none" strike="noStrike" baseline="0" dirty="0">
                <a:solidFill>
                  <a:schemeClr val="bg1"/>
                </a:solidFill>
                <a:latin typeface="+mj-lt"/>
              </a:rPr>
              <a:t>protokół</a:t>
            </a:r>
            <a:r>
              <a:rPr lang="pl-PL" sz="1800" b="0" i="0" u="none" strike="noStrike" baseline="0" dirty="0">
                <a:solidFill>
                  <a:schemeClr val="bg1"/>
                </a:solidFill>
                <a:latin typeface="+mj-lt"/>
              </a:rPr>
              <a:t> podpisany przez członów Komisji biorących udział w jej pracach. </a:t>
            </a:r>
          </a:p>
          <a:p>
            <a:pPr marL="285750" indent="-285750" algn="just">
              <a:buFont typeface="Arial" panose="020B0604020202020204" pitchFamily="34" charset="0"/>
              <a:buChar char="•"/>
            </a:pPr>
            <a:r>
              <a:rPr lang="pl-PL" sz="1800" b="0" i="0" u="none" strike="noStrike" baseline="0" dirty="0">
                <a:solidFill>
                  <a:schemeClr val="bg1"/>
                </a:solidFill>
                <a:latin typeface="+mj-lt"/>
              </a:rPr>
              <a:t>Przewodniczący Komisji przekazuje rektorowi stanowisko Komisji, wraz z protokołem, niezwłocznie, nie później niż w ciągu 3 dni od dnia zakończenia postępowania wyjaśniającego. </a:t>
            </a:r>
          </a:p>
          <a:p>
            <a:pPr marL="285750" indent="-285750" algn="just">
              <a:buFont typeface="Arial" panose="020B0604020202020204" pitchFamily="34" charset="0"/>
              <a:buChar char="•"/>
            </a:pPr>
            <a:r>
              <a:rPr lang="pl-PL" sz="1800" b="0" i="0" u="none" strike="noStrike" baseline="0" dirty="0" smtClean="0">
                <a:solidFill>
                  <a:schemeClr val="bg1"/>
                </a:solidFill>
                <a:latin typeface="+mj-lt"/>
              </a:rPr>
              <a:t>W </a:t>
            </a:r>
            <a:r>
              <a:rPr lang="pl-PL" sz="1800" b="0" i="0" u="none" strike="noStrike" baseline="0" dirty="0">
                <a:solidFill>
                  <a:schemeClr val="bg1"/>
                </a:solidFill>
                <a:latin typeface="+mj-lt"/>
              </a:rPr>
              <a:t>razie uznania skargi za zasadną wobec osoby przeciwko której skarga została wniesiona, </a:t>
            </a:r>
            <a:r>
              <a:rPr lang="pl-PL" sz="1800" b="1" i="0" u="none" strike="noStrike" baseline="0" dirty="0">
                <a:solidFill>
                  <a:schemeClr val="bg1"/>
                </a:solidFill>
                <a:latin typeface="+mj-lt"/>
              </a:rPr>
              <a:t>rektor podejmuje decyzję </a:t>
            </a:r>
            <a:r>
              <a:rPr lang="pl-PL" sz="1800" b="0" i="0" u="none" strike="noStrike" baseline="0" dirty="0">
                <a:solidFill>
                  <a:schemeClr val="bg1"/>
                </a:solidFill>
                <a:latin typeface="+mj-lt"/>
              </a:rPr>
              <a:t>dotyczącą dalszych działań w </a:t>
            </a:r>
            <a:r>
              <a:rPr lang="pl-PL" sz="1800" b="0" i="0" u="none" strike="noStrike" baseline="0" dirty="0" smtClean="0">
                <a:solidFill>
                  <a:schemeClr val="bg1"/>
                </a:solidFill>
                <a:latin typeface="+mj-lt"/>
              </a:rPr>
              <a:t>sprawie</a:t>
            </a:r>
            <a:r>
              <a:rPr lang="pl-PL" sz="1800" b="0" i="0" u="none" strike="noStrike" dirty="0" smtClean="0">
                <a:solidFill>
                  <a:schemeClr val="bg1"/>
                </a:solidFill>
                <a:latin typeface="+mj-lt"/>
              </a:rPr>
              <a:t> </a:t>
            </a:r>
            <a:br>
              <a:rPr lang="pl-PL" sz="1800" b="0" i="0" u="none" strike="noStrike" dirty="0" smtClean="0">
                <a:solidFill>
                  <a:schemeClr val="bg1"/>
                </a:solidFill>
                <a:latin typeface="+mj-lt"/>
              </a:rPr>
            </a:br>
            <a:r>
              <a:rPr lang="pl-PL" sz="1800" b="0" i="0" u="none" strike="noStrike" dirty="0" smtClean="0">
                <a:solidFill>
                  <a:schemeClr val="bg1"/>
                </a:solidFill>
                <a:latin typeface="+mj-lt"/>
              </a:rPr>
              <a:t>(w szczególności w zakresie odpowiedzialności pracownika).</a:t>
            </a:r>
            <a:r>
              <a:rPr lang="pl-PL" sz="1800" b="0" i="0" u="none" strike="noStrike" baseline="0" dirty="0" smtClean="0">
                <a:solidFill>
                  <a:schemeClr val="bg1"/>
                </a:solidFill>
                <a:latin typeface="+mj-lt"/>
              </a:rPr>
              <a:t> </a:t>
            </a:r>
            <a:endParaRPr lang="pl-PL" sz="1800" b="0" i="0" u="none" strike="noStrike" baseline="0" dirty="0">
              <a:solidFill>
                <a:schemeClr val="bg1"/>
              </a:solidFill>
              <a:latin typeface="+mj-lt"/>
            </a:endParaRPr>
          </a:p>
          <a:p>
            <a:pPr marL="285750" indent="-285750" algn="just">
              <a:buFont typeface="Arial" panose="020B0604020202020204" pitchFamily="34" charset="0"/>
              <a:buChar char="•"/>
            </a:pPr>
            <a:r>
              <a:rPr lang="pl-PL" sz="1800" b="0" i="0" u="none" strike="noStrike" baseline="0" dirty="0">
                <a:solidFill>
                  <a:schemeClr val="bg1"/>
                </a:solidFill>
                <a:latin typeface="+mj-lt"/>
              </a:rPr>
              <a:t>Komisja może uznać skargę za bezzasadną, przy jednoczesnym stwierdzeniu, że zachowanie przywołane w skardze, choć nie wyczerpuje znamion mobbingu lub dyskryminacji, jest zachowaniem nagannym. </a:t>
            </a:r>
          </a:p>
          <a:p>
            <a:pPr marL="285750" indent="-285750" algn="just">
              <a:buFont typeface="Arial" panose="020B0604020202020204" pitchFamily="34" charset="0"/>
              <a:buChar char="•"/>
            </a:pPr>
            <a:r>
              <a:rPr lang="pl-PL" sz="1800" b="0" i="0" u="sng" strike="noStrike" baseline="0" dirty="0">
                <a:solidFill>
                  <a:schemeClr val="bg1"/>
                </a:solidFill>
                <a:latin typeface="+mj-lt"/>
              </a:rPr>
              <a:t>Procedury określone w niniejszym Regulaminie nie wykluczają możliwości dochodzenia przez pracownika roszczeń na drodze sądowej. </a:t>
            </a:r>
          </a:p>
        </p:txBody>
      </p:sp>
    </p:spTree>
    <p:extLst>
      <p:ext uri="{BB962C8B-B14F-4D97-AF65-F5344CB8AC3E}">
        <p14:creationId xmlns:p14="http://schemas.microsoft.com/office/powerpoint/2010/main" val="32901398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1480526" y="1126251"/>
            <a:ext cx="9230947" cy="4772639"/>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r>
              <a:rPr lang="pl-PL" sz="4400" dirty="0">
                <a:solidFill>
                  <a:schemeClr val="bg1"/>
                </a:solidFill>
                <a:latin typeface="Calibri" panose="020F0502020204030204" pitchFamily="34" charset="0"/>
              </a:rPr>
              <a:t>Dziękuję za uwagę</a:t>
            </a:r>
            <a:endParaRPr lang="pl-PL" dirty="0">
              <a:solidFill>
                <a:srgbClr val="FFFF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6708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991095" y="609601"/>
            <a:ext cx="9337893" cy="5194040"/>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endParaRPr lang="pl-PL" dirty="0">
              <a:solidFill>
                <a:srgbClr val="FFFFFF"/>
              </a:solidFill>
              <a:latin typeface="Arial" panose="020B0604020202020204" pitchFamily="34" charset="0"/>
              <a:cs typeface="Arial" panose="020B0604020202020204" pitchFamily="34" charset="0"/>
            </a:endParaRPr>
          </a:p>
        </p:txBody>
      </p:sp>
      <p:sp>
        <p:nvSpPr>
          <p:cNvPr id="4" name="pole tekstowe 3">
            <a:extLst>
              <a:ext uri="{FF2B5EF4-FFF2-40B4-BE49-F238E27FC236}">
                <a16:creationId xmlns:a16="http://schemas.microsoft.com/office/drawing/2014/main" id="{135617B9-1894-9D3D-E4BE-1891AC5711CE}"/>
              </a:ext>
            </a:extLst>
          </p:cNvPr>
          <p:cNvSpPr txBox="1"/>
          <p:nvPr/>
        </p:nvSpPr>
        <p:spPr>
          <a:xfrm>
            <a:off x="1436914" y="1054359"/>
            <a:ext cx="8892074" cy="4862870"/>
          </a:xfrm>
          <a:prstGeom prst="rect">
            <a:avLst/>
          </a:prstGeom>
          <a:noFill/>
        </p:spPr>
        <p:txBody>
          <a:bodyPr wrap="square">
            <a:spAutoFit/>
          </a:bodyPr>
          <a:lstStyle/>
          <a:p>
            <a:r>
              <a:rPr lang="pl-PL" dirty="0">
                <a:solidFill>
                  <a:schemeClr val="bg1"/>
                </a:solidFill>
                <a:latin typeface="+mj-lt"/>
                <a:cs typeface="Calibri" panose="020F0502020204030204" pitchFamily="34" charset="0"/>
              </a:rPr>
              <a:t>Polski ustawodawca zdefiniował pojęcie mobbingu poprzez wymienienie ustawowych przesłanek tego zjawiska, którymi są: </a:t>
            </a:r>
          </a:p>
          <a:p>
            <a:pPr marL="342900" indent="-342900">
              <a:buFont typeface="+mj-lt"/>
              <a:buAutoNum type="arabicPeriod"/>
            </a:pPr>
            <a:r>
              <a:rPr lang="pl-PL" dirty="0">
                <a:solidFill>
                  <a:schemeClr val="bg1"/>
                </a:solidFill>
                <a:latin typeface="+mj-lt"/>
                <a:cs typeface="Calibri" panose="020F0502020204030204" pitchFamily="34" charset="0"/>
              </a:rPr>
              <a:t>działania lub zachowania dotyczące </a:t>
            </a:r>
            <a:r>
              <a:rPr lang="pl-PL" b="1" dirty="0" smtClean="0">
                <a:solidFill>
                  <a:schemeClr val="bg1"/>
                </a:solidFill>
                <a:latin typeface="+mj-lt"/>
                <a:cs typeface="Calibri" panose="020F0502020204030204" pitchFamily="34" charset="0"/>
              </a:rPr>
              <a:t>pracownika</a:t>
            </a:r>
            <a:r>
              <a:rPr lang="pl-PL" dirty="0" smtClean="0">
                <a:solidFill>
                  <a:schemeClr val="bg1"/>
                </a:solidFill>
                <a:latin typeface="+mj-lt"/>
                <a:cs typeface="Calibri" panose="020F0502020204030204" pitchFamily="34" charset="0"/>
              </a:rPr>
              <a:t> </a:t>
            </a:r>
            <a:r>
              <a:rPr lang="pl-PL" dirty="0">
                <a:solidFill>
                  <a:schemeClr val="bg1"/>
                </a:solidFill>
                <a:latin typeface="+mj-lt"/>
                <a:cs typeface="Calibri" panose="020F0502020204030204" pitchFamily="34" charset="0"/>
              </a:rPr>
              <a:t>lub skierowane przeciwko niemu, </a:t>
            </a:r>
            <a:endParaRPr lang="pl-PL" dirty="0" smtClean="0">
              <a:solidFill>
                <a:schemeClr val="bg1"/>
              </a:solidFill>
              <a:latin typeface="+mj-lt"/>
              <a:cs typeface="Calibri" panose="020F0502020204030204" pitchFamily="34" charset="0"/>
            </a:endParaRPr>
          </a:p>
          <a:p>
            <a:pPr marL="342900" indent="-342900">
              <a:buFont typeface="+mj-lt"/>
              <a:buAutoNum type="arabicPeriod"/>
            </a:pPr>
            <a:r>
              <a:rPr lang="pl-PL" dirty="0" smtClean="0">
                <a:solidFill>
                  <a:schemeClr val="bg1"/>
                </a:solidFill>
                <a:latin typeface="+mj-lt"/>
                <a:cs typeface="Calibri" panose="020F0502020204030204" pitchFamily="34" charset="0"/>
              </a:rPr>
              <a:t>polegające na </a:t>
            </a:r>
            <a:r>
              <a:rPr lang="pl-PL" b="1" dirty="0" smtClean="0">
                <a:solidFill>
                  <a:schemeClr val="bg1"/>
                </a:solidFill>
                <a:latin typeface="+mj-lt"/>
                <a:cs typeface="Calibri" panose="020F0502020204030204" pitchFamily="34" charset="0"/>
              </a:rPr>
              <a:t>nękaniu lub zastraszaniu</a:t>
            </a:r>
            <a:r>
              <a:rPr lang="pl-PL" dirty="0" smtClean="0">
                <a:solidFill>
                  <a:schemeClr val="bg1"/>
                </a:solidFill>
                <a:latin typeface="+mj-lt"/>
                <a:cs typeface="Calibri" panose="020F0502020204030204" pitchFamily="34" charset="0"/>
              </a:rPr>
              <a:t>,</a:t>
            </a:r>
            <a:endParaRPr lang="pl-PL" dirty="0">
              <a:solidFill>
                <a:schemeClr val="bg1"/>
              </a:solidFill>
              <a:latin typeface="+mj-lt"/>
              <a:cs typeface="Calibri" panose="020F0502020204030204" pitchFamily="34" charset="0"/>
            </a:endParaRPr>
          </a:p>
          <a:p>
            <a:pPr marL="342900" indent="-342900">
              <a:buFont typeface="+mj-lt"/>
              <a:buAutoNum type="arabicPeriod"/>
            </a:pPr>
            <a:r>
              <a:rPr lang="pl-PL" dirty="0" smtClean="0">
                <a:solidFill>
                  <a:schemeClr val="bg1"/>
                </a:solidFill>
                <a:latin typeface="+mj-lt"/>
                <a:cs typeface="Calibri" panose="020F0502020204030204" pitchFamily="34" charset="0"/>
              </a:rPr>
              <a:t>będące </a:t>
            </a:r>
            <a:r>
              <a:rPr lang="pl-PL" b="1" dirty="0" smtClean="0">
                <a:solidFill>
                  <a:schemeClr val="bg1"/>
                </a:solidFill>
                <a:latin typeface="+mj-lt"/>
                <a:cs typeface="Calibri" panose="020F0502020204030204" pitchFamily="34" charset="0"/>
              </a:rPr>
              <a:t>uporczywe i długotrwałe</a:t>
            </a:r>
            <a:r>
              <a:rPr lang="pl-PL" dirty="0" smtClean="0">
                <a:solidFill>
                  <a:schemeClr val="bg1"/>
                </a:solidFill>
                <a:latin typeface="+mj-lt"/>
                <a:cs typeface="Calibri" panose="020F0502020204030204" pitchFamily="34" charset="0"/>
              </a:rPr>
              <a:t>,</a:t>
            </a:r>
            <a:endParaRPr lang="pl-PL" dirty="0">
              <a:solidFill>
                <a:schemeClr val="bg1"/>
              </a:solidFill>
              <a:latin typeface="+mj-lt"/>
              <a:cs typeface="Calibri" panose="020F0502020204030204" pitchFamily="34" charset="0"/>
            </a:endParaRPr>
          </a:p>
          <a:p>
            <a:pPr marL="342900" indent="-342900">
              <a:buFont typeface="+mj-lt"/>
              <a:buAutoNum type="arabicPeriod"/>
            </a:pPr>
            <a:r>
              <a:rPr lang="pl-PL" dirty="0" smtClean="0">
                <a:solidFill>
                  <a:schemeClr val="bg1"/>
                </a:solidFill>
                <a:latin typeface="+mj-lt"/>
                <a:cs typeface="Calibri" panose="020F0502020204030204" pitchFamily="34" charset="0"/>
              </a:rPr>
              <a:t>wywołujące u </a:t>
            </a:r>
            <a:r>
              <a:rPr lang="pl-PL" dirty="0">
                <a:solidFill>
                  <a:schemeClr val="bg1"/>
                </a:solidFill>
                <a:latin typeface="+mj-lt"/>
                <a:cs typeface="Calibri" panose="020F0502020204030204" pitchFamily="34" charset="0"/>
              </a:rPr>
              <a:t>pracownika </a:t>
            </a:r>
            <a:r>
              <a:rPr lang="pl-PL" dirty="0" smtClean="0">
                <a:solidFill>
                  <a:schemeClr val="bg1"/>
                </a:solidFill>
                <a:latin typeface="+mj-lt"/>
                <a:cs typeface="Calibri" panose="020F0502020204030204" pitchFamily="34" charset="0"/>
              </a:rPr>
              <a:t>zaniżoną ocenę </a:t>
            </a:r>
            <a:r>
              <a:rPr lang="pl-PL" dirty="0">
                <a:solidFill>
                  <a:schemeClr val="bg1"/>
                </a:solidFill>
                <a:latin typeface="+mj-lt"/>
                <a:cs typeface="Calibri" panose="020F0502020204030204" pitchFamily="34" charset="0"/>
              </a:rPr>
              <a:t>przydatności zawodowej, </a:t>
            </a:r>
          </a:p>
          <a:p>
            <a:pPr marL="342900" indent="-342900">
              <a:buFont typeface="+mj-lt"/>
              <a:buAutoNum type="arabicPeriod"/>
            </a:pPr>
            <a:r>
              <a:rPr lang="pl-PL" dirty="0" smtClean="0">
                <a:solidFill>
                  <a:schemeClr val="bg1"/>
                </a:solidFill>
                <a:latin typeface="+mj-lt"/>
                <a:cs typeface="Calibri" panose="020F0502020204030204" pitchFamily="34" charset="0"/>
              </a:rPr>
              <a:t>podjęte </a:t>
            </a:r>
            <a:r>
              <a:rPr lang="pl-PL" b="1" dirty="0" smtClean="0">
                <a:solidFill>
                  <a:schemeClr val="bg1"/>
                </a:solidFill>
                <a:latin typeface="+mj-lt"/>
                <a:cs typeface="Calibri" panose="020F0502020204030204" pitchFamily="34" charset="0"/>
              </a:rPr>
              <a:t>w celu</a:t>
            </a:r>
            <a:r>
              <a:rPr lang="pl-PL" dirty="0" smtClean="0">
                <a:solidFill>
                  <a:schemeClr val="bg1"/>
                </a:solidFill>
                <a:latin typeface="+mj-lt"/>
                <a:cs typeface="Calibri" panose="020F0502020204030204" pitchFamily="34" charset="0"/>
              </a:rPr>
              <a:t>, </a:t>
            </a:r>
            <a:r>
              <a:rPr lang="pl-PL" dirty="0">
                <a:solidFill>
                  <a:schemeClr val="bg1"/>
                </a:solidFill>
                <a:latin typeface="+mj-lt"/>
                <a:cs typeface="Calibri" panose="020F0502020204030204" pitchFamily="34" charset="0"/>
              </a:rPr>
              <a:t>jakim jest poniżenie lub ośmieszenie pracownika, odizolowanie go lub wyeliminowanie z zespołu współpracowników. </a:t>
            </a:r>
            <a:endParaRPr lang="pl-PL" dirty="0" smtClean="0">
              <a:solidFill>
                <a:schemeClr val="bg1"/>
              </a:solidFill>
              <a:latin typeface="+mj-lt"/>
              <a:cs typeface="Calibri" panose="020F0502020204030204" pitchFamily="34" charset="0"/>
            </a:endParaRPr>
          </a:p>
          <a:p>
            <a:pPr marL="342900" indent="-342900">
              <a:buFont typeface="+mj-lt"/>
              <a:buAutoNum type="arabicPeriod"/>
            </a:pPr>
            <a:endParaRPr lang="pl-PL" dirty="0" smtClean="0">
              <a:solidFill>
                <a:schemeClr val="bg1"/>
              </a:solidFill>
              <a:latin typeface="+mj-lt"/>
              <a:cs typeface="Calibri" panose="020F0502020204030204" pitchFamily="34" charset="0"/>
            </a:endParaRPr>
          </a:p>
          <a:p>
            <a:r>
              <a:rPr lang="pl-PL" sz="1600" dirty="0">
                <a:solidFill>
                  <a:schemeClr val="bg1"/>
                </a:solidFill>
                <a:latin typeface="+mj-lt"/>
                <a:cs typeface="Calibri" panose="020F0502020204030204" pitchFamily="34" charset="0"/>
              </a:rPr>
              <a:t>Wszystkie te przesłanki muszą być spełnione </a:t>
            </a:r>
            <a:r>
              <a:rPr lang="pl-PL" sz="1600" b="1" dirty="0" smtClean="0">
                <a:solidFill>
                  <a:schemeClr val="bg1"/>
                </a:solidFill>
                <a:latin typeface="+mj-lt"/>
                <a:cs typeface="Calibri" panose="020F0502020204030204" pitchFamily="34" charset="0"/>
              </a:rPr>
              <a:t>łącznie</a:t>
            </a:r>
            <a:r>
              <a:rPr lang="pl-PL" sz="1600" dirty="0" smtClean="0">
                <a:solidFill>
                  <a:schemeClr val="bg1"/>
                </a:solidFill>
                <a:latin typeface="+mj-lt"/>
                <a:cs typeface="Calibri" panose="020F0502020204030204" pitchFamily="34" charset="0"/>
              </a:rPr>
              <a:t> (</a:t>
            </a:r>
            <a:r>
              <a:rPr lang="pl-PL" sz="1600" dirty="0">
                <a:solidFill>
                  <a:schemeClr val="bg1"/>
                </a:solidFill>
                <a:latin typeface="+mj-lt"/>
                <a:cs typeface="Calibri" panose="020F0502020204030204" pitchFamily="34" charset="0"/>
              </a:rPr>
              <a:t>wyr. SN z 11.2.2014 r., I PK </a:t>
            </a:r>
            <a:r>
              <a:rPr lang="pl-PL" sz="1600" dirty="0" smtClean="0">
                <a:solidFill>
                  <a:schemeClr val="bg1"/>
                </a:solidFill>
                <a:latin typeface="+mj-lt"/>
                <a:cs typeface="Calibri" panose="020F0502020204030204" pitchFamily="34" charset="0"/>
              </a:rPr>
              <a:t>165/13, </a:t>
            </a:r>
            <a:r>
              <a:rPr lang="pl-PL" sz="1600" dirty="0" err="1" smtClean="0">
                <a:solidFill>
                  <a:schemeClr val="bg1"/>
                </a:solidFill>
                <a:latin typeface="+mj-lt"/>
                <a:cs typeface="Calibri" panose="020F0502020204030204" pitchFamily="34" charset="0"/>
              </a:rPr>
              <a:t>Legalis</a:t>
            </a:r>
            <a:r>
              <a:rPr lang="pl-PL" sz="1600" dirty="0" smtClean="0">
                <a:solidFill>
                  <a:schemeClr val="bg1"/>
                </a:solidFill>
                <a:latin typeface="+mj-lt"/>
                <a:cs typeface="Calibri" panose="020F0502020204030204" pitchFamily="34" charset="0"/>
              </a:rPr>
              <a:t>).</a:t>
            </a:r>
            <a:endParaRPr lang="pl-PL" sz="1600" dirty="0">
              <a:solidFill>
                <a:schemeClr val="bg1"/>
              </a:solidFill>
              <a:latin typeface="+mj-lt"/>
              <a:cs typeface="Calibri" panose="020F0502020204030204" pitchFamily="34" charset="0"/>
            </a:endParaRPr>
          </a:p>
          <a:p>
            <a:pPr marL="342900" indent="-342900">
              <a:buFont typeface="+mj-lt"/>
              <a:buAutoNum type="arabicPeriod"/>
            </a:pPr>
            <a:endParaRPr lang="pl-PL" sz="1600" dirty="0">
              <a:solidFill>
                <a:schemeClr val="bg1"/>
              </a:solidFill>
              <a:latin typeface="+mj-lt"/>
              <a:cs typeface="Calibri" panose="020F0502020204030204" pitchFamily="34" charset="0"/>
            </a:endParaRPr>
          </a:p>
          <a:p>
            <a:r>
              <a:rPr lang="pl-PL" sz="1600" dirty="0">
                <a:solidFill>
                  <a:schemeClr val="bg1"/>
                </a:solidFill>
                <a:latin typeface="+mj-lt"/>
                <a:cs typeface="Calibri" panose="020F0502020204030204" pitchFamily="34" charset="0"/>
              </a:rPr>
              <a:t>Artykuł </a:t>
            </a:r>
            <a:r>
              <a:rPr lang="pl-PL" sz="1600" dirty="0" smtClean="0">
                <a:solidFill>
                  <a:schemeClr val="bg1"/>
                </a:solidFill>
                <a:latin typeface="+mj-lt"/>
                <a:cs typeface="Calibri" panose="020F0502020204030204" pitchFamily="34" charset="0"/>
              </a:rPr>
              <a:t>94(3) </a:t>
            </a:r>
            <a:r>
              <a:rPr lang="pl-PL" sz="1600" dirty="0">
                <a:solidFill>
                  <a:schemeClr val="bg1"/>
                </a:solidFill>
                <a:latin typeface="+mj-lt"/>
                <a:cs typeface="Calibri" panose="020F0502020204030204" pitchFamily="34" charset="0"/>
              </a:rPr>
              <a:t>§ 2 jest przepisem zawierającym liczne zwroty niedookreślone, których abstrakcyjne zdefiniowanie jest w gruncie rzeczy niemożliwe, a ich wyjaśnienie następuje przez odniesienie do całokształtu występujących w sprawie konkretnych okoliczności faktycznych (post. SN z 6.6.2012 r., I PK 55/12, </a:t>
            </a:r>
            <a:r>
              <a:rPr lang="pl-PL" sz="1600" dirty="0" err="1">
                <a:solidFill>
                  <a:schemeClr val="bg1"/>
                </a:solidFill>
                <a:latin typeface="+mj-lt"/>
                <a:cs typeface="Calibri" panose="020F0502020204030204" pitchFamily="34" charset="0"/>
              </a:rPr>
              <a:t>Legalis</a:t>
            </a:r>
            <a:r>
              <a:rPr lang="pl-PL" sz="1600" dirty="0">
                <a:solidFill>
                  <a:schemeClr val="bg1"/>
                </a:solidFill>
                <a:latin typeface="+mj-lt"/>
                <a:cs typeface="Calibri" panose="020F0502020204030204" pitchFamily="34" charset="0"/>
              </a:rPr>
              <a:t>)</a:t>
            </a:r>
          </a:p>
          <a:p>
            <a:endParaRPr lang="pl-PL" dirty="0">
              <a:solidFill>
                <a:schemeClr val="bg1"/>
              </a:solidFill>
              <a:latin typeface="+mj-lt"/>
              <a:cs typeface="Calibri" panose="020F0502020204030204" pitchFamily="34" charset="0"/>
            </a:endParaRPr>
          </a:p>
        </p:txBody>
      </p:sp>
    </p:spTree>
    <p:extLst>
      <p:ext uri="{BB962C8B-B14F-4D97-AF65-F5344CB8AC3E}">
        <p14:creationId xmlns:p14="http://schemas.microsoft.com/office/powerpoint/2010/main" val="26682062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991095" y="609601"/>
            <a:ext cx="9337893" cy="5194040"/>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endParaRPr lang="pl-PL" dirty="0">
              <a:solidFill>
                <a:srgbClr val="FFFFFF"/>
              </a:solidFill>
              <a:latin typeface="Arial" panose="020B0604020202020204" pitchFamily="34" charset="0"/>
              <a:cs typeface="Arial" panose="020B0604020202020204" pitchFamily="34" charset="0"/>
            </a:endParaRPr>
          </a:p>
        </p:txBody>
      </p:sp>
      <p:sp>
        <p:nvSpPr>
          <p:cNvPr id="4" name="pole tekstowe 3">
            <a:extLst>
              <a:ext uri="{FF2B5EF4-FFF2-40B4-BE49-F238E27FC236}">
                <a16:creationId xmlns:a16="http://schemas.microsoft.com/office/drawing/2014/main" id="{135617B9-1894-9D3D-E4BE-1891AC5711CE}"/>
              </a:ext>
            </a:extLst>
          </p:cNvPr>
          <p:cNvSpPr txBox="1"/>
          <p:nvPr/>
        </p:nvSpPr>
        <p:spPr>
          <a:xfrm>
            <a:off x="538348" y="1036942"/>
            <a:ext cx="10993581" cy="2215991"/>
          </a:xfrm>
          <a:prstGeom prst="rect">
            <a:avLst/>
          </a:prstGeom>
          <a:noFill/>
        </p:spPr>
        <p:txBody>
          <a:bodyPr wrap="square">
            <a:spAutoFit/>
          </a:bodyPr>
          <a:lstStyle/>
          <a:p>
            <a:r>
              <a:rPr lang="pl-PL" sz="2400" b="1" dirty="0" smtClean="0">
                <a:solidFill>
                  <a:schemeClr val="bg1"/>
                </a:solidFill>
                <a:latin typeface="+mj-lt"/>
                <a:cs typeface="Calibri" panose="020F0502020204030204" pitchFamily="34" charset="0"/>
              </a:rPr>
              <a:t>Pracownik:</a:t>
            </a:r>
          </a:p>
          <a:p>
            <a:endParaRPr lang="pl-PL" sz="2400" b="1" dirty="0" smtClean="0">
              <a:solidFill>
                <a:schemeClr val="bg1"/>
              </a:solidFill>
              <a:latin typeface="+mj-lt"/>
              <a:cs typeface="Calibri" panose="020F0502020204030204" pitchFamily="34" charset="0"/>
            </a:endParaRPr>
          </a:p>
          <a:p>
            <a:r>
              <a:rPr lang="pl-PL" dirty="0" smtClean="0">
                <a:solidFill>
                  <a:schemeClr val="bg1"/>
                </a:solidFill>
                <a:latin typeface="+mj-lt"/>
                <a:cs typeface="Calibri" panose="020F0502020204030204" pitchFamily="34" charset="0"/>
              </a:rPr>
              <a:t>Art. 2 Kodeksu pracy – pracownikiem jest osoba zatrudniona na podstawie umowy o pracę, powołania, wyboru, mianowania lub spółdzielczej umowy o pracę.</a:t>
            </a:r>
          </a:p>
          <a:p>
            <a:endParaRPr lang="pl-PL" dirty="0">
              <a:solidFill>
                <a:schemeClr val="bg1"/>
              </a:solidFill>
              <a:latin typeface="+mj-lt"/>
              <a:cs typeface="Calibri" panose="020F0502020204030204" pitchFamily="34" charset="0"/>
            </a:endParaRPr>
          </a:p>
          <a:p>
            <a:endParaRPr lang="pl-PL" dirty="0" smtClean="0">
              <a:solidFill>
                <a:schemeClr val="bg1"/>
              </a:solidFill>
              <a:latin typeface="+mj-lt"/>
              <a:cs typeface="Calibri" panose="020F0502020204030204" pitchFamily="34" charset="0"/>
            </a:endParaRPr>
          </a:p>
          <a:p>
            <a:pPr marL="285750" indent="-285750">
              <a:buFont typeface="Arial" panose="020B0604020202020204" pitchFamily="34" charset="0"/>
              <a:buChar char="•"/>
            </a:pPr>
            <a:endParaRPr lang="pl-PL" b="1" dirty="0" smtClean="0">
              <a:solidFill>
                <a:schemeClr val="bg1"/>
              </a:solidFill>
              <a:latin typeface="+mj-lt"/>
              <a:cs typeface="Calibri" panose="020F0502020204030204" pitchFamily="34" charset="0"/>
            </a:endParaRPr>
          </a:p>
        </p:txBody>
      </p:sp>
    </p:spTree>
    <p:extLst>
      <p:ext uri="{BB962C8B-B14F-4D97-AF65-F5344CB8AC3E}">
        <p14:creationId xmlns:p14="http://schemas.microsoft.com/office/powerpoint/2010/main" val="1721953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991095" y="609601"/>
            <a:ext cx="9337893" cy="5194040"/>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endParaRPr lang="pl-PL" dirty="0">
              <a:solidFill>
                <a:srgbClr val="FFFFFF"/>
              </a:solidFill>
              <a:latin typeface="Arial" panose="020B0604020202020204" pitchFamily="34" charset="0"/>
              <a:cs typeface="Arial" panose="020B0604020202020204" pitchFamily="34" charset="0"/>
            </a:endParaRPr>
          </a:p>
        </p:txBody>
      </p:sp>
      <p:sp>
        <p:nvSpPr>
          <p:cNvPr id="4" name="pole tekstowe 3">
            <a:extLst>
              <a:ext uri="{FF2B5EF4-FFF2-40B4-BE49-F238E27FC236}">
                <a16:creationId xmlns:a16="http://schemas.microsoft.com/office/drawing/2014/main" id="{135617B9-1894-9D3D-E4BE-1891AC5711CE}"/>
              </a:ext>
            </a:extLst>
          </p:cNvPr>
          <p:cNvSpPr txBox="1"/>
          <p:nvPr/>
        </p:nvSpPr>
        <p:spPr>
          <a:xfrm>
            <a:off x="538348" y="1036942"/>
            <a:ext cx="10993581" cy="3600986"/>
          </a:xfrm>
          <a:prstGeom prst="rect">
            <a:avLst/>
          </a:prstGeom>
          <a:noFill/>
        </p:spPr>
        <p:txBody>
          <a:bodyPr wrap="square">
            <a:spAutoFit/>
          </a:bodyPr>
          <a:lstStyle/>
          <a:p>
            <a:r>
              <a:rPr lang="pl-PL" sz="2400" b="1" dirty="0" smtClean="0">
                <a:solidFill>
                  <a:schemeClr val="bg1"/>
                </a:solidFill>
                <a:latin typeface="+mj-lt"/>
                <a:cs typeface="Calibri" panose="020F0502020204030204" pitchFamily="34" charset="0"/>
              </a:rPr>
              <a:t>Nękanie lub zastraszanie:</a:t>
            </a:r>
          </a:p>
          <a:p>
            <a:endParaRPr lang="pl-PL" sz="2400" b="1" dirty="0" smtClean="0">
              <a:solidFill>
                <a:schemeClr val="bg1"/>
              </a:solidFill>
              <a:latin typeface="+mj-lt"/>
              <a:cs typeface="Calibri" panose="020F0502020204030204" pitchFamily="34" charset="0"/>
            </a:endParaRPr>
          </a:p>
          <a:p>
            <a:pPr marL="285750" indent="-285750">
              <a:buFont typeface="Arial" panose="020B0604020202020204" pitchFamily="34" charset="0"/>
              <a:buChar char="•"/>
            </a:pPr>
            <a:r>
              <a:rPr lang="pl-PL" dirty="0">
                <a:solidFill>
                  <a:schemeClr val="bg1"/>
                </a:solidFill>
                <a:latin typeface="+mj-lt"/>
                <a:cs typeface="Calibri" panose="020F0502020204030204" pitchFamily="34" charset="0"/>
              </a:rPr>
              <a:t>W wyr. z 10.10.2012 r. (II PK 68/12, OSNP 2013, Nr 17–18, poz. 204) SN podjął próbę zdefiniowania pojęcia „nękania”, wskazując, że jest to ustawiczne dręczenie, niepokojenie lub dokuczanie pracownikowi</a:t>
            </a:r>
            <a:r>
              <a:rPr lang="pl-PL" dirty="0" smtClean="0">
                <a:solidFill>
                  <a:schemeClr val="bg1"/>
                </a:solidFill>
                <a:latin typeface="+mj-lt"/>
                <a:cs typeface="Calibri" panose="020F0502020204030204" pitchFamily="34" charset="0"/>
              </a:rPr>
              <a:t>.</a:t>
            </a:r>
          </a:p>
          <a:p>
            <a:pPr marL="285750" indent="-285750">
              <a:buFont typeface="Arial" panose="020B0604020202020204" pitchFamily="34" charset="0"/>
              <a:buChar char="•"/>
            </a:pPr>
            <a:endParaRPr lang="pl-PL" dirty="0" smtClean="0">
              <a:solidFill>
                <a:schemeClr val="bg1"/>
              </a:solidFill>
              <a:latin typeface="+mj-lt"/>
              <a:cs typeface="Calibri" panose="020F0502020204030204" pitchFamily="34" charset="0"/>
            </a:endParaRPr>
          </a:p>
          <a:p>
            <a:pPr marL="285750" indent="-285750">
              <a:buFont typeface="Arial" panose="020B0604020202020204" pitchFamily="34" charset="0"/>
              <a:buChar char="•"/>
            </a:pPr>
            <a:r>
              <a:rPr lang="pl-PL" dirty="0" smtClean="0">
                <a:solidFill>
                  <a:schemeClr val="bg1"/>
                </a:solidFill>
                <a:latin typeface="+mj-lt"/>
                <a:cs typeface="Calibri" panose="020F0502020204030204" pitchFamily="34" charset="0"/>
              </a:rPr>
              <a:t>Ocena</a:t>
            </a:r>
            <a:r>
              <a:rPr lang="pl-PL" dirty="0">
                <a:solidFill>
                  <a:schemeClr val="bg1"/>
                </a:solidFill>
                <a:latin typeface="+mj-lt"/>
                <a:cs typeface="Calibri" panose="020F0502020204030204" pitchFamily="34" charset="0"/>
              </a:rPr>
              <a:t>, czy określone działania stanowią nękanie lub zastraszanie powinna być </a:t>
            </a:r>
            <a:r>
              <a:rPr lang="pl-PL" b="1" dirty="0">
                <a:solidFill>
                  <a:schemeClr val="bg1"/>
                </a:solidFill>
                <a:latin typeface="+mj-lt"/>
                <a:cs typeface="Calibri" panose="020F0502020204030204" pitchFamily="34" charset="0"/>
              </a:rPr>
              <a:t>zobiektywizowana</a:t>
            </a:r>
            <a:r>
              <a:rPr lang="pl-PL" dirty="0">
                <a:solidFill>
                  <a:schemeClr val="bg1"/>
                </a:solidFill>
                <a:latin typeface="+mj-lt"/>
                <a:cs typeface="Calibri" panose="020F0502020204030204" pitchFamily="34" charset="0"/>
              </a:rPr>
              <a:t> (por. np. wyr. SN z 26.10.2001 r., V CKN 195/01, </a:t>
            </a:r>
            <a:r>
              <a:rPr lang="pl-PL" dirty="0" err="1">
                <a:solidFill>
                  <a:schemeClr val="bg1"/>
                </a:solidFill>
                <a:latin typeface="+mj-lt"/>
                <a:cs typeface="Calibri" panose="020F0502020204030204" pitchFamily="34" charset="0"/>
              </a:rPr>
              <a:t>Legalis</a:t>
            </a:r>
            <a:r>
              <a:rPr lang="pl-PL" dirty="0">
                <a:solidFill>
                  <a:schemeClr val="bg1"/>
                </a:solidFill>
                <a:latin typeface="+mj-lt"/>
                <a:cs typeface="Calibri" panose="020F0502020204030204" pitchFamily="34" charset="0"/>
              </a:rPr>
              <a:t>). </a:t>
            </a:r>
            <a:endParaRPr lang="pl-PL" dirty="0" smtClean="0">
              <a:solidFill>
                <a:schemeClr val="bg1"/>
              </a:solidFill>
              <a:latin typeface="+mj-lt"/>
              <a:cs typeface="Calibri" panose="020F0502020204030204" pitchFamily="34" charset="0"/>
            </a:endParaRPr>
          </a:p>
          <a:p>
            <a:pPr marL="285750" indent="-285750">
              <a:buFont typeface="Arial" panose="020B0604020202020204" pitchFamily="34" charset="0"/>
              <a:buChar char="•"/>
            </a:pPr>
            <a:endParaRPr lang="pl-PL" dirty="0">
              <a:solidFill>
                <a:schemeClr val="bg1"/>
              </a:solidFill>
              <a:latin typeface="+mj-lt"/>
              <a:cs typeface="Calibri" panose="020F0502020204030204" pitchFamily="34" charset="0"/>
            </a:endParaRPr>
          </a:p>
          <a:p>
            <a:pPr marL="285750" indent="-285750">
              <a:buFont typeface="Arial" panose="020B0604020202020204" pitchFamily="34" charset="0"/>
              <a:buChar char="•"/>
            </a:pPr>
            <a:r>
              <a:rPr lang="pl-PL" dirty="0" smtClean="0">
                <a:solidFill>
                  <a:schemeClr val="bg1"/>
                </a:solidFill>
                <a:latin typeface="+mj-lt"/>
                <a:cs typeface="Calibri" panose="020F0502020204030204" pitchFamily="34" charset="0"/>
              </a:rPr>
              <a:t>Badanie </a:t>
            </a:r>
            <a:r>
              <a:rPr lang="pl-PL" dirty="0">
                <a:solidFill>
                  <a:schemeClr val="bg1"/>
                </a:solidFill>
                <a:latin typeface="+mj-lt"/>
                <a:cs typeface="Calibri" panose="020F0502020204030204" pitchFamily="34" charset="0"/>
              </a:rPr>
              <a:t>i ocena subiektywnych odczuć osoby mobbingowanej, nie może stanowić podstawy do ustalania odpowiedzialności za </a:t>
            </a:r>
            <a:r>
              <a:rPr lang="pl-PL" dirty="0" err="1">
                <a:solidFill>
                  <a:schemeClr val="bg1"/>
                </a:solidFill>
                <a:latin typeface="+mj-lt"/>
                <a:cs typeface="Calibri" panose="020F0502020204030204" pitchFamily="34" charset="0"/>
              </a:rPr>
              <a:t>mobbing</a:t>
            </a:r>
            <a:r>
              <a:rPr lang="pl-PL" dirty="0">
                <a:solidFill>
                  <a:schemeClr val="bg1"/>
                </a:solidFill>
                <a:latin typeface="+mj-lt"/>
                <a:cs typeface="Calibri" panose="020F0502020204030204" pitchFamily="34" charset="0"/>
              </a:rPr>
              <a:t> (wyr. SN z 19.3.2012 r., II PK 303/11, </a:t>
            </a:r>
            <a:r>
              <a:rPr lang="pl-PL" dirty="0" err="1">
                <a:solidFill>
                  <a:schemeClr val="bg1"/>
                </a:solidFill>
                <a:latin typeface="+mj-lt"/>
                <a:cs typeface="Calibri" panose="020F0502020204030204" pitchFamily="34" charset="0"/>
              </a:rPr>
              <a:t>Legalis</a:t>
            </a:r>
            <a:r>
              <a:rPr lang="pl-PL" dirty="0">
                <a:solidFill>
                  <a:schemeClr val="bg1"/>
                </a:solidFill>
                <a:latin typeface="+mj-lt"/>
                <a:cs typeface="Calibri" panose="020F0502020204030204" pitchFamily="34" charset="0"/>
              </a:rPr>
              <a:t>).</a:t>
            </a:r>
          </a:p>
          <a:p>
            <a:endParaRPr lang="pl-PL" dirty="0">
              <a:solidFill>
                <a:schemeClr val="bg1"/>
              </a:solidFill>
              <a:latin typeface="+mj-lt"/>
              <a:cs typeface="Calibri" panose="020F0502020204030204" pitchFamily="34" charset="0"/>
            </a:endParaRPr>
          </a:p>
        </p:txBody>
      </p:sp>
    </p:spTree>
    <p:extLst>
      <p:ext uri="{BB962C8B-B14F-4D97-AF65-F5344CB8AC3E}">
        <p14:creationId xmlns:p14="http://schemas.microsoft.com/office/powerpoint/2010/main" val="8095396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625151" y="609601"/>
            <a:ext cx="10614349" cy="5194040"/>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endParaRPr lang="pl-PL" dirty="0">
              <a:solidFill>
                <a:srgbClr val="FFFFFF"/>
              </a:solidFill>
              <a:latin typeface="Arial" panose="020B0604020202020204" pitchFamily="34" charset="0"/>
              <a:cs typeface="Arial" panose="020B0604020202020204" pitchFamily="34" charset="0"/>
            </a:endParaRPr>
          </a:p>
        </p:txBody>
      </p:sp>
      <p:sp>
        <p:nvSpPr>
          <p:cNvPr id="4" name="pole tekstowe 3">
            <a:extLst>
              <a:ext uri="{FF2B5EF4-FFF2-40B4-BE49-F238E27FC236}">
                <a16:creationId xmlns:a16="http://schemas.microsoft.com/office/drawing/2014/main" id="{9F2616B8-B42A-4BA8-7FC6-E65269993288}"/>
              </a:ext>
            </a:extLst>
          </p:cNvPr>
          <p:cNvSpPr txBox="1"/>
          <p:nvPr/>
        </p:nvSpPr>
        <p:spPr>
          <a:xfrm>
            <a:off x="625151" y="888099"/>
            <a:ext cx="9881118" cy="5447645"/>
          </a:xfrm>
          <a:prstGeom prst="rect">
            <a:avLst/>
          </a:prstGeom>
          <a:noFill/>
        </p:spPr>
        <p:txBody>
          <a:bodyPr wrap="square">
            <a:spAutoFit/>
          </a:bodyPr>
          <a:lstStyle/>
          <a:p>
            <a:pPr algn="just"/>
            <a:r>
              <a:rPr lang="pl-PL" sz="2400" b="1" dirty="0" smtClean="0">
                <a:solidFill>
                  <a:schemeClr val="bg1"/>
                </a:solidFill>
              </a:rPr>
              <a:t>Długotrwałość:</a:t>
            </a:r>
          </a:p>
          <a:p>
            <a:pPr marL="285750" indent="-285750" algn="just">
              <a:buFont typeface="Arial" panose="020B0604020202020204" pitchFamily="34" charset="0"/>
              <a:buChar char="•"/>
            </a:pPr>
            <a:endParaRPr lang="pl-PL" dirty="0" smtClean="0">
              <a:solidFill>
                <a:schemeClr val="bg1"/>
              </a:solidFill>
            </a:endParaRPr>
          </a:p>
          <a:p>
            <a:pPr marL="285750" indent="-285750" algn="just">
              <a:buFont typeface="Arial" panose="020B0604020202020204" pitchFamily="34" charset="0"/>
              <a:buChar char="•"/>
            </a:pPr>
            <a:r>
              <a:rPr lang="pl-PL" dirty="0" smtClean="0">
                <a:solidFill>
                  <a:schemeClr val="bg1"/>
                </a:solidFill>
              </a:rPr>
              <a:t>Nie </a:t>
            </a:r>
            <a:r>
              <a:rPr lang="pl-PL" dirty="0">
                <a:solidFill>
                  <a:schemeClr val="bg1"/>
                </a:solidFill>
              </a:rPr>
              <a:t>jest możliwe sztywne wskazanie minimalnego okresu niezbędnego do zaistnienia mobbingu. Długotrwałość nękania lub zastraszania pracownika </a:t>
            </a:r>
            <a:r>
              <a:rPr lang="pl-PL" dirty="0" smtClean="0">
                <a:solidFill>
                  <a:schemeClr val="bg1"/>
                </a:solidFill>
              </a:rPr>
              <a:t>musi </a:t>
            </a:r>
            <a:r>
              <a:rPr lang="pl-PL" dirty="0">
                <a:solidFill>
                  <a:schemeClr val="bg1"/>
                </a:solidFill>
              </a:rPr>
              <a:t>być rozpatrywana w sposób zindywidualizowany i uwzględniać okoliczności konkretnego przypadku</a:t>
            </a:r>
            <a:r>
              <a:rPr lang="pl-PL" dirty="0" smtClean="0">
                <a:solidFill>
                  <a:schemeClr val="bg1"/>
                </a:solidFill>
              </a:rPr>
              <a:t>. </a:t>
            </a:r>
          </a:p>
          <a:p>
            <a:pPr marL="285750" indent="-285750" algn="just">
              <a:buFont typeface="Arial" panose="020B0604020202020204" pitchFamily="34" charset="0"/>
              <a:buChar char="•"/>
            </a:pPr>
            <a:r>
              <a:rPr lang="pl-PL" dirty="0" smtClean="0">
                <a:solidFill>
                  <a:schemeClr val="bg1"/>
                </a:solidFill>
              </a:rPr>
              <a:t>Dla </a:t>
            </a:r>
            <a:r>
              <a:rPr lang="pl-PL" dirty="0">
                <a:solidFill>
                  <a:schemeClr val="bg1"/>
                </a:solidFill>
              </a:rPr>
              <a:t>oceny </a:t>
            </a:r>
            <a:r>
              <a:rPr lang="pl-PL" b="1" dirty="0">
                <a:solidFill>
                  <a:schemeClr val="bg1"/>
                </a:solidFill>
              </a:rPr>
              <a:t>długotrwałości</a:t>
            </a:r>
            <a:r>
              <a:rPr lang="pl-PL" dirty="0">
                <a:solidFill>
                  <a:schemeClr val="bg1"/>
                </a:solidFill>
              </a:rPr>
              <a:t> istotny jest moment wystąpienia skutków nękania lub zastraszania pracownika w postaci wywołania u niego zaniżonej oceny przydatności zawodowej, poniżenia lub ośmieszenia, izolowania lub wyeliminowania z zespołu współpracowników, a także uporczywość i stopień nasilenia tego rodzaju działań. Duża intensywność i uporczywość tych zachowań może skłaniać do uznania za długotrwały okresu krótszego niż w przypadku mniejszego ich nasilenia. </a:t>
            </a:r>
            <a:br>
              <a:rPr lang="pl-PL" dirty="0">
                <a:solidFill>
                  <a:schemeClr val="bg1"/>
                </a:solidFill>
              </a:rPr>
            </a:br>
            <a:r>
              <a:rPr lang="pl-PL" dirty="0">
                <a:solidFill>
                  <a:schemeClr val="bg1"/>
                </a:solidFill>
              </a:rPr>
              <a:t>W związku z powyższym należy uznać, że nie ma żadnych przeszkód, by za mobbing mogły zostać uznane zachowania, do których dochodzi w trakcie umowy zawartej na okres próbny czy umowy na czas określony krótszy niż 6 miesięcy. </a:t>
            </a:r>
            <a:endParaRPr lang="pl-PL" dirty="0" smtClean="0">
              <a:solidFill>
                <a:schemeClr val="bg1"/>
              </a:solidFill>
            </a:endParaRPr>
          </a:p>
          <a:p>
            <a:pPr marL="285750" indent="-285750" algn="just">
              <a:buFont typeface="Arial" panose="020B0604020202020204" pitchFamily="34" charset="0"/>
              <a:buChar char="•"/>
            </a:pPr>
            <a:r>
              <a:rPr lang="pl-PL" dirty="0" smtClean="0">
                <a:solidFill>
                  <a:schemeClr val="bg1"/>
                </a:solidFill>
              </a:rPr>
              <a:t>W </a:t>
            </a:r>
            <a:r>
              <a:rPr lang="pl-PL" dirty="0">
                <a:solidFill>
                  <a:schemeClr val="bg1"/>
                </a:solidFill>
              </a:rPr>
              <a:t>jednym z ostatnich orzeczeń SN przyjął, że przy dużej intensywności nękania lub zastraszania pracownika, nie można wykluczyć, że wystarczający może być okres pięć tygodni, zwłaszcza, gdy dotyczy osoby o subtelnej </a:t>
            </a:r>
            <a:r>
              <a:rPr lang="pl-PL" dirty="0" smtClean="0">
                <a:solidFill>
                  <a:schemeClr val="bg1"/>
                </a:solidFill>
              </a:rPr>
              <a:t>psychice.</a:t>
            </a:r>
            <a:endParaRPr lang="pl-PL" dirty="0">
              <a:solidFill>
                <a:schemeClr val="bg1"/>
              </a:solidFill>
            </a:endParaRPr>
          </a:p>
          <a:p>
            <a:endParaRPr lang="pl-PL" dirty="0">
              <a:solidFill>
                <a:schemeClr val="bg1"/>
              </a:solidFill>
            </a:endParaRPr>
          </a:p>
        </p:txBody>
      </p:sp>
    </p:spTree>
    <p:extLst>
      <p:ext uri="{BB962C8B-B14F-4D97-AF65-F5344CB8AC3E}">
        <p14:creationId xmlns:p14="http://schemas.microsoft.com/office/powerpoint/2010/main" val="18141749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625151" y="609601"/>
            <a:ext cx="10614349" cy="5194040"/>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endParaRPr lang="pl-PL" dirty="0">
              <a:solidFill>
                <a:srgbClr val="FFFFFF"/>
              </a:solidFill>
              <a:latin typeface="Arial" panose="020B0604020202020204" pitchFamily="34" charset="0"/>
              <a:cs typeface="Arial" panose="020B0604020202020204" pitchFamily="34" charset="0"/>
            </a:endParaRPr>
          </a:p>
        </p:txBody>
      </p:sp>
      <p:sp>
        <p:nvSpPr>
          <p:cNvPr id="4" name="pole tekstowe 3">
            <a:extLst>
              <a:ext uri="{FF2B5EF4-FFF2-40B4-BE49-F238E27FC236}">
                <a16:creationId xmlns:a16="http://schemas.microsoft.com/office/drawing/2014/main" id="{9F2616B8-B42A-4BA8-7FC6-E65269993288}"/>
              </a:ext>
            </a:extLst>
          </p:cNvPr>
          <p:cNvSpPr txBox="1"/>
          <p:nvPr/>
        </p:nvSpPr>
        <p:spPr>
          <a:xfrm>
            <a:off x="625151" y="888099"/>
            <a:ext cx="9881118" cy="2123658"/>
          </a:xfrm>
          <a:prstGeom prst="rect">
            <a:avLst/>
          </a:prstGeom>
          <a:noFill/>
        </p:spPr>
        <p:txBody>
          <a:bodyPr wrap="square">
            <a:spAutoFit/>
          </a:bodyPr>
          <a:lstStyle/>
          <a:p>
            <a:pPr algn="just"/>
            <a:r>
              <a:rPr lang="pl-PL" sz="2400" b="1" dirty="0" smtClean="0">
                <a:solidFill>
                  <a:schemeClr val="bg1"/>
                </a:solidFill>
              </a:rPr>
              <a:t>Długotrwałość:</a:t>
            </a:r>
          </a:p>
          <a:p>
            <a:pPr marL="285750" indent="-285750" algn="just">
              <a:buFont typeface="Arial" panose="020B0604020202020204" pitchFamily="34" charset="0"/>
              <a:buChar char="•"/>
            </a:pPr>
            <a:endParaRPr lang="pl-PL" dirty="0" smtClean="0">
              <a:solidFill>
                <a:schemeClr val="bg1"/>
              </a:solidFill>
            </a:endParaRPr>
          </a:p>
          <a:p>
            <a:pPr marL="285750" indent="-285750" algn="just">
              <a:buFont typeface="Arial" panose="020B0604020202020204" pitchFamily="34" charset="0"/>
              <a:buChar char="•"/>
            </a:pPr>
            <a:r>
              <a:rPr lang="pl-PL" dirty="0">
                <a:solidFill>
                  <a:schemeClr val="bg1"/>
                </a:solidFill>
              </a:rPr>
              <a:t>Co istotne, o </a:t>
            </a:r>
            <a:r>
              <a:rPr lang="pl-PL" dirty="0" err="1">
                <a:solidFill>
                  <a:schemeClr val="bg1"/>
                </a:solidFill>
              </a:rPr>
              <a:t>mobbingu</a:t>
            </a:r>
            <a:r>
              <a:rPr lang="pl-PL" dirty="0">
                <a:solidFill>
                  <a:schemeClr val="bg1"/>
                </a:solidFill>
              </a:rPr>
              <a:t> można mówić dopiero wówczas, gdy podobne sytuacje powtarzają się wielokrotnie, systematycznie, przez dłuższy czas. Zatem, pomimo że słowa nieuzasadnionej krytyki dotyczące wykonanej pracy mogą bardzo zranić, to jednorazowego faktu wystąpienia takiej krytyki nie należy kwalifikować jako </a:t>
            </a:r>
            <a:r>
              <a:rPr lang="pl-PL" dirty="0" err="1">
                <a:solidFill>
                  <a:schemeClr val="bg1"/>
                </a:solidFill>
              </a:rPr>
              <a:t>mobbingu</a:t>
            </a:r>
            <a:r>
              <a:rPr lang="pl-PL" dirty="0">
                <a:solidFill>
                  <a:schemeClr val="bg1"/>
                </a:solidFill>
              </a:rPr>
              <a:t>. </a:t>
            </a:r>
            <a:endParaRPr lang="pl-PL" dirty="0" smtClean="0">
              <a:solidFill>
                <a:schemeClr val="bg1"/>
              </a:solidFill>
            </a:endParaRPr>
          </a:p>
        </p:txBody>
      </p:sp>
    </p:spTree>
    <p:extLst>
      <p:ext uri="{BB962C8B-B14F-4D97-AF65-F5344CB8AC3E}">
        <p14:creationId xmlns:p14="http://schemas.microsoft.com/office/powerpoint/2010/main" val="9354668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625151" y="609601"/>
            <a:ext cx="10614349" cy="5194040"/>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endParaRPr lang="pl-PL" dirty="0">
              <a:solidFill>
                <a:srgbClr val="FFFFFF"/>
              </a:solidFill>
              <a:latin typeface="Arial" panose="020B0604020202020204" pitchFamily="34" charset="0"/>
              <a:cs typeface="Arial" panose="020B0604020202020204" pitchFamily="34" charset="0"/>
            </a:endParaRPr>
          </a:p>
        </p:txBody>
      </p:sp>
      <p:sp>
        <p:nvSpPr>
          <p:cNvPr id="4" name="pole tekstowe 3">
            <a:extLst>
              <a:ext uri="{FF2B5EF4-FFF2-40B4-BE49-F238E27FC236}">
                <a16:creationId xmlns:a16="http://schemas.microsoft.com/office/drawing/2014/main" id="{9F2616B8-B42A-4BA8-7FC6-E65269993288}"/>
              </a:ext>
            </a:extLst>
          </p:cNvPr>
          <p:cNvSpPr txBox="1"/>
          <p:nvPr/>
        </p:nvSpPr>
        <p:spPr>
          <a:xfrm>
            <a:off x="625151" y="888099"/>
            <a:ext cx="9881118" cy="1569660"/>
          </a:xfrm>
          <a:prstGeom prst="rect">
            <a:avLst/>
          </a:prstGeom>
          <a:noFill/>
        </p:spPr>
        <p:txBody>
          <a:bodyPr wrap="square">
            <a:spAutoFit/>
          </a:bodyPr>
          <a:lstStyle/>
          <a:p>
            <a:r>
              <a:rPr lang="pl-PL" sz="2400" b="1" dirty="0" smtClean="0">
                <a:solidFill>
                  <a:schemeClr val="bg1"/>
                </a:solidFill>
              </a:rPr>
              <a:t>Uporczywość:</a:t>
            </a:r>
            <a:endParaRPr lang="pl-PL" sz="2400" b="1" dirty="0">
              <a:solidFill>
                <a:schemeClr val="bg1"/>
              </a:solidFill>
            </a:endParaRPr>
          </a:p>
          <a:p>
            <a:pPr algn="just"/>
            <a:endParaRPr lang="pl-PL" dirty="0">
              <a:solidFill>
                <a:schemeClr val="bg1"/>
              </a:solidFill>
            </a:endParaRPr>
          </a:p>
          <a:p>
            <a:pPr algn="just"/>
            <a:r>
              <a:rPr lang="pl-PL" dirty="0" smtClean="0">
                <a:solidFill>
                  <a:schemeClr val="bg1"/>
                </a:solidFill>
              </a:rPr>
              <a:t>uporczywość </a:t>
            </a:r>
            <a:r>
              <a:rPr lang="pl-PL" dirty="0">
                <a:solidFill>
                  <a:schemeClr val="bg1"/>
                </a:solidFill>
              </a:rPr>
              <a:t>działań mobbingowych należy rozumieć jako rozciągnięte w czasie, stale powtarzane i nieuchronne – z punktu widzenia ofiary – działania lub zachowania sprawcy.</a:t>
            </a:r>
          </a:p>
        </p:txBody>
      </p:sp>
    </p:spTree>
    <p:extLst>
      <p:ext uri="{BB962C8B-B14F-4D97-AF65-F5344CB8AC3E}">
        <p14:creationId xmlns:p14="http://schemas.microsoft.com/office/powerpoint/2010/main" val="30544791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EC30E0-47E3-F295-74AB-C202F1026B8A}"/>
              </a:ext>
            </a:extLst>
          </p:cNvPr>
          <p:cNvSpPr>
            <a:spLocks noGrp="1"/>
          </p:cNvSpPr>
          <p:nvPr>
            <p:ph type="ctrTitle"/>
          </p:nvPr>
        </p:nvSpPr>
        <p:spPr>
          <a:xfrm>
            <a:off x="991095" y="609601"/>
            <a:ext cx="10248405" cy="5194040"/>
          </a:xfrm>
        </p:spPr>
        <p:txBody>
          <a:bodyPr anchor="t">
            <a:normAutofit/>
          </a:bodyPr>
          <a:lstStyle/>
          <a:p>
            <a:pPr algn="ctr"/>
            <a:r>
              <a:rPr lang="pl-PL" sz="1800" b="0" i="0" u="none" strike="noStrike" baseline="0" dirty="0">
                <a:solidFill>
                  <a:srgbClr val="000000"/>
                </a:solidFill>
                <a:latin typeface="Calibri" panose="020F0502020204030204" pitchFamily="34" charset="0"/>
              </a:rPr>
              <a:t/>
            </a:r>
            <a:br>
              <a:rPr lang="pl-PL" sz="1800" b="0" i="0" u="none" strike="noStrike" baseline="0" dirty="0">
                <a:solidFill>
                  <a:srgbClr val="000000"/>
                </a:solidFill>
                <a:latin typeface="Calibri" panose="020F0502020204030204" pitchFamily="34" charset="0"/>
              </a:rPr>
            </a:br>
            <a:endParaRPr lang="pl-PL" dirty="0">
              <a:solidFill>
                <a:srgbClr val="FFFFFF"/>
              </a:solidFill>
              <a:latin typeface="Arial" panose="020B0604020202020204" pitchFamily="34" charset="0"/>
              <a:cs typeface="Arial" panose="020B0604020202020204" pitchFamily="34" charset="0"/>
            </a:endParaRPr>
          </a:p>
        </p:txBody>
      </p:sp>
      <p:sp>
        <p:nvSpPr>
          <p:cNvPr id="4" name="pole tekstowe 3">
            <a:extLst>
              <a:ext uri="{FF2B5EF4-FFF2-40B4-BE49-F238E27FC236}">
                <a16:creationId xmlns:a16="http://schemas.microsoft.com/office/drawing/2014/main" id="{84905EF3-D869-1487-B7A6-39796DA3ADE4}"/>
              </a:ext>
            </a:extLst>
          </p:cNvPr>
          <p:cNvSpPr txBox="1"/>
          <p:nvPr/>
        </p:nvSpPr>
        <p:spPr>
          <a:xfrm>
            <a:off x="1357292" y="435429"/>
            <a:ext cx="8259924" cy="5940088"/>
          </a:xfrm>
          <a:prstGeom prst="rect">
            <a:avLst/>
          </a:prstGeom>
          <a:noFill/>
        </p:spPr>
        <p:txBody>
          <a:bodyPr wrap="square">
            <a:spAutoFit/>
          </a:bodyPr>
          <a:lstStyle/>
          <a:p>
            <a:pPr algn="ctr"/>
            <a:r>
              <a:rPr lang="pl-PL" sz="2000" b="1" u="sng" dirty="0">
                <a:solidFill>
                  <a:schemeClr val="bg1"/>
                </a:solidFill>
              </a:rPr>
              <a:t>Typowe przejawy mobbingu</a:t>
            </a:r>
            <a:endParaRPr lang="pl-PL" sz="2000" u="sng" dirty="0">
              <a:solidFill>
                <a:schemeClr val="bg1"/>
              </a:solidFill>
            </a:endParaRPr>
          </a:p>
          <a:p>
            <a:pPr algn="ctr"/>
            <a:endParaRPr lang="pl-PL" dirty="0">
              <a:solidFill>
                <a:schemeClr val="bg1"/>
              </a:solidFill>
            </a:endParaRPr>
          </a:p>
          <a:p>
            <a:r>
              <a:rPr lang="pl-PL" dirty="0">
                <a:solidFill>
                  <a:schemeClr val="bg1"/>
                </a:solidFill>
              </a:rPr>
              <a:t>Heinz </a:t>
            </a:r>
            <a:r>
              <a:rPr lang="pl-PL" dirty="0" err="1">
                <a:solidFill>
                  <a:schemeClr val="bg1"/>
                </a:solidFill>
              </a:rPr>
              <a:t>Leymann</a:t>
            </a:r>
            <a:r>
              <a:rPr lang="pl-PL" dirty="0">
                <a:solidFill>
                  <a:schemeClr val="bg1"/>
                </a:solidFill>
              </a:rPr>
              <a:t> – pracujący w Szwecji niemiecki psychiatra, który był pierwszym badaczem zjawiska </a:t>
            </a:r>
            <a:r>
              <a:rPr lang="pl-PL" dirty="0" err="1">
                <a:solidFill>
                  <a:schemeClr val="bg1"/>
                </a:solidFill>
              </a:rPr>
              <a:t>mobbingu</a:t>
            </a:r>
            <a:r>
              <a:rPr lang="pl-PL" dirty="0">
                <a:solidFill>
                  <a:schemeClr val="bg1"/>
                </a:solidFill>
              </a:rPr>
              <a:t>, wyróżnił 45 charakterystycznych cech stosowanych przez </a:t>
            </a:r>
            <a:r>
              <a:rPr lang="pl-PL" dirty="0" err="1">
                <a:solidFill>
                  <a:schemeClr val="bg1"/>
                </a:solidFill>
              </a:rPr>
              <a:t>mobberów</a:t>
            </a:r>
            <a:r>
              <a:rPr lang="pl-PL" dirty="0">
                <a:solidFill>
                  <a:schemeClr val="bg1"/>
                </a:solidFill>
              </a:rPr>
              <a:t> w podziale na 5 grup, tj.:</a:t>
            </a:r>
            <a:endParaRPr lang="pl-PL" dirty="0" smtClean="0">
              <a:solidFill>
                <a:schemeClr val="bg1"/>
              </a:solidFill>
            </a:endParaRPr>
          </a:p>
          <a:p>
            <a:pPr algn="ctr"/>
            <a:endParaRPr lang="pl-PL" u="sng" dirty="0">
              <a:solidFill>
                <a:schemeClr val="bg1"/>
              </a:solidFill>
            </a:endParaRPr>
          </a:p>
          <a:p>
            <a:pPr algn="ctr"/>
            <a:r>
              <a:rPr lang="pl-PL" u="sng" dirty="0" smtClean="0">
                <a:solidFill>
                  <a:schemeClr val="bg1"/>
                </a:solidFill>
              </a:rPr>
              <a:t>Oddziaływania </a:t>
            </a:r>
            <a:r>
              <a:rPr lang="pl-PL" u="sng" dirty="0">
                <a:solidFill>
                  <a:schemeClr val="bg1"/>
                </a:solidFill>
              </a:rPr>
              <a:t>zaburzające możliwości komunikowania się: </a:t>
            </a:r>
          </a:p>
          <a:p>
            <a:pPr marL="342900" indent="-342900">
              <a:buFont typeface="+mj-lt"/>
              <a:buAutoNum type="arabicPeriod"/>
            </a:pPr>
            <a:r>
              <a:rPr lang="pl-PL" dirty="0">
                <a:solidFill>
                  <a:schemeClr val="bg1"/>
                </a:solidFill>
              </a:rPr>
              <a:t> ograniczanie przez przełożonego możliwości wypowiadania się, </a:t>
            </a:r>
          </a:p>
          <a:p>
            <a:pPr marL="342900" indent="-342900">
              <a:buFont typeface="+mj-lt"/>
              <a:buAutoNum type="arabicPeriod"/>
            </a:pPr>
            <a:r>
              <a:rPr lang="pl-PL" dirty="0">
                <a:solidFill>
                  <a:schemeClr val="bg1"/>
                </a:solidFill>
              </a:rPr>
              <a:t> stałe przerywanie wypowiedzi,</a:t>
            </a:r>
          </a:p>
          <a:p>
            <a:pPr marL="342900" indent="-342900">
              <a:buFont typeface="+mj-lt"/>
              <a:buAutoNum type="arabicPeriod"/>
            </a:pPr>
            <a:r>
              <a:rPr lang="pl-PL" dirty="0">
                <a:solidFill>
                  <a:schemeClr val="bg1"/>
                </a:solidFill>
              </a:rPr>
              <a:t> ograniczanie przez kolegów możliwości wypowiadania się, </a:t>
            </a:r>
          </a:p>
          <a:p>
            <a:pPr marL="342900" indent="-342900">
              <a:buFont typeface="+mj-lt"/>
              <a:buAutoNum type="arabicPeriod"/>
            </a:pPr>
            <a:r>
              <a:rPr lang="pl-PL" dirty="0">
                <a:solidFill>
                  <a:schemeClr val="bg1"/>
                </a:solidFill>
              </a:rPr>
              <a:t> reagowanie na uwagi krzykiem lub głośnym wymyślaniem i  </a:t>
            </a:r>
          </a:p>
          <a:p>
            <a:r>
              <a:rPr lang="pl-PL" dirty="0">
                <a:solidFill>
                  <a:schemeClr val="bg1"/>
                </a:solidFill>
              </a:rPr>
              <a:t>       pomstowaniem,</a:t>
            </a:r>
          </a:p>
          <a:p>
            <a:pPr marL="342900" indent="-342900">
              <a:buFont typeface="+mj-lt"/>
              <a:buAutoNum type="arabicPeriod" startAt="5"/>
            </a:pPr>
            <a:r>
              <a:rPr lang="pl-PL" dirty="0">
                <a:solidFill>
                  <a:schemeClr val="bg1"/>
                </a:solidFill>
              </a:rPr>
              <a:t> ciągłe krytykowanie wykonywanej pracy,</a:t>
            </a:r>
          </a:p>
          <a:p>
            <a:pPr marL="342900" indent="-342900">
              <a:buFont typeface="+mj-lt"/>
              <a:buAutoNum type="arabicPeriod" startAt="5"/>
            </a:pPr>
            <a:r>
              <a:rPr lang="pl-PL" dirty="0">
                <a:solidFill>
                  <a:schemeClr val="bg1"/>
                </a:solidFill>
              </a:rPr>
              <a:t> ciągłe krytykowanie życia prywatnego,</a:t>
            </a:r>
          </a:p>
          <a:p>
            <a:pPr marL="342900" indent="-342900">
              <a:buFont typeface="+mj-lt"/>
              <a:buAutoNum type="arabicPeriod" startAt="5"/>
            </a:pPr>
            <a:r>
              <a:rPr lang="pl-PL" dirty="0">
                <a:solidFill>
                  <a:schemeClr val="bg1"/>
                </a:solidFill>
              </a:rPr>
              <a:t> napastowanie przez telefon,</a:t>
            </a:r>
          </a:p>
          <a:p>
            <a:pPr marL="342900" indent="-342900">
              <a:buFont typeface="+mj-lt"/>
              <a:buAutoNum type="arabicPeriod" startAt="5"/>
            </a:pPr>
            <a:r>
              <a:rPr lang="pl-PL" dirty="0">
                <a:solidFill>
                  <a:schemeClr val="bg1"/>
                </a:solidFill>
              </a:rPr>
              <a:t> ustne groźby i pogróżki,</a:t>
            </a:r>
          </a:p>
          <a:p>
            <a:pPr marL="342900" indent="-342900">
              <a:buFont typeface="+mj-lt"/>
              <a:buAutoNum type="arabicPeriod" startAt="5"/>
            </a:pPr>
            <a:r>
              <a:rPr lang="pl-PL" dirty="0">
                <a:solidFill>
                  <a:schemeClr val="bg1"/>
                </a:solidFill>
              </a:rPr>
              <a:t> groźby na piśmie,</a:t>
            </a:r>
          </a:p>
          <a:p>
            <a:pPr marL="342900" indent="-342900">
              <a:buFont typeface="+mj-lt"/>
              <a:buAutoNum type="arabicPeriod" startAt="5"/>
            </a:pPr>
            <a:r>
              <a:rPr lang="pl-PL" dirty="0">
                <a:solidFill>
                  <a:schemeClr val="bg1"/>
                </a:solidFill>
              </a:rPr>
              <a:t> ograniczanie kontaktu przez poniżające, upokarzające gesty lub  spojrzenia (np. nienawistne spojrzenie),</a:t>
            </a:r>
          </a:p>
          <a:p>
            <a:pPr marL="342900" indent="-342900">
              <a:buFont typeface="+mj-lt"/>
              <a:buAutoNum type="arabicPeriod" startAt="5"/>
            </a:pPr>
            <a:r>
              <a:rPr lang="pl-PL" dirty="0">
                <a:solidFill>
                  <a:schemeClr val="bg1"/>
                </a:solidFill>
              </a:rPr>
              <a:t> wyrażanie się w sposób aluzyjny, bez formułowania myśli wprost. </a:t>
            </a:r>
          </a:p>
        </p:txBody>
      </p:sp>
    </p:spTree>
    <p:extLst>
      <p:ext uri="{BB962C8B-B14F-4D97-AF65-F5344CB8AC3E}">
        <p14:creationId xmlns:p14="http://schemas.microsoft.com/office/powerpoint/2010/main" val="16665212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on (sala konferencyjna)">
  <a:themeElements>
    <a:clrScheme name="Jon (sala konferencyjna)">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Jon (sala konferencyjna)">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Jon (sala konferencyjna)">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docProps/app.xml><?xml version="1.0" encoding="utf-8"?>
<Properties xmlns="http://schemas.openxmlformats.org/officeDocument/2006/extended-properties" xmlns:vt="http://schemas.openxmlformats.org/officeDocument/2006/docPropsVTypes">
  <Template/>
  <TotalTime>1002</TotalTime>
  <Words>1998</Words>
  <Application>Microsoft Office PowerPoint</Application>
  <PresentationFormat>Panoramiczny</PresentationFormat>
  <Paragraphs>228</Paragraphs>
  <Slides>25</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25</vt:i4>
      </vt:variant>
    </vt:vector>
  </HeadingPairs>
  <TitlesOfParts>
    <vt:vector size="31" baseType="lpstr">
      <vt:lpstr>Arial</vt:lpstr>
      <vt:lpstr>Calibri</vt:lpstr>
      <vt:lpstr>Century Gothic</vt:lpstr>
      <vt:lpstr>Times New Roman</vt:lpstr>
      <vt:lpstr>Wingdings 3</vt:lpstr>
      <vt:lpstr>Jon (sala konferencyjna)</vt:lpstr>
      <vt:lpstr>  Regulacje prawne w zakresie przeciwdziałania mobbingowi  i dyskryminacji w Uniwersytecie Jana Kochanowskiego  w Kielcach  </vt:lpstr>
      <vt:lpstr> </vt:lpstr>
      <vt:lpstr> </vt:lpstr>
      <vt:lpstr> </vt:lpstr>
      <vt:lpstr> </vt:lpstr>
      <vt:lpstr> </vt:lpstr>
      <vt:lpstr> </vt:lpstr>
      <vt:lpstr> </vt:lpstr>
      <vt:lpstr> </vt:lpstr>
      <vt:lpstr> </vt:lpstr>
      <vt:lpstr> </vt:lpstr>
      <vt:lpstr> </vt:lpstr>
      <vt:lpstr> </vt:lpstr>
      <vt:lpstr> </vt:lpstr>
      <vt:lpstr> </vt:lpstr>
      <vt:lpstr> </vt:lpstr>
      <vt:lpstr>    nierówne traktowanie w zakresie nawiązywania i rozwiązywania stosunku pracy, warunków zatrudnienia, awansowania oraz dostępu do szkolenia w celu podnoszenia kwalifikacji zawodowych, w szczególności ze względu na płeć, wiek, niepełnosprawność, rasę, religię, narodowość, przekonania polityczne, przynależność związkową, pochodzenie etniczne, wyznanie, orientację seksualną, a także ze względu na zatrudnienie na czas określony lub nieokreślony albo w pełnym lub niepełnym wymiarze czasu pracy (art. 18(3a) § 1 KP).  Rodzaje dyskryminacji: 1) bezpośrednia – może dotyczyć indywidualnie określonej osoby, 2) pośrednia - odnosi się wyłącznie do określonej grupy osób (np. różnice płac dla wydziałów pomimo wykonywania tych samych/zbliżonych czynności, przy czym w jednym zatrudnione są same kobiety, a w drugim sami mężczyźni)      </vt:lpstr>
      <vt:lpstr> </vt:lpstr>
      <vt:lpstr> </vt:lpstr>
      <vt:lpstr> </vt:lpstr>
      <vt:lpstr> </vt:lpstr>
      <vt:lpstr> Odpowiedzialność pracownika</vt:lpstr>
      <vt:lpstr> </vt:lpstr>
      <vt:lpstr> </vt:lpstr>
      <vt:lpstr>       Dziękuję za uwagę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Regulacje prawne w zakresie przeciwdziałania mobbingowi  i dyskryminacji w Uniwersytecie Jana Kochanowskiego w Kielcach</dc:title>
  <dc:creator>Cezary Kal</dc:creator>
  <cp:lastModifiedBy>Tomasz Walkowiak</cp:lastModifiedBy>
  <cp:revision>66</cp:revision>
  <dcterms:created xsi:type="dcterms:W3CDTF">2022-05-19T09:31:03Z</dcterms:created>
  <dcterms:modified xsi:type="dcterms:W3CDTF">2022-05-31T13:32:09Z</dcterms:modified>
</cp:coreProperties>
</file>