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4" r:id="rId5"/>
    <p:sldId id="262" r:id="rId6"/>
    <p:sldId id="263" r:id="rId7"/>
    <p:sldId id="265" r:id="rId8"/>
    <p:sldId id="266" r:id="rId9"/>
    <p:sldId id="267" r:id="rId10"/>
    <p:sldId id="259" r:id="rId11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aria Ponikowska" initials="MP" lastIdx="1" clrIdx="0">
    <p:extLst>
      <p:ext uri="{19B8F6BF-5375-455C-9EA6-DF929625EA0E}">
        <p15:presenceInfo xmlns:p15="http://schemas.microsoft.com/office/powerpoint/2012/main" userId="Maria Ponikowska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9" autoAdjust="0"/>
    <p:restoredTop sz="94660"/>
  </p:normalViewPr>
  <p:slideViewPr>
    <p:cSldViewPr snapToGrid="0">
      <p:cViewPr varScale="1">
        <p:scale>
          <a:sx n="64" d="100"/>
          <a:sy n="64" d="100"/>
        </p:scale>
        <p:origin x="556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62D480-FBF9-48C5-BF80-9CE3B57177FA}" type="datetimeFigureOut">
              <a:rPr lang="pl-PL" smtClean="0"/>
              <a:t>27.10.2022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DC4A1A-5E4D-4DBA-B0F3-590C0B79549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1459153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62D480-FBF9-48C5-BF80-9CE3B57177FA}" type="datetimeFigureOut">
              <a:rPr lang="pl-PL" smtClean="0"/>
              <a:t>27.10.2022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DC4A1A-5E4D-4DBA-B0F3-590C0B79549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9120239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62D480-FBF9-48C5-BF80-9CE3B57177FA}" type="datetimeFigureOut">
              <a:rPr lang="pl-PL" smtClean="0"/>
              <a:t>27.10.2022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DC4A1A-5E4D-4DBA-B0F3-590C0B79549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4958514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62D480-FBF9-48C5-BF80-9CE3B57177FA}" type="datetimeFigureOut">
              <a:rPr lang="pl-PL" smtClean="0"/>
              <a:t>27.10.2022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DC4A1A-5E4D-4DBA-B0F3-590C0B79549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8885119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62D480-FBF9-48C5-BF80-9CE3B57177FA}" type="datetimeFigureOut">
              <a:rPr lang="pl-PL" smtClean="0"/>
              <a:t>27.10.2022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DC4A1A-5E4D-4DBA-B0F3-590C0B79549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9515450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62D480-FBF9-48C5-BF80-9CE3B57177FA}" type="datetimeFigureOut">
              <a:rPr lang="pl-PL" smtClean="0"/>
              <a:t>27.10.2022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DC4A1A-5E4D-4DBA-B0F3-590C0B79549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261462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62D480-FBF9-48C5-BF80-9CE3B57177FA}" type="datetimeFigureOut">
              <a:rPr lang="pl-PL" smtClean="0"/>
              <a:t>27.10.2022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DC4A1A-5E4D-4DBA-B0F3-590C0B79549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5183008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62D480-FBF9-48C5-BF80-9CE3B57177FA}" type="datetimeFigureOut">
              <a:rPr lang="pl-PL" smtClean="0"/>
              <a:t>27.10.2022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DC4A1A-5E4D-4DBA-B0F3-590C0B79549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5171768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62D480-FBF9-48C5-BF80-9CE3B57177FA}" type="datetimeFigureOut">
              <a:rPr lang="pl-PL" smtClean="0"/>
              <a:t>27.10.2022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DC4A1A-5E4D-4DBA-B0F3-590C0B79549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5033361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62D480-FBF9-48C5-BF80-9CE3B57177FA}" type="datetimeFigureOut">
              <a:rPr lang="pl-PL" smtClean="0"/>
              <a:t>27.10.2022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DC4A1A-5E4D-4DBA-B0F3-590C0B79549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778253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62D480-FBF9-48C5-BF80-9CE3B57177FA}" type="datetimeFigureOut">
              <a:rPr lang="pl-PL" smtClean="0"/>
              <a:t>27.10.2022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DC4A1A-5E4D-4DBA-B0F3-590C0B79549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3478223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62D480-FBF9-48C5-BF80-9CE3B57177FA}" type="datetimeFigureOut">
              <a:rPr lang="pl-PL" smtClean="0"/>
              <a:t>27.10.2022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DC4A1A-5E4D-4DBA-B0F3-590C0B79549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7796222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cid:image001.png@01D6EB20.61D1F980" TargetMode="Externa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hyperlink" Target="mailto:monika.mazurkiewicz@ujk.edu.pl" TargetMode="External"/><Relationship Id="rId3" Type="http://schemas.openxmlformats.org/officeDocument/2006/relationships/image" Target="../media/image5.png"/><Relationship Id="rId7" Type="http://schemas.openxmlformats.org/officeDocument/2006/relationships/hyperlink" Target="mailto:izabela.zielinska@ujk.edu.pl" TargetMode="Externa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hyperlink" Target="mailto:konrad.januszewski@ujk.edu.pl" TargetMode="External"/><Relationship Id="rId5" Type="http://schemas.openxmlformats.org/officeDocument/2006/relationships/image" Target="cid:image001.png@01D6EB20.61D1F980" TargetMode="External"/><Relationship Id="rId4" Type="http://schemas.openxmlformats.org/officeDocument/2006/relationships/image" Target="../media/image3.png"/><Relationship Id="rId9" Type="http://schemas.openxmlformats.org/officeDocument/2006/relationships/hyperlink" Target="mailto:maria.ponikowska@ujk.edu.pl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5" Type="http://schemas.openxmlformats.org/officeDocument/2006/relationships/image" Target="cid:image001.png@01D6EB20.61D1F980" TargetMode="Externa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5" Type="http://schemas.openxmlformats.org/officeDocument/2006/relationships/image" Target="cid:image001.png@01D6EB20.61D1F980" TargetMode="Externa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5" Type="http://schemas.openxmlformats.org/officeDocument/2006/relationships/image" Target="cid:image001.png@01D6EB20.61D1F980" TargetMode="Externa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5" Type="http://schemas.openxmlformats.org/officeDocument/2006/relationships/image" Target="cid:image001.png@01D6EB20.61D1F980" TargetMode="External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5" Type="http://schemas.openxmlformats.org/officeDocument/2006/relationships/image" Target="cid:image001.png@01D6EB20.61D1F980" TargetMode="External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5" Type="http://schemas.openxmlformats.org/officeDocument/2006/relationships/image" Target="cid:image001.png@01D6EB20.61D1F980" TargetMode="External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5" Type="http://schemas.openxmlformats.org/officeDocument/2006/relationships/image" Target="cid:image001.png@01D6EB20.61D1F980" TargetMode="External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5" Type="http://schemas.openxmlformats.org/officeDocument/2006/relationships/image" Target="cid:image001.png@01D6EB20.61D1F980" TargetMode="Externa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2228850" y="6489683"/>
            <a:ext cx="7734300" cy="309562"/>
          </a:xfrm>
        </p:spPr>
        <p:txBody>
          <a:bodyPr>
            <a:normAutofit fontScale="55000" lnSpcReduction="20000"/>
          </a:bodyPr>
          <a:lstStyle/>
          <a:p>
            <a:pPr lv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lang="pl-PL" altLang="pl-PL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DOFINANSOWANO ZE ŚRODKÓW BUDŻETU PAŃSTWA  W RAMACH PROGRAMU „NAUKA DLA SPOŁECZEŃSTWA”</a:t>
            </a:r>
            <a:endParaRPr kumimoji="0" lang="pl-PL" altLang="pl-PL" sz="3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endParaRPr lang="pl-PL" dirty="0"/>
          </a:p>
        </p:txBody>
      </p:sp>
      <p:grpSp>
        <p:nvGrpSpPr>
          <p:cNvPr id="4" name="Grupa 3"/>
          <p:cNvGrpSpPr/>
          <p:nvPr/>
        </p:nvGrpSpPr>
        <p:grpSpPr>
          <a:xfrm>
            <a:off x="3376612" y="458704"/>
            <a:ext cx="5438776" cy="742950"/>
            <a:chOff x="0" y="0"/>
            <a:chExt cx="6815455" cy="995680"/>
          </a:xfrm>
        </p:grpSpPr>
        <p:pic>
          <p:nvPicPr>
            <p:cNvPr id="5" name="Obraz 4" descr="https://www.ujk.edu.pl/webujk/resources/2021/09/pl.png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2990850" cy="99568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6" name="Obraz 5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467350" y="0"/>
              <a:ext cx="1348105" cy="923925"/>
            </a:xfrm>
            <a:prstGeom prst="rect">
              <a:avLst/>
            </a:prstGeom>
          </p:spPr>
        </p:pic>
        <p:pic>
          <p:nvPicPr>
            <p:cNvPr id="7" name="Obraz 6" descr="ujk"/>
            <p:cNvPicPr>
              <a:picLocks noChangeAspect="1"/>
            </p:cNvPicPr>
            <p:nvPr/>
          </p:nvPicPr>
          <p:blipFill>
            <a:blip r:embed="rId4" r:link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24250" y="0"/>
              <a:ext cx="1809750" cy="974090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8" name="Rectangle 2"/>
          <p:cNvSpPr>
            <a:spLocks noChangeArrowheads="1"/>
          </p:cNvSpPr>
          <p:nvPr/>
        </p:nvSpPr>
        <p:spPr bwMode="auto">
          <a:xfrm>
            <a:off x="0" y="2382252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l-PL"/>
          </a:p>
        </p:txBody>
      </p:sp>
      <p:sp>
        <p:nvSpPr>
          <p:cNvPr id="9" name="Prostokąt 8"/>
          <p:cNvSpPr/>
          <p:nvPr/>
        </p:nvSpPr>
        <p:spPr>
          <a:xfrm>
            <a:off x="0" y="6362701"/>
            <a:ext cx="12192000" cy="68244"/>
          </a:xfrm>
          <a:prstGeom prst="rect">
            <a:avLst/>
          </a:prstGeom>
          <a:gradFill flip="none" rotWithShape="1">
            <a:gsLst>
              <a:gs pos="67812">
                <a:srgbClr val="FF0000"/>
              </a:gs>
              <a:gs pos="0">
                <a:schemeClr val="tx1">
                  <a:lumMod val="95000"/>
                  <a:lumOff val="5000"/>
                </a:schemeClr>
              </a:gs>
              <a:gs pos="35000">
                <a:schemeClr val="accent3">
                  <a:lumMod val="97000"/>
                  <a:lumOff val="3000"/>
                </a:schemeClr>
              </a:gs>
              <a:gs pos="100000">
                <a:schemeClr val="bg1"/>
              </a:gs>
            </a:gsLst>
            <a:lin ang="81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pl-PL"/>
          </a:p>
        </p:txBody>
      </p:sp>
      <p:sp>
        <p:nvSpPr>
          <p:cNvPr id="12" name="pole tekstowe 11"/>
          <p:cNvSpPr txBox="1"/>
          <p:nvPr/>
        </p:nvSpPr>
        <p:spPr>
          <a:xfrm>
            <a:off x="1280229" y="2426472"/>
            <a:ext cx="89662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400" i="1" dirty="0"/>
              <a:t>Seminarium </a:t>
            </a:r>
            <a:br>
              <a:rPr lang="pl-PL" sz="2400" i="1" dirty="0"/>
            </a:br>
            <a:r>
              <a:rPr lang="pl-PL" sz="3600" b="1" i="1" dirty="0">
                <a:solidFill>
                  <a:schemeClr val="accent5"/>
                </a:solidFill>
              </a:rPr>
              <a:t>Dlaczego warto chronić pomysły</a:t>
            </a:r>
            <a:r>
              <a:rPr lang="pl-PL" sz="3600" dirty="0">
                <a:solidFill>
                  <a:schemeClr val="accent5"/>
                </a:solidFill>
              </a:rPr>
              <a:t> </a:t>
            </a:r>
          </a:p>
        </p:txBody>
      </p:sp>
      <p:sp>
        <p:nvSpPr>
          <p:cNvPr id="13" name="pole tekstowe 12"/>
          <p:cNvSpPr txBox="1"/>
          <p:nvPr/>
        </p:nvSpPr>
        <p:spPr>
          <a:xfrm>
            <a:off x="4194085" y="4047078"/>
            <a:ext cx="31384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dirty="0"/>
              <a:t>Kielce, 26 października 2022 r.</a:t>
            </a:r>
          </a:p>
        </p:txBody>
      </p:sp>
    </p:spTree>
    <p:extLst>
      <p:ext uri="{BB962C8B-B14F-4D97-AF65-F5344CB8AC3E}">
        <p14:creationId xmlns:p14="http://schemas.microsoft.com/office/powerpoint/2010/main" val="358240894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2228850" y="6489683"/>
            <a:ext cx="7734300" cy="309562"/>
          </a:xfrm>
        </p:spPr>
        <p:txBody>
          <a:bodyPr>
            <a:normAutofit fontScale="55000" lnSpcReduction="20000"/>
          </a:bodyPr>
          <a:lstStyle/>
          <a:p>
            <a:pPr lv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lang="pl-PL" altLang="pl-PL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DOFINANSOWANO ZE ŚRODKÓW BUDŻETU PAŃSTWA  W RAMACH PROGRAMU „NAUKA DLA SPOŁECZEŃSTWA”</a:t>
            </a:r>
            <a:endParaRPr kumimoji="0" lang="pl-PL" altLang="pl-PL" sz="3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endParaRPr lang="pl-PL" dirty="0"/>
          </a:p>
        </p:txBody>
      </p:sp>
      <p:grpSp>
        <p:nvGrpSpPr>
          <p:cNvPr id="4" name="Grupa 3"/>
          <p:cNvGrpSpPr/>
          <p:nvPr/>
        </p:nvGrpSpPr>
        <p:grpSpPr>
          <a:xfrm>
            <a:off x="8539956" y="357104"/>
            <a:ext cx="2846388" cy="354096"/>
            <a:chOff x="0" y="0"/>
            <a:chExt cx="6815455" cy="995680"/>
          </a:xfrm>
        </p:grpSpPr>
        <p:pic>
          <p:nvPicPr>
            <p:cNvPr id="5" name="Obraz 4" descr="https://www.ujk.edu.pl/webujk/resources/2021/09/pl.png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2990850" cy="99568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6" name="Obraz 5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467350" y="0"/>
              <a:ext cx="1348105" cy="923925"/>
            </a:xfrm>
            <a:prstGeom prst="rect">
              <a:avLst/>
            </a:prstGeom>
          </p:spPr>
        </p:pic>
        <p:pic>
          <p:nvPicPr>
            <p:cNvPr id="7" name="Obraz 6" descr="ujk"/>
            <p:cNvPicPr>
              <a:picLocks noChangeAspect="1"/>
            </p:cNvPicPr>
            <p:nvPr/>
          </p:nvPicPr>
          <p:blipFill>
            <a:blip r:embed="rId4" r:link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24250" y="0"/>
              <a:ext cx="1809750" cy="974090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8" name="Rectangle 2"/>
          <p:cNvSpPr>
            <a:spLocks noChangeArrowheads="1"/>
          </p:cNvSpPr>
          <p:nvPr/>
        </p:nvSpPr>
        <p:spPr bwMode="auto">
          <a:xfrm>
            <a:off x="0" y="1032423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l-PL"/>
          </a:p>
        </p:txBody>
      </p:sp>
      <p:sp>
        <p:nvSpPr>
          <p:cNvPr id="9" name="Prostokąt 8"/>
          <p:cNvSpPr/>
          <p:nvPr/>
        </p:nvSpPr>
        <p:spPr>
          <a:xfrm>
            <a:off x="0" y="6362701"/>
            <a:ext cx="12192000" cy="68244"/>
          </a:xfrm>
          <a:prstGeom prst="rect">
            <a:avLst/>
          </a:prstGeom>
          <a:gradFill flip="none" rotWithShape="1">
            <a:gsLst>
              <a:gs pos="67812">
                <a:srgbClr val="FF0000"/>
              </a:gs>
              <a:gs pos="0">
                <a:schemeClr val="tx1">
                  <a:lumMod val="95000"/>
                  <a:lumOff val="5000"/>
                </a:schemeClr>
              </a:gs>
              <a:gs pos="35000">
                <a:schemeClr val="accent3">
                  <a:lumMod val="97000"/>
                  <a:lumOff val="3000"/>
                </a:schemeClr>
              </a:gs>
              <a:gs pos="100000">
                <a:schemeClr val="bg1"/>
              </a:gs>
            </a:gsLst>
            <a:lin ang="81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pl-PL"/>
          </a:p>
        </p:txBody>
      </p:sp>
      <p:sp>
        <p:nvSpPr>
          <p:cNvPr id="2" name="pole tekstowe 1"/>
          <p:cNvSpPr txBox="1"/>
          <p:nvPr/>
        </p:nvSpPr>
        <p:spPr>
          <a:xfrm>
            <a:off x="4637314" y="1489623"/>
            <a:ext cx="29173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400" i="1" dirty="0"/>
              <a:t>Dziękujemy za uwagę</a:t>
            </a:r>
          </a:p>
        </p:txBody>
      </p:sp>
      <p:sp>
        <p:nvSpPr>
          <p:cNvPr id="10" name="pole tekstowe 9"/>
          <p:cNvSpPr txBox="1"/>
          <p:nvPr/>
        </p:nvSpPr>
        <p:spPr>
          <a:xfrm>
            <a:off x="1489850" y="2164752"/>
            <a:ext cx="847330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pl-PL" dirty="0"/>
              <a:t>Kontakt: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pl-PL" dirty="0"/>
              <a:t>Konrad Januszewski, </a:t>
            </a:r>
            <a:r>
              <a:rPr lang="pl-PL">
                <a:hlinkClick r:id="rId6"/>
              </a:rPr>
              <a:t>konrad.januszewski</a:t>
            </a:r>
            <a:r>
              <a:rPr lang="pl-PL" dirty="0">
                <a:hlinkClick r:id="rId6"/>
              </a:rPr>
              <a:t>@ujk.edu.pl</a:t>
            </a:r>
            <a:r>
              <a:rPr lang="pl-PL" dirty="0"/>
              <a:t>, 41 349 73 86;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pl-PL" dirty="0"/>
              <a:t>Izabela Zielińska, </a:t>
            </a:r>
            <a:r>
              <a:rPr lang="pl-PL" u="sng" dirty="0">
                <a:hlinkClick r:id="rId7"/>
              </a:rPr>
              <a:t>izabela.zielinska@ujk.edu.pl</a:t>
            </a:r>
            <a:r>
              <a:rPr lang="pl-PL" dirty="0"/>
              <a:t>, 41 349 70 81;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pl-PL" dirty="0"/>
              <a:t>Monika Mazurkiewicz, </a:t>
            </a:r>
            <a:r>
              <a:rPr lang="pl-PL" u="sng" dirty="0">
                <a:hlinkClick r:id="rId8"/>
              </a:rPr>
              <a:t>monika.mazurkiewicz@ujk.edu.pl</a:t>
            </a:r>
            <a:r>
              <a:rPr lang="pl-PL" dirty="0"/>
              <a:t>, 41 349 72 83;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pl-PL" dirty="0"/>
              <a:t>Maria Ponikowska, </a:t>
            </a:r>
            <a:r>
              <a:rPr lang="pl-PL" u="sng" dirty="0">
                <a:hlinkClick r:id="rId9"/>
              </a:rPr>
              <a:t>maria.ponikowska@ujk.edu.pl</a:t>
            </a:r>
            <a:r>
              <a:rPr lang="pl-PL" dirty="0"/>
              <a:t>, 41 349 72 28.</a:t>
            </a:r>
          </a:p>
          <a:p>
            <a:pPr>
              <a:lnSpc>
                <a:spcPct val="150000"/>
              </a:lnSpc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0447363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2228850" y="6489683"/>
            <a:ext cx="7734300" cy="309562"/>
          </a:xfrm>
        </p:spPr>
        <p:txBody>
          <a:bodyPr>
            <a:normAutofit fontScale="55000" lnSpcReduction="20000"/>
          </a:bodyPr>
          <a:lstStyle/>
          <a:p>
            <a:pPr lv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lang="pl-PL" altLang="pl-PL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DOFINANSOWANO ZE ŚRODKÓW BUDŻETU PAŃSTWA  W RAMACH PROGRAMU „NAUKA DLA SPOŁECZEŃSTWA”</a:t>
            </a:r>
            <a:endParaRPr kumimoji="0" lang="pl-PL" altLang="pl-PL" sz="3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endParaRPr lang="pl-PL" dirty="0"/>
          </a:p>
        </p:txBody>
      </p:sp>
      <p:grpSp>
        <p:nvGrpSpPr>
          <p:cNvPr id="4" name="Grupa 3"/>
          <p:cNvGrpSpPr/>
          <p:nvPr/>
        </p:nvGrpSpPr>
        <p:grpSpPr>
          <a:xfrm>
            <a:off x="8539956" y="357104"/>
            <a:ext cx="2846388" cy="354096"/>
            <a:chOff x="0" y="0"/>
            <a:chExt cx="6815455" cy="995680"/>
          </a:xfrm>
        </p:grpSpPr>
        <p:pic>
          <p:nvPicPr>
            <p:cNvPr id="5" name="Obraz 4" descr="https://www.ujk.edu.pl/webujk/resources/2021/09/pl.png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2990850" cy="99568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6" name="Obraz 5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467350" y="0"/>
              <a:ext cx="1348105" cy="923925"/>
            </a:xfrm>
            <a:prstGeom prst="rect">
              <a:avLst/>
            </a:prstGeom>
          </p:spPr>
        </p:pic>
        <p:pic>
          <p:nvPicPr>
            <p:cNvPr id="7" name="Obraz 6" descr="ujk"/>
            <p:cNvPicPr>
              <a:picLocks noChangeAspect="1"/>
            </p:cNvPicPr>
            <p:nvPr/>
          </p:nvPicPr>
          <p:blipFill>
            <a:blip r:embed="rId4" r:link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24250" y="0"/>
              <a:ext cx="1809750" cy="974090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9" name="Prostokąt 8"/>
          <p:cNvSpPr/>
          <p:nvPr/>
        </p:nvSpPr>
        <p:spPr>
          <a:xfrm>
            <a:off x="0" y="6362701"/>
            <a:ext cx="12192000" cy="68244"/>
          </a:xfrm>
          <a:prstGeom prst="rect">
            <a:avLst/>
          </a:prstGeom>
          <a:gradFill flip="none" rotWithShape="1">
            <a:gsLst>
              <a:gs pos="67812">
                <a:srgbClr val="FF0000"/>
              </a:gs>
              <a:gs pos="0">
                <a:schemeClr val="tx1">
                  <a:lumMod val="95000"/>
                  <a:lumOff val="5000"/>
                </a:schemeClr>
              </a:gs>
              <a:gs pos="35000">
                <a:schemeClr val="accent3">
                  <a:lumMod val="97000"/>
                  <a:lumOff val="3000"/>
                </a:schemeClr>
              </a:gs>
              <a:gs pos="100000">
                <a:schemeClr val="bg1"/>
              </a:gs>
            </a:gsLst>
            <a:lin ang="81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pl-PL"/>
          </a:p>
        </p:txBody>
      </p:sp>
      <p:sp>
        <p:nvSpPr>
          <p:cNvPr id="2" name="Prostokąt 1"/>
          <p:cNvSpPr/>
          <p:nvPr/>
        </p:nvSpPr>
        <p:spPr>
          <a:xfrm>
            <a:off x="696686" y="2156154"/>
            <a:ext cx="11081543" cy="22262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1600"/>
              </a:spcAft>
            </a:pPr>
            <a:r>
              <a:rPr lang="pl-PL" sz="2800" i="1" dirty="0">
                <a:solidFill>
                  <a:schemeClr val="bg1">
                    <a:lumMod val="50000"/>
                  </a:schemeClr>
                </a:solidFill>
              </a:rPr>
              <a:t>Zadanie 1</a:t>
            </a:r>
            <a:r>
              <a:rPr lang="pl-PL" sz="2800" i="1" dirty="0"/>
              <a:t>.  Realizacja projektów dla biznesu</a:t>
            </a:r>
          </a:p>
          <a:p>
            <a:pPr>
              <a:spcAft>
                <a:spcPts val="1600"/>
              </a:spcAft>
            </a:pPr>
            <a:r>
              <a:rPr lang="pl-PL" sz="2800" i="1" dirty="0">
                <a:solidFill>
                  <a:schemeClr val="bg1">
                    <a:lumMod val="50000"/>
                  </a:schemeClr>
                </a:solidFill>
              </a:rPr>
              <a:t>Zadanie 2</a:t>
            </a:r>
            <a:r>
              <a:rPr lang="pl-PL" sz="2800" i="1" dirty="0"/>
              <a:t>. Usługi wspierające ochronę praw własności</a:t>
            </a:r>
          </a:p>
          <a:p>
            <a:pPr>
              <a:spcAft>
                <a:spcPts val="1000"/>
              </a:spcAft>
            </a:pPr>
            <a:r>
              <a:rPr lang="pl-PL" sz="2800" i="1" dirty="0">
                <a:solidFill>
                  <a:schemeClr val="bg1">
                    <a:lumMod val="50000"/>
                  </a:schemeClr>
                </a:solidFill>
              </a:rPr>
              <a:t>Zadanie 3. </a:t>
            </a:r>
            <a:r>
              <a:rPr lang="pl-PL" sz="2800" i="1" dirty="0"/>
              <a:t>Podniesienie kompetencji kadry UJK w zakresie transferu         technologii do gospodarki </a:t>
            </a:r>
            <a:endParaRPr lang="pl-PL" sz="2800" b="1" i="1" dirty="0">
              <a:solidFill>
                <a:schemeClr val="accent5"/>
              </a:solidFill>
            </a:endParaRPr>
          </a:p>
        </p:txBody>
      </p:sp>
      <p:sp>
        <p:nvSpPr>
          <p:cNvPr id="10" name="Prostokąt 9"/>
          <p:cNvSpPr/>
          <p:nvPr/>
        </p:nvSpPr>
        <p:spPr>
          <a:xfrm>
            <a:off x="2503714" y="1172067"/>
            <a:ext cx="7489371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l-PL" sz="2800" b="1" dirty="0"/>
              <a:t>Projekt </a:t>
            </a:r>
            <a:r>
              <a:rPr lang="pl-PL" sz="2800" b="1" dirty="0">
                <a:solidFill>
                  <a:schemeClr val="accent5"/>
                </a:solidFill>
              </a:rPr>
              <a:t>UJK dla rozwoju biznesu</a:t>
            </a:r>
          </a:p>
        </p:txBody>
      </p:sp>
    </p:spTree>
    <p:extLst>
      <p:ext uri="{BB962C8B-B14F-4D97-AF65-F5344CB8AC3E}">
        <p14:creationId xmlns:p14="http://schemas.microsoft.com/office/powerpoint/2010/main" val="32970714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2228850" y="6489683"/>
            <a:ext cx="7734300" cy="309562"/>
          </a:xfrm>
        </p:spPr>
        <p:txBody>
          <a:bodyPr>
            <a:normAutofit fontScale="55000" lnSpcReduction="20000"/>
          </a:bodyPr>
          <a:lstStyle/>
          <a:p>
            <a:pPr lv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lang="pl-PL" altLang="pl-PL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DOFINANSOWANO ZE ŚRODKÓW BUDŻETU PAŃSTWA  W RAMACH PROGRAMU „NAUKA DLA SPOŁECZEŃSTWA”</a:t>
            </a:r>
            <a:endParaRPr kumimoji="0" lang="pl-PL" altLang="pl-PL" sz="3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endParaRPr lang="pl-PL" dirty="0"/>
          </a:p>
        </p:txBody>
      </p:sp>
      <p:grpSp>
        <p:nvGrpSpPr>
          <p:cNvPr id="4" name="Grupa 3"/>
          <p:cNvGrpSpPr/>
          <p:nvPr/>
        </p:nvGrpSpPr>
        <p:grpSpPr>
          <a:xfrm>
            <a:off x="8539956" y="357104"/>
            <a:ext cx="2846388" cy="354096"/>
            <a:chOff x="0" y="0"/>
            <a:chExt cx="6815455" cy="995680"/>
          </a:xfrm>
        </p:grpSpPr>
        <p:pic>
          <p:nvPicPr>
            <p:cNvPr id="5" name="Obraz 4" descr="https://www.ujk.edu.pl/webujk/resources/2021/09/pl.png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2990850" cy="99568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6" name="Obraz 5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467350" y="0"/>
              <a:ext cx="1348105" cy="923925"/>
            </a:xfrm>
            <a:prstGeom prst="rect">
              <a:avLst/>
            </a:prstGeom>
          </p:spPr>
        </p:pic>
        <p:pic>
          <p:nvPicPr>
            <p:cNvPr id="7" name="Obraz 6" descr="ujk"/>
            <p:cNvPicPr>
              <a:picLocks noChangeAspect="1"/>
            </p:cNvPicPr>
            <p:nvPr/>
          </p:nvPicPr>
          <p:blipFill>
            <a:blip r:embed="rId4" r:link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24250" y="0"/>
              <a:ext cx="1809750" cy="974090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8" name="Rectangle 2"/>
          <p:cNvSpPr>
            <a:spLocks noChangeArrowheads="1"/>
          </p:cNvSpPr>
          <p:nvPr/>
        </p:nvSpPr>
        <p:spPr bwMode="auto">
          <a:xfrm>
            <a:off x="0" y="2382252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l-PL"/>
          </a:p>
        </p:txBody>
      </p:sp>
      <p:sp>
        <p:nvSpPr>
          <p:cNvPr id="9" name="Prostokąt 8"/>
          <p:cNvSpPr/>
          <p:nvPr/>
        </p:nvSpPr>
        <p:spPr>
          <a:xfrm>
            <a:off x="0" y="6362701"/>
            <a:ext cx="12192000" cy="68244"/>
          </a:xfrm>
          <a:prstGeom prst="rect">
            <a:avLst/>
          </a:prstGeom>
          <a:gradFill flip="none" rotWithShape="1">
            <a:gsLst>
              <a:gs pos="67812">
                <a:srgbClr val="FF0000"/>
              </a:gs>
              <a:gs pos="0">
                <a:schemeClr val="tx1">
                  <a:lumMod val="95000"/>
                  <a:lumOff val="5000"/>
                </a:schemeClr>
              </a:gs>
              <a:gs pos="35000">
                <a:schemeClr val="accent3">
                  <a:lumMod val="97000"/>
                  <a:lumOff val="3000"/>
                </a:schemeClr>
              </a:gs>
              <a:gs pos="100000">
                <a:schemeClr val="bg1"/>
              </a:gs>
            </a:gsLst>
            <a:lin ang="81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pl-PL"/>
          </a:p>
        </p:txBody>
      </p:sp>
      <p:sp>
        <p:nvSpPr>
          <p:cNvPr id="2" name="pole tekstowe 1"/>
          <p:cNvSpPr txBox="1"/>
          <p:nvPr/>
        </p:nvSpPr>
        <p:spPr>
          <a:xfrm>
            <a:off x="459978" y="126199"/>
            <a:ext cx="8128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b="1" dirty="0"/>
              <a:t>REALIZACJA PROJEKTÓW DLA BIZNESU</a:t>
            </a:r>
          </a:p>
        </p:txBody>
      </p:sp>
      <p:sp>
        <p:nvSpPr>
          <p:cNvPr id="10" name="pole tekstowe 9"/>
          <p:cNvSpPr txBox="1"/>
          <p:nvPr/>
        </p:nvSpPr>
        <p:spPr>
          <a:xfrm>
            <a:off x="656828" y="1089055"/>
            <a:ext cx="10878344" cy="43242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200" dirty="0"/>
              <a:t>DOFINANSOWANIE:</a:t>
            </a:r>
          </a:p>
          <a:p>
            <a:pPr marL="285750" lvl="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l-PL" sz="2200" b="1" dirty="0"/>
              <a:t>prace rozwojowe i/lub prace przedwdrożeniowe</a:t>
            </a:r>
            <a:r>
              <a:rPr lang="pl-PL" sz="2200" dirty="0"/>
              <a:t> </a:t>
            </a:r>
            <a:r>
              <a:rPr lang="pl-PL" sz="2200" b="1" dirty="0">
                <a:solidFill>
                  <a:schemeClr val="accent5"/>
                </a:solidFill>
              </a:rPr>
              <a:t>do 70 000,00 </a:t>
            </a:r>
            <a:r>
              <a:rPr lang="pl-PL" sz="2200" dirty="0"/>
              <a:t>pod warunkiem:</a:t>
            </a:r>
          </a:p>
          <a:p>
            <a:pPr lvl="0">
              <a:lnSpc>
                <a:spcPct val="150000"/>
              </a:lnSpc>
            </a:pPr>
            <a:r>
              <a:rPr lang="pl-PL" sz="2200" dirty="0"/>
              <a:t>gotowości technologicznej wyników prac B+R, co najmniej na poziomie TRL 7, </a:t>
            </a:r>
            <a:r>
              <a:rPr lang="pl-PL" sz="2200" b="1" dirty="0"/>
              <a:t>opracowania dokumentów takich jak opinie o innowacyjności, strategie rozwoju/zarządzania, raporty, analizy, audyty i inne </a:t>
            </a:r>
            <a:r>
              <a:rPr lang="pl-PL" sz="2200" b="1" dirty="0">
                <a:solidFill>
                  <a:schemeClr val="accent5"/>
                </a:solidFill>
              </a:rPr>
              <a:t>do 25 000,00 </a:t>
            </a:r>
            <a:endParaRPr lang="pl-PL" sz="2200" b="1" dirty="0"/>
          </a:p>
          <a:p>
            <a:pPr marL="285750" lvl="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l-PL" sz="2200" b="1" dirty="0"/>
              <a:t>opracowania wzorów przemysłowych, systemów identyfikacji wizualnej, projekty graficzne i inne </a:t>
            </a:r>
            <a:r>
              <a:rPr lang="pl-PL" sz="2200" b="1" dirty="0">
                <a:solidFill>
                  <a:schemeClr val="accent5"/>
                </a:solidFill>
              </a:rPr>
              <a:t>do 25 000,00 </a:t>
            </a:r>
            <a:endParaRPr lang="pl-PL" sz="2200" b="1" dirty="0"/>
          </a:p>
          <a:p>
            <a:pPr marL="285750" lvl="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l-PL" sz="2200" b="1" dirty="0"/>
              <a:t>opracowania narzędzi badawczych, diagnostycznych, edukacyjnych i innych</a:t>
            </a:r>
            <a:r>
              <a:rPr lang="pl-PL" sz="2200" dirty="0"/>
              <a:t> </a:t>
            </a:r>
            <a:r>
              <a:rPr lang="pl-PL" sz="2200" b="1" dirty="0">
                <a:solidFill>
                  <a:schemeClr val="accent5"/>
                </a:solidFill>
              </a:rPr>
              <a:t>do 20 000,00 </a:t>
            </a:r>
            <a:endParaRPr lang="pl-PL" sz="2200" dirty="0"/>
          </a:p>
          <a:p>
            <a:endParaRPr lang="pl-PL" sz="2200" dirty="0"/>
          </a:p>
        </p:txBody>
      </p:sp>
    </p:spTree>
    <p:extLst>
      <p:ext uri="{BB962C8B-B14F-4D97-AF65-F5344CB8AC3E}">
        <p14:creationId xmlns:p14="http://schemas.microsoft.com/office/powerpoint/2010/main" val="34370873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2228850" y="6489683"/>
            <a:ext cx="7734300" cy="309562"/>
          </a:xfrm>
        </p:spPr>
        <p:txBody>
          <a:bodyPr>
            <a:normAutofit fontScale="55000" lnSpcReduction="20000"/>
          </a:bodyPr>
          <a:lstStyle/>
          <a:p>
            <a:pPr lv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lang="pl-PL" altLang="pl-PL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DOFINANSOWANO ZE ŚRODKÓW BUDŻETU PAŃSTWA  W RAMACH PROGRAMU „NAUKA DLA SPOŁECZEŃSTWA”</a:t>
            </a:r>
            <a:endParaRPr kumimoji="0" lang="pl-PL" altLang="pl-PL" sz="3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endParaRPr lang="pl-PL" dirty="0"/>
          </a:p>
        </p:txBody>
      </p:sp>
      <p:grpSp>
        <p:nvGrpSpPr>
          <p:cNvPr id="4" name="Grupa 3"/>
          <p:cNvGrpSpPr/>
          <p:nvPr/>
        </p:nvGrpSpPr>
        <p:grpSpPr>
          <a:xfrm>
            <a:off x="8539956" y="357104"/>
            <a:ext cx="2846388" cy="354096"/>
            <a:chOff x="0" y="0"/>
            <a:chExt cx="6815455" cy="995680"/>
          </a:xfrm>
        </p:grpSpPr>
        <p:pic>
          <p:nvPicPr>
            <p:cNvPr id="5" name="Obraz 4" descr="https://www.ujk.edu.pl/webujk/resources/2021/09/pl.png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2990850" cy="99568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6" name="Obraz 5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467350" y="0"/>
              <a:ext cx="1348105" cy="923925"/>
            </a:xfrm>
            <a:prstGeom prst="rect">
              <a:avLst/>
            </a:prstGeom>
          </p:spPr>
        </p:pic>
        <p:pic>
          <p:nvPicPr>
            <p:cNvPr id="7" name="Obraz 6" descr="ujk"/>
            <p:cNvPicPr>
              <a:picLocks noChangeAspect="1"/>
            </p:cNvPicPr>
            <p:nvPr/>
          </p:nvPicPr>
          <p:blipFill>
            <a:blip r:embed="rId4" r:link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24250" y="0"/>
              <a:ext cx="1809750" cy="974090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8" name="Rectangle 2"/>
          <p:cNvSpPr>
            <a:spLocks noChangeArrowheads="1"/>
          </p:cNvSpPr>
          <p:nvPr/>
        </p:nvSpPr>
        <p:spPr bwMode="auto">
          <a:xfrm>
            <a:off x="0" y="2382252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l-PL"/>
          </a:p>
        </p:txBody>
      </p:sp>
      <p:sp>
        <p:nvSpPr>
          <p:cNvPr id="9" name="Prostokąt 8"/>
          <p:cNvSpPr/>
          <p:nvPr/>
        </p:nvSpPr>
        <p:spPr>
          <a:xfrm>
            <a:off x="0" y="6362701"/>
            <a:ext cx="12192000" cy="68244"/>
          </a:xfrm>
          <a:prstGeom prst="rect">
            <a:avLst/>
          </a:prstGeom>
          <a:gradFill flip="none" rotWithShape="1">
            <a:gsLst>
              <a:gs pos="67812">
                <a:srgbClr val="FF0000"/>
              </a:gs>
              <a:gs pos="0">
                <a:schemeClr val="tx1">
                  <a:lumMod val="95000"/>
                  <a:lumOff val="5000"/>
                </a:schemeClr>
              </a:gs>
              <a:gs pos="35000">
                <a:schemeClr val="accent3">
                  <a:lumMod val="97000"/>
                  <a:lumOff val="3000"/>
                </a:schemeClr>
              </a:gs>
              <a:gs pos="100000">
                <a:schemeClr val="bg1"/>
              </a:gs>
            </a:gsLst>
            <a:lin ang="81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pl-PL"/>
          </a:p>
        </p:txBody>
      </p:sp>
      <p:sp>
        <p:nvSpPr>
          <p:cNvPr id="2" name="pole tekstowe 1"/>
          <p:cNvSpPr txBox="1"/>
          <p:nvPr/>
        </p:nvSpPr>
        <p:spPr>
          <a:xfrm>
            <a:off x="459978" y="126199"/>
            <a:ext cx="8128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b="1" dirty="0"/>
              <a:t>REALIZACJA PROJEKTÓW DLA BIZNESU</a:t>
            </a:r>
          </a:p>
        </p:txBody>
      </p:sp>
      <p:sp>
        <p:nvSpPr>
          <p:cNvPr id="10" name="pole tekstowe 9"/>
          <p:cNvSpPr txBox="1"/>
          <p:nvPr/>
        </p:nvSpPr>
        <p:spPr>
          <a:xfrm>
            <a:off x="508000" y="1624351"/>
            <a:ext cx="10878344" cy="38164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200" dirty="0"/>
              <a:t>KOSZTY podlegające dofinansowaniu:</a:t>
            </a:r>
          </a:p>
          <a:p>
            <a:endParaRPr lang="pl-PL" sz="2200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pl-PL" sz="2200" b="1" dirty="0"/>
              <a:t>zakup materiałów zużywalnych, odczynników, wyposażenia laboratoryjnego,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pl-PL" sz="2200" b="1" dirty="0"/>
              <a:t>oprogramowanie i licencje na oprogramowanie,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pl-PL" sz="2200" b="1" dirty="0"/>
              <a:t>usługi badawcze, ekspertyzy, analizy i raporty niezbędne do realizacji projektu,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pl-PL" sz="2200" b="1" dirty="0"/>
              <a:t>opracowania, wydawnictwa, usługi informatyczne oraz zbiory informacji (bazy danych, dostęp do źródeł informacji),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pl-PL" sz="2200" b="1" dirty="0"/>
              <a:t>aparatura naukowo-badawcza lub odpłatne korzystanie z aparatury </a:t>
            </a:r>
            <a:r>
              <a:rPr lang="pl-PL" sz="2200" dirty="0"/>
              <a:t>z wyłączeniem środków trwałych</a:t>
            </a:r>
            <a:r>
              <a:rPr lang="pl-PL" sz="2200" b="1" dirty="0"/>
              <a:t>,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pl-PL" sz="2200" b="1" dirty="0"/>
              <a:t>wynagrodzenia osób bezpośrednio zaangażowanych w realizację prac.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pl-PL" sz="2200" dirty="0"/>
          </a:p>
        </p:txBody>
      </p:sp>
    </p:spTree>
    <p:extLst>
      <p:ext uri="{BB962C8B-B14F-4D97-AF65-F5344CB8AC3E}">
        <p14:creationId xmlns:p14="http://schemas.microsoft.com/office/powerpoint/2010/main" val="23119543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2228850" y="6489683"/>
            <a:ext cx="7734300" cy="309562"/>
          </a:xfrm>
        </p:spPr>
        <p:txBody>
          <a:bodyPr>
            <a:normAutofit fontScale="55000" lnSpcReduction="20000"/>
          </a:bodyPr>
          <a:lstStyle/>
          <a:p>
            <a:pPr lv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lang="pl-PL" altLang="pl-PL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DOFINANSOWANO ZE ŚRODKÓW BUDŻETU PAŃSTWA  W RAMACH PROGRAMU „NAUKA DLA SPOŁECZEŃSTWA”</a:t>
            </a:r>
            <a:endParaRPr kumimoji="0" lang="pl-PL" altLang="pl-PL" sz="3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endParaRPr lang="pl-PL" dirty="0"/>
          </a:p>
        </p:txBody>
      </p:sp>
      <p:grpSp>
        <p:nvGrpSpPr>
          <p:cNvPr id="4" name="Grupa 3"/>
          <p:cNvGrpSpPr/>
          <p:nvPr/>
        </p:nvGrpSpPr>
        <p:grpSpPr>
          <a:xfrm>
            <a:off x="8539956" y="357104"/>
            <a:ext cx="2846388" cy="354096"/>
            <a:chOff x="0" y="0"/>
            <a:chExt cx="6815455" cy="995680"/>
          </a:xfrm>
        </p:grpSpPr>
        <p:pic>
          <p:nvPicPr>
            <p:cNvPr id="5" name="Obraz 4" descr="https://www.ujk.edu.pl/webujk/resources/2021/09/pl.png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2990850" cy="99568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6" name="Obraz 5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467350" y="0"/>
              <a:ext cx="1348105" cy="923925"/>
            </a:xfrm>
            <a:prstGeom prst="rect">
              <a:avLst/>
            </a:prstGeom>
          </p:spPr>
        </p:pic>
        <p:pic>
          <p:nvPicPr>
            <p:cNvPr id="7" name="Obraz 6" descr="ujk"/>
            <p:cNvPicPr>
              <a:picLocks noChangeAspect="1"/>
            </p:cNvPicPr>
            <p:nvPr/>
          </p:nvPicPr>
          <p:blipFill>
            <a:blip r:embed="rId4" r:link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24250" y="0"/>
              <a:ext cx="1809750" cy="974090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8" name="Rectangle 2"/>
          <p:cNvSpPr>
            <a:spLocks noChangeArrowheads="1"/>
          </p:cNvSpPr>
          <p:nvPr/>
        </p:nvSpPr>
        <p:spPr bwMode="auto">
          <a:xfrm>
            <a:off x="0" y="2382252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l-PL"/>
          </a:p>
        </p:txBody>
      </p:sp>
      <p:sp>
        <p:nvSpPr>
          <p:cNvPr id="9" name="Prostokąt 8"/>
          <p:cNvSpPr/>
          <p:nvPr/>
        </p:nvSpPr>
        <p:spPr>
          <a:xfrm>
            <a:off x="0" y="6362701"/>
            <a:ext cx="12192000" cy="68244"/>
          </a:xfrm>
          <a:prstGeom prst="rect">
            <a:avLst/>
          </a:prstGeom>
          <a:gradFill flip="none" rotWithShape="1">
            <a:gsLst>
              <a:gs pos="67812">
                <a:srgbClr val="FF0000"/>
              </a:gs>
              <a:gs pos="0">
                <a:schemeClr val="tx1">
                  <a:lumMod val="95000"/>
                  <a:lumOff val="5000"/>
                </a:schemeClr>
              </a:gs>
              <a:gs pos="35000">
                <a:schemeClr val="accent3">
                  <a:lumMod val="97000"/>
                  <a:lumOff val="3000"/>
                </a:schemeClr>
              </a:gs>
              <a:gs pos="100000">
                <a:schemeClr val="bg1"/>
              </a:gs>
            </a:gsLst>
            <a:lin ang="81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pl-PL"/>
          </a:p>
        </p:txBody>
      </p:sp>
      <p:sp>
        <p:nvSpPr>
          <p:cNvPr id="2" name="pole tekstowe 1"/>
          <p:cNvSpPr txBox="1"/>
          <p:nvPr/>
        </p:nvSpPr>
        <p:spPr>
          <a:xfrm>
            <a:off x="411956" y="113700"/>
            <a:ext cx="8128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b="1" dirty="0"/>
              <a:t>REALIZACJA PROJEKTÓW DLA BIZNESU</a:t>
            </a:r>
          </a:p>
        </p:txBody>
      </p:sp>
      <p:sp>
        <p:nvSpPr>
          <p:cNvPr id="10" name="pole tekstowe 9"/>
          <p:cNvSpPr txBox="1"/>
          <p:nvPr/>
        </p:nvSpPr>
        <p:spPr>
          <a:xfrm>
            <a:off x="508000" y="751758"/>
            <a:ext cx="10878344" cy="57861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200" u="sng" dirty="0"/>
              <a:t>WARUNKI</a:t>
            </a:r>
            <a:r>
              <a:rPr lang="pl-PL" sz="2200" dirty="0"/>
              <a:t> udziału w konkursie:</a:t>
            </a:r>
          </a:p>
          <a:p>
            <a:endParaRPr lang="pl-PL" sz="2200" dirty="0"/>
          </a:p>
          <a:p>
            <a:pPr marL="342900" indent="-342900">
              <a:buFont typeface="+mj-lt"/>
              <a:buAutoNum type="arabicPeriod"/>
            </a:pPr>
            <a:r>
              <a:rPr lang="pl-PL" sz="2200" dirty="0"/>
              <a:t>Nawiązanie współpracy z podmiotem gospodarczym - w celu udziału w konkursie Wnioskodawca wybiera podmiot gospodarczy, działający na obszarze RP. Nawiązuje z nim współpracę polegającą na badaniu potrzeb w zakresie możliwości realizacji pracy będącej przedmiotem projektu i jej wykorzystania w ramach działalności podmiotu.</a:t>
            </a:r>
          </a:p>
          <a:p>
            <a:pPr marL="342900" indent="-342900">
              <a:buFont typeface="+mj-lt"/>
              <a:buAutoNum type="arabicPeriod"/>
            </a:pPr>
            <a:r>
              <a:rPr lang="pl-PL" sz="2200" dirty="0"/>
              <a:t>Wnioskodawcami mogą być: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pl-PL" sz="2200" dirty="0"/>
              <a:t>pracownicy UJK (zatrudnieni w ramach stosunku pracy) oraz zespoły naukowo-badawcze, w których przynajmniej jedna osoba jest pracownikiem UJK (zatrudnionym </a:t>
            </a:r>
            <a:br>
              <a:rPr lang="pl-PL" sz="2200" dirty="0"/>
            </a:br>
            <a:r>
              <a:rPr lang="pl-PL" sz="2200" dirty="0"/>
              <a:t>w ramach stosunku pracy),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pl-PL" sz="2200" dirty="0"/>
              <a:t>uczestnicy studiów doktoranckich/studenci szkoły doktorskiej UJK oraz studenci, czyli osoby kształcące się na studiach wyższych (stacjonarnych lub niestacjonarnych) pierwszego/drugiego stopnia lub jednolitych magisterskich prowadzonych na UJK, pod warunkiem iż wchodzą w skład zespołu-naukowo-badawczego, </a:t>
            </a:r>
            <a:br>
              <a:rPr lang="pl-PL" sz="2200" dirty="0"/>
            </a:br>
            <a:r>
              <a:rPr lang="pl-PL" sz="2200" dirty="0"/>
              <a:t>w strukturze którego znajduje się co najmniej 1 pracownik UJK (zatrudniony w ramach stosunku pracy).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359011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2228850" y="6489683"/>
            <a:ext cx="7734300" cy="309562"/>
          </a:xfrm>
        </p:spPr>
        <p:txBody>
          <a:bodyPr>
            <a:normAutofit fontScale="55000" lnSpcReduction="20000"/>
          </a:bodyPr>
          <a:lstStyle/>
          <a:p>
            <a:pPr lv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lang="pl-PL" altLang="pl-PL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DOFINANSOWANO ZE ŚRODKÓW BUDŻETU PAŃSTWA  W RAMACH PROGRAMU „NAUKA DLA SPOŁECZEŃSTWA”</a:t>
            </a:r>
            <a:endParaRPr kumimoji="0" lang="pl-PL" altLang="pl-PL" sz="3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endParaRPr lang="pl-PL" dirty="0"/>
          </a:p>
        </p:txBody>
      </p:sp>
      <p:grpSp>
        <p:nvGrpSpPr>
          <p:cNvPr id="4" name="Grupa 3"/>
          <p:cNvGrpSpPr/>
          <p:nvPr/>
        </p:nvGrpSpPr>
        <p:grpSpPr>
          <a:xfrm>
            <a:off x="8539956" y="357104"/>
            <a:ext cx="2846388" cy="354096"/>
            <a:chOff x="0" y="0"/>
            <a:chExt cx="6815455" cy="995680"/>
          </a:xfrm>
        </p:grpSpPr>
        <p:pic>
          <p:nvPicPr>
            <p:cNvPr id="5" name="Obraz 4" descr="https://www.ujk.edu.pl/webujk/resources/2021/09/pl.png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2990850" cy="99568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6" name="Obraz 5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467350" y="0"/>
              <a:ext cx="1348105" cy="923925"/>
            </a:xfrm>
            <a:prstGeom prst="rect">
              <a:avLst/>
            </a:prstGeom>
          </p:spPr>
        </p:pic>
        <p:pic>
          <p:nvPicPr>
            <p:cNvPr id="7" name="Obraz 6" descr="ujk"/>
            <p:cNvPicPr>
              <a:picLocks noChangeAspect="1"/>
            </p:cNvPicPr>
            <p:nvPr/>
          </p:nvPicPr>
          <p:blipFill>
            <a:blip r:embed="rId4" r:link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24250" y="0"/>
              <a:ext cx="1809750" cy="974090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8" name="Rectangle 2"/>
          <p:cNvSpPr>
            <a:spLocks noChangeArrowheads="1"/>
          </p:cNvSpPr>
          <p:nvPr/>
        </p:nvSpPr>
        <p:spPr bwMode="auto">
          <a:xfrm>
            <a:off x="0" y="2382252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l-PL"/>
          </a:p>
        </p:txBody>
      </p:sp>
      <p:sp>
        <p:nvSpPr>
          <p:cNvPr id="9" name="Prostokąt 8"/>
          <p:cNvSpPr/>
          <p:nvPr/>
        </p:nvSpPr>
        <p:spPr>
          <a:xfrm>
            <a:off x="0" y="6362701"/>
            <a:ext cx="12192000" cy="68244"/>
          </a:xfrm>
          <a:prstGeom prst="rect">
            <a:avLst/>
          </a:prstGeom>
          <a:gradFill flip="none" rotWithShape="1">
            <a:gsLst>
              <a:gs pos="67812">
                <a:srgbClr val="FF0000"/>
              </a:gs>
              <a:gs pos="0">
                <a:schemeClr val="tx1">
                  <a:lumMod val="95000"/>
                  <a:lumOff val="5000"/>
                </a:schemeClr>
              </a:gs>
              <a:gs pos="35000">
                <a:schemeClr val="accent3">
                  <a:lumMod val="97000"/>
                  <a:lumOff val="3000"/>
                </a:schemeClr>
              </a:gs>
              <a:gs pos="100000">
                <a:schemeClr val="bg1"/>
              </a:gs>
            </a:gsLst>
            <a:lin ang="81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pl-PL"/>
          </a:p>
        </p:txBody>
      </p:sp>
      <p:sp>
        <p:nvSpPr>
          <p:cNvPr id="2" name="pole tekstowe 1"/>
          <p:cNvSpPr txBox="1"/>
          <p:nvPr/>
        </p:nvSpPr>
        <p:spPr>
          <a:xfrm>
            <a:off x="411956" y="113700"/>
            <a:ext cx="8128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b="1" dirty="0"/>
              <a:t>REALIZACJA PROJEKTÓW DLA BIZNESU</a:t>
            </a:r>
          </a:p>
        </p:txBody>
      </p:sp>
      <p:sp>
        <p:nvSpPr>
          <p:cNvPr id="10" name="pole tekstowe 9"/>
          <p:cNvSpPr txBox="1"/>
          <p:nvPr/>
        </p:nvSpPr>
        <p:spPr>
          <a:xfrm>
            <a:off x="508000" y="2146828"/>
            <a:ext cx="10878344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200" u="sng" dirty="0"/>
              <a:t>KRYTERIA WYBORU</a:t>
            </a:r>
            <a:r>
              <a:rPr lang="pl-PL" sz="2200" dirty="0"/>
              <a:t> najważniejsze kryteria punktowe</a:t>
            </a:r>
          </a:p>
          <a:p>
            <a:endParaRPr lang="pl-PL" sz="22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sz="2200" b="1" dirty="0"/>
              <a:t>skład zespołu</a:t>
            </a:r>
            <a:r>
              <a:rPr lang="pl-PL" sz="2200" dirty="0"/>
              <a:t> - w składzie zespołu jest co najmniej jedna osoba posiadająca status studenta/uczestnika studiów doktoranckich/studenta szkoły doktorskiej – 5 pkt,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sz="2200" b="1" dirty="0"/>
              <a:t>zastosowanie rezultatów projektu </a:t>
            </a:r>
            <a:r>
              <a:rPr lang="pl-PL" sz="2200" dirty="0"/>
              <a:t>-</a:t>
            </a:r>
            <a:r>
              <a:rPr lang="pl-PL" sz="2200" b="1" dirty="0"/>
              <a:t> </a:t>
            </a:r>
            <a:r>
              <a:rPr lang="pl-PL" sz="2200" dirty="0"/>
              <a:t>rezultaty projektu mogą być wykorzystane w przedsiębiorstwie z którym nawiązano współpracę i innych przedsiębiorstwach – 2 pkt.</a:t>
            </a:r>
          </a:p>
          <a:p>
            <a:pPr marL="342900" indent="-342900">
              <a:buFont typeface="+mj-lt"/>
              <a:buAutoNum type="arabicPeriod"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3888227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2228850" y="6489683"/>
            <a:ext cx="7734300" cy="309562"/>
          </a:xfrm>
        </p:spPr>
        <p:txBody>
          <a:bodyPr>
            <a:normAutofit fontScale="55000" lnSpcReduction="20000"/>
          </a:bodyPr>
          <a:lstStyle/>
          <a:p>
            <a:pPr lv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lang="pl-PL" altLang="pl-PL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DOFINANSOWANO ZE ŚRODKÓW BUDŻETU PAŃSTWA  W RAMACH PROGRAMU „NAUKA DLA SPOŁECZEŃSTWA”</a:t>
            </a:r>
            <a:endParaRPr kumimoji="0" lang="pl-PL" altLang="pl-PL" sz="3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endParaRPr lang="pl-PL" dirty="0"/>
          </a:p>
        </p:txBody>
      </p:sp>
      <p:grpSp>
        <p:nvGrpSpPr>
          <p:cNvPr id="4" name="Grupa 3"/>
          <p:cNvGrpSpPr/>
          <p:nvPr/>
        </p:nvGrpSpPr>
        <p:grpSpPr>
          <a:xfrm>
            <a:off x="8539956" y="357104"/>
            <a:ext cx="2846388" cy="354096"/>
            <a:chOff x="0" y="0"/>
            <a:chExt cx="6815455" cy="995680"/>
          </a:xfrm>
        </p:grpSpPr>
        <p:pic>
          <p:nvPicPr>
            <p:cNvPr id="5" name="Obraz 4" descr="https://www.ujk.edu.pl/webujk/resources/2021/09/pl.png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2990850" cy="99568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6" name="Obraz 5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467350" y="0"/>
              <a:ext cx="1348105" cy="923925"/>
            </a:xfrm>
            <a:prstGeom prst="rect">
              <a:avLst/>
            </a:prstGeom>
          </p:spPr>
        </p:pic>
        <p:pic>
          <p:nvPicPr>
            <p:cNvPr id="7" name="Obraz 6" descr="ujk"/>
            <p:cNvPicPr>
              <a:picLocks noChangeAspect="1"/>
            </p:cNvPicPr>
            <p:nvPr/>
          </p:nvPicPr>
          <p:blipFill>
            <a:blip r:embed="rId4" r:link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24250" y="0"/>
              <a:ext cx="1809750" cy="974090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8" name="Rectangle 2"/>
          <p:cNvSpPr>
            <a:spLocks noChangeArrowheads="1"/>
          </p:cNvSpPr>
          <p:nvPr/>
        </p:nvSpPr>
        <p:spPr bwMode="auto">
          <a:xfrm>
            <a:off x="0" y="2382252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l-PL"/>
          </a:p>
        </p:txBody>
      </p:sp>
      <p:sp>
        <p:nvSpPr>
          <p:cNvPr id="9" name="Prostokąt 8"/>
          <p:cNvSpPr/>
          <p:nvPr/>
        </p:nvSpPr>
        <p:spPr>
          <a:xfrm>
            <a:off x="0" y="6362701"/>
            <a:ext cx="12192000" cy="68244"/>
          </a:xfrm>
          <a:prstGeom prst="rect">
            <a:avLst/>
          </a:prstGeom>
          <a:gradFill flip="none" rotWithShape="1">
            <a:gsLst>
              <a:gs pos="67812">
                <a:srgbClr val="FF0000"/>
              </a:gs>
              <a:gs pos="0">
                <a:schemeClr val="tx1">
                  <a:lumMod val="95000"/>
                  <a:lumOff val="5000"/>
                </a:schemeClr>
              </a:gs>
              <a:gs pos="35000">
                <a:schemeClr val="accent3">
                  <a:lumMod val="97000"/>
                  <a:lumOff val="3000"/>
                </a:schemeClr>
              </a:gs>
              <a:gs pos="100000">
                <a:schemeClr val="bg1"/>
              </a:gs>
            </a:gsLst>
            <a:lin ang="81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pl-PL"/>
          </a:p>
        </p:txBody>
      </p:sp>
      <p:sp>
        <p:nvSpPr>
          <p:cNvPr id="2" name="pole tekstowe 1"/>
          <p:cNvSpPr txBox="1"/>
          <p:nvPr/>
        </p:nvSpPr>
        <p:spPr>
          <a:xfrm>
            <a:off x="411956" y="113700"/>
            <a:ext cx="8128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b="1" dirty="0"/>
              <a:t>USŁUGI WSPIERAJĄCE OCHRONĘ PRAW WŁASNOŚCI</a:t>
            </a:r>
          </a:p>
        </p:txBody>
      </p:sp>
      <p:sp>
        <p:nvSpPr>
          <p:cNvPr id="10" name="pole tekstowe 9"/>
          <p:cNvSpPr txBox="1"/>
          <p:nvPr/>
        </p:nvSpPr>
        <p:spPr>
          <a:xfrm>
            <a:off x="508000" y="2146828"/>
            <a:ext cx="10878344" cy="19543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lnSpc>
                <a:spcPct val="150000"/>
              </a:lnSpc>
              <a:buAutoNum type="arabicPeriod"/>
            </a:pPr>
            <a:r>
              <a:rPr lang="pl-PL" sz="2200" dirty="0"/>
              <a:t>Wsparcie rzecznika patentowego </a:t>
            </a:r>
          </a:p>
          <a:p>
            <a:pPr marL="457200" indent="-457200">
              <a:lnSpc>
                <a:spcPct val="150000"/>
              </a:lnSpc>
              <a:buAutoNum type="arabicPeriod"/>
            </a:pPr>
            <a:r>
              <a:rPr lang="pl-PL" sz="2200" dirty="0"/>
              <a:t>Coaching w zakresie technicznym</a:t>
            </a:r>
          </a:p>
          <a:p>
            <a:pPr>
              <a:lnSpc>
                <a:spcPct val="150000"/>
              </a:lnSpc>
            </a:pPr>
            <a:r>
              <a:rPr lang="pl-PL" sz="2200" dirty="0"/>
              <a:t>                     – w odniesieniu do realizowanych prac i ich wyników</a:t>
            </a:r>
          </a:p>
          <a:p>
            <a:pPr marL="457200" indent="-457200">
              <a:buAutoNum type="arabicPeriod"/>
            </a:pPr>
            <a:endParaRPr lang="pl-PL" sz="2200" dirty="0"/>
          </a:p>
        </p:txBody>
      </p:sp>
    </p:spTree>
    <p:extLst>
      <p:ext uri="{BB962C8B-B14F-4D97-AF65-F5344CB8AC3E}">
        <p14:creationId xmlns:p14="http://schemas.microsoft.com/office/powerpoint/2010/main" val="40860285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2228850" y="6489683"/>
            <a:ext cx="7734300" cy="309562"/>
          </a:xfrm>
        </p:spPr>
        <p:txBody>
          <a:bodyPr>
            <a:normAutofit fontScale="55000" lnSpcReduction="20000"/>
          </a:bodyPr>
          <a:lstStyle/>
          <a:p>
            <a:pPr lv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lang="pl-PL" altLang="pl-PL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DOFINANSOWANO ZE ŚRODKÓW BUDŻETU PAŃSTWA  W RAMACH PROGRAMU „NAUKA DLA SPOŁECZEŃSTWA”</a:t>
            </a:r>
            <a:endParaRPr kumimoji="0" lang="pl-PL" altLang="pl-PL" sz="3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endParaRPr lang="pl-PL" dirty="0"/>
          </a:p>
        </p:txBody>
      </p:sp>
      <p:grpSp>
        <p:nvGrpSpPr>
          <p:cNvPr id="4" name="Grupa 3"/>
          <p:cNvGrpSpPr/>
          <p:nvPr/>
        </p:nvGrpSpPr>
        <p:grpSpPr>
          <a:xfrm>
            <a:off x="8539956" y="357104"/>
            <a:ext cx="2846388" cy="354096"/>
            <a:chOff x="0" y="0"/>
            <a:chExt cx="6815455" cy="995680"/>
          </a:xfrm>
        </p:grpSpPr>
        <p:pic>
          <p:nvPicPr>
            <p:cNvPr id="5" name="Obraz 4" descr="https://www.ujk.edu.pl/webujk/resources/2021/09/pl.png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2990850" cy="99568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6" name="Obraz 5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467350" y="0"/>
              <a:ext cx="1348105" cy="923925"/>
            </a:xfrm>
            <a:prstGeom prst="rect">
              <a:avLst/>
            </a:prstGeom>
          </p:spPr>
        </p:pic>
        <p:pic>
          <p:nvPicPr>
            <p:cNvPr id="7" name="Obraz 6" descr="ujk"/>
            <p:cNvPicPr>
              <a:picLocks noChangeAspect="1"/>
            </p:cNvPicPr>
            <p:nvPr/>
          </p:nvPicPr>
          <p:blipFill>
            <a:blip r:embed="rId4" r:link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24250" y="0"/>
              <a:ext cx="1809750" cy="974090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8" name="Rectangle 2"/>
          <p:cNvSpPr>
            <a:spLocks noChangeArrowheads="1"/>
          </p:cNvSpPr>
          <p:nvPr/>
        </p:nvSpPr>
        <p:spPr bwMode="auto">
          <a:xfrm>
            <a:off x="0" y="2382252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l-PL"/>
          </a:p>
        </p:txBody>
      </p:sp>
      <p:sp>
        <p:nvSpPr>
          <p:cNvPr id="9" name="Prostokąt 8"/>
          <p:cNvSpPr/>
          <p:nvPr/>
        </p:nvSpPr>
        <p:spPr>
          <a:xfrm>
            <a:off x="0" y="6362701"/>
            <a:ext cx="12192000" cy="68244"/>
          </a:xfrm>
          <a:prstGeom prst="rect">
            <a:avLst/>
          </a:prstGeom>
          <a:gradFill flip="none" rotWithShape="1">
            <a:gsLst>
              <a:gs pos="67812">
                <a:srgbClr val="FF0000"/>
              </a:gs>
              <a:gs pos="0">
                <a:schemeClr val="tx1">
                  <a:lumMod val="95000"/>
                  <a:lumOff val="5000"/>
                </a:schemeClr>
              </a:gs>
              <a:gs pos="35000">
                <a:schemeClr val="accent3">
                  <a:lumMod val="97000"/>
                  <a:lumOff val="3000"/>
                </a:schemeClr>
              </a:gs>
              <a:gs pos="100000">
                <a:schemeClr val="bg1"/>
              </a:gs>
            </a:gsLst>
            <a:lin ang="81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pl-PL"/>
          </a:p>
        </p:txBody>
      </p:sp>
      <p:sp>
        <p:nvSpPr>
          <p:cNvPr id="2" name="pole tekstowe 1"/>
          <p:cNvSpPr txBox="1"/>
          <p:nvPr/>
        </p:nvSpPr>
        <p:spPr>
          <a:xfrm>
            <a:off x="411956" y="113700"/>
            <a:ext cx="8128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b="1" dirty="0"/>
              <a:t>PODNIESIENIE KOMPETENCJI KADRY UJK W ZAKRESIE TRANSFERU TECHNOLOGII </a:t>
            </a:r>
            <a:br>
              <a:rPr lang="pl-PL" b="1" dirty="0"/>
            </a:br>
            <a:r>
              <a:rPr lang="pl-PL" b="1" dirty="0"/>
              <a:t>DO GOSPODARKI</a:t>
            </a:r>
          </a:p>
        </p:txBody>
      </p:sp>
      <p:sp>
        <p:nvSpPr>
          <p:cNvPr id="10" name="pole tekstowe 9"/>
          <p:cNvSpPr txBox="1"/>
          <p:nvPr/>
        </p:nvSpPr>
        <p:spPr>
          <a:xfrm>
            <a:off x="508000" y="1522713"/>
            <a:ext cx="10878344" cy="36471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lnSpc>
                <a:spcPct val="150000"/>
              </a:lnSpc>
              <a:buAutoNum type="arabicPeriod"/>
            </a:pPr>
            <a:r>
              <a:rPr lang="pl-PL" sz="2200" b="1" dirty="0"/>
              <a:t>Wizyty studyjne </a:t>
            </a:r>
            <a:r>
              <a:rPr lang="pl-PL" sz="2200" dirty="0"/>
              <a:t>– do udziału w wizycie studyjnej w wybranym CTT zaproszeni będą członkowie zespołów badawczych, których prace ocenione zostaną najwyżej w ramach konkursu.</a:t>
            </a:r>
          </a:p>
          <a:p>
            <a:pPr marL="457200" indent="-457200">
              <a:lnSpc>
                <a:spcPct val="150000"/>
              </a:lnSpc>
              <a:buAutoNum type="arabicPeriod"/>
            </a:pPr>
            <a:r>
              <a:rPr lang="pl-PL" sz="2200" b="1" dirty="0"/>
              <a:t>2 Konferencje "UJK dla biznesu, biznes dla UJK” </a:t>
            </a:r>
            <a:r>
              <a:rPr lang="pl-PL" sz="2200" dirty="0"/>
              <a:t>- organizowane dla naukowców </a:t>
            </a:r>
            <a:br>
              <a:rPr lang="pl-PL" sz="2200" dirty="0"/>
            </a:br>
            <a:r>
              <a:rPr lang="pl-PL" sz="2200" dirty="0"/>
              <a:t>i przedsiębiorców mające na celu wypromowanie oferty UJK.</a:t>
            </a:r>
          </a:p>
          <a:p>
            <a:pPr marL="457200" indent="-457200">
              <a:lnSpc>
                <a:spcPct val="150000"/>
              </a:lnSpc>
              <a:buAutoNum type="arabicPeriod"/>
            </a:pPr>
            <a:r>
              <a:rPr lang="pl-PL" sz="2200" b="1" dirty="0"/>
              <a:t>Klub innowacji biznesu </a:t>
            </a:r>
            <a:r>
              <a:rPr lang="pl-PL" sz="2200" dirty="0"/>
              <a:t>(organizacja spotkań z przedstawicielami biznesu) – spotkania </a:t>
            </a:r>
            <a:br>
              <a:rPr lang="pl-PL" sz="2200" dirty="0"/>
            </a:br>
            <a:r>
              <a:rPr lang="pl-PL" sz="2200" dirty="0"/>
              <a:t>z przedsiębiorcami w kameralnych gronach, w zakresie konkretnych dziedzin.</a:t>
            </a:r>
          </a:p>
        </p:txBody>
      </p:sp>
    </p:spTree>
    <p:extLst>
      <p:ext uri="{BB962C8B-B14F-4D97-AF65-F5344CB8AC3E}">
        <p14:creationId xmlns:p14="http://schemas.microsoft.com/office/powerpoint/2010/main" val="105422285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2228850" y="6489683"/>
            <a:ext cx="7734300" cy="309562"/>
          </a:xfrm>
        </p:spPr>
        <p:txBody>
          <a:bodyPr>
            <a:normAutofit fontScale="55000" lnSpcReduction="20000"/>
          </a:bodyPr>
          <a:lstStyle/>
          <a:p>
            <a:pPr lv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lang="pl-PL" altLang="pl-PL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DOFINANSOWANO ZE ŚRODKÓW BUDŻETU PAŃSTWA  W RAMACH PROGRAMU „NAUKA DLA SPOŁECZEŃSTWA”</a:t>
            </a:r>
            <a:endParaRPr kumimoji="0" lang="pl-PL" altLang="pl-PL" sz="3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endParaRPr lang="pl-PL" dirty="0"/>
          </a:p>
        </p:txBody>
      </p:sp>
      <p:grpSp>
        <p:nvGrpSpPr>
          <p:cNvPr id="4" name="Grupa 3"/>
          <p:cNvGrpSpPr/>
          <p:nvPr/>
        </p:nvGrpSpPr>
        <p:grpSpPr>
          <a:xfrm>
            <a:off x="8539956" y="357104"/>
            <a:ext cx="2846388" cy="354096"/>
            <a:chOff x="0" y="0"/>
            <a:chExt cx="6815455" cy="995680"/>
          </a:xfrm>
        </p:grpSpPr>
        <p:pic>
          <p:nvPicPr>
            <p:cNvPr id="5" name="Obraz 4" descr="https://www.ujk.edu.pl/webujk/resources/2021/09/pl.png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2990850" cy="99568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6" name="Obraz 5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467350" y="0"/>
              <a:ext cx="1348105" cy="923925"/>
            </a:xfrm>
            <a:prstGeom prst="rect">
              <a:avLst/>
            </a:prstGeom>
          </p:spPr>
        </p:pic>
        <p:pic>
          <p:nvPicPr>
            <p:cNvPr id="7" name="Obraz 6" descr="ujk"/>
            <p:cNvPicPr>
              <a:picLocks noChangeAspect="1"/>
            </p:cNvPicPr>
            <p:nvPr/>
          </p:nvPicPr>
          <p:blipFill>
            <a:blip r:embed="rId4" r:link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24250" y="0"/>
              <a:ext cx="1809750" cy="974090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8" name="Rectangle 2"/>
          <p:cNvSpPr>
            <a:spLocks noChangeArrowheads="1"/>
          </p:cNvSpPr>
          <p:nvPr/>
        </p:nvSpPr>
        <p:spPr bwMode="auto">
          <a:xfrm>
            <a:off x="0" y="2382252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l-PL"/>
          </a:p>
        </p:txBody>
      </p:sp>
      <p:sp>
        <p:nvSpPr>
          <p:cNvPr id="9" name="Prostokąt 8"/>
          <p:cNvSpPr/>
          <p:nvPr/>
        </p:nvSpPr>
        <p:spPr>
          <a:xfrm>
            <a:off x="0" y="6362701"/>
            <a:ext cx="12192000" cy="68244"/>
          </a:xfrm>
          <a:prstGeom prst="rect">
            <a:avLst/>
          </a:prstGeom>
          <a:gradFill flip="none" rotWithShape="1">
            <a:gsLst>
              <a:gs pos="67812">
                <a:srgbClr val="FF0000"/>
              </a:gs>
              <a:gs pos="0">
                <a:schemeClr val="tx1">
                  <a:lumMod val="95000"/>
                  <a:lumOff val="5000"/>
                </a:schemeClr>
              </a:gs>
              <a:gs pos="35000">
                <a:schemeClr val="accent3">
                  <a:lumMod val="97000"/>
                  <a:lumOff val="3000"/>
                </a:schemeClr>
              </a:gs>
              <a:gs pos="100000">
                <a:schemeClr val="bg1"/>
              </a:gs>
            </a:gsLst>
            <a:lin ang="81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pl-PL"/>
          </a:p>
        </p:txBody>
      </p:sp>
      <p:sp>
        <p:nvSpPr>
          <p:cNvPr id="10" name="pole tekstowe 9"/>
          <p:cNvSpPr txBox="1"/>
          <p:nvPr/>
        </p:nvSpPr>
        <p:spPr>
          <a:xfrm>
            <a:off x="508000" y="1223625"/>
            <a:ext cx="10878344" cy="16158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pl-PL" sz="2200" b="1" dirty="0"/>
              <a:t>Oferta CENTRUM ZARZĄDZANIA PROJEKTAMI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l-PL" sz="2200" dirty="0"/>
              <a:t>wsparcie w zakresie przygotowania wniosków do innych projektów,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l-PL" sz="2200" dirty="0"/>
              <a:t>poszukiwanie źródeł finansowania w celu realizacji pomysłów.</a:t>
            </a:r>
          </a:p>
        </p:txBody>
      </p:sp>
      <p:sp>
        <p:nvSpPr>
          <p:cNvPr id="11" name="pole tekstowe 10"/>
          <p:cNvSpPr txBox="1"/>
          <p:nvPr/>
        </p:nvSpPr>
        <p:spPr>
          <a:xfrm>
            <a:off x="508000" y="3493080"/>
            <a:ext cx="10878344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pl-PL" sz="2200" b="1" dirty="0">
                <a:solidFill>
                  <a:schemeClr val="bg1">
                    <a:lumMod val="50000"/>
                  </a:schemeClr>
                </a:solidFill>
              </a:rPr>
              <a:t>Najbliższe działania: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l-PL" sz="2200" dirty="0">
                <a:solidFill>
                  <a:schemeClr val="bg1">
                    <a:lumMod val="50000"/>
                  </a:schemeClr>
                </a:solidFill>
              </a:rPr>
              <a:t>Konkurs w ramach </a:t>
            </a:r>
            <a:r>
              <a:rPr lang="pl-PL" sz="2200" b="1" dirty="0">
                <a:solidFill>
                  <a:schemeClr val="bg1">
                    <a:lumMod val="50000"/>
                  </a:schemeClr>
                </a:solidFill>
              </a:rPr>
              <a:t>„UJK dla rozwoju biznesu”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l-PL" sz="2200" b="1" dirty="0">
                <a:solidFill>
                  <a:schemeClr val="bg1">
                    <a:lumMod val="50000"/>
                  </a:schemeClr>
                </a:solidFill>
              </a:rPr>
              <a:t>„Studenckie koła naukowe tworzą innowacje”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pl-PL" sz="2200" b="1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3005958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64</TotalTime>
  <Words>763</Words>
  <Application>Microsoft Office PowerPoint</Application>
  <PresentationFormat>Panoramiczny</PresentationFormat>
  <Paragraphs>63</Paragraphs>
  <Slides>10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Wingdings</vt:lpstr>
      <vt:lpstr>Motyw pakietu Office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Maria Ponikowska</dc:creator>
  <cp:lastModifiedBy>Konrad Januszewski</cp:lastModifiedBy>
  <cp:revision>9</cp:revision>
  <dcterms:created xsi:type="dcterms:W3CDTF">2022-10-24T11:00:40Z</dcterms:created>
  <dcterms:modified xsi:type="dcterms:W3CDTF">2022-10-27T07:55:45Z</dcterms:modified>
</cp:coreProperties>
</file>