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6" r:id="rId3"/>
    <p:sldId id="297" r:id="rId4"/>
    <p:sldId id="271" r:id="rId5"/>
    <p:sldId id="296" r:id="rId6"/>
    <p:sldId id="307" r:id="rId7"/>
    <p:sldId id="312" r:id="rId8"/>
    <p:sldId id="295" r:id="rId9"/>
    <p:sldId id="298" r:id="rId10"/>
    <p:sldId id="299" r:id="rId11"/>
    <p:sldId id="303" r:id="rId12"/>
    <p:sldId id="302" r:id="rId13"/>
    <p:sldId id="305" r:id="rId14"/>
    <p:sldId id="304" r:id="rId15"/>
    <p:sldId id="306" r:id="rId16"/>
    <p:sldId id="309" r:id="rId17"/>
    <p:sldId id="311" r:id="rId18"/>
    <p:sldId id="310" r:id="rId19"/>
    <p:sldId id="315" r:id="rId20"/>
    <p:sldId id="314" r:id="rId21"/>
    <p:sldId id="313" r:id="rId22"/>
    <p:sldId id="324" r:id="rId23"/>
    <p:sldId id="316" r:id="rId24"/>
    <p:sldId id="321" r:id="rId25"/>
    <p:sldId id="320" r:id="rId26"/>
    <p:sldId id="319" r:id="rId27"/>
    <p:sldId id="317" r:id="rId28"/>
    <p:sldId id="323" r:id="rId29"/>
    <p:sldId id="322" r:id="rId30"/>
    <p:sldId id="318" r:id="rId31"/>
    <p:sldId id="325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F9B69F77-E8CD-4ECB-8601-7BE8B637435A}">
          <p14:sldIdLst>
            <p14:sldId id="256"/>
            <p14:sldId id="297"/>
            <p14:sldId id="271"/>
            <p14:sldId id="296"/>
            <p14:sldId id="307"/>
            <p14:sldId id="312"/>
            <p14:sldId id="295"/>
            <p14:sldId id="298"/>
            <p14:sldId id="299"/>
            <p14:sldId id="303"/>
            <p14:sldId id="302"/>
            <p14:sldId id="305"/>
            <p14:sldId id="304"/>
            <p14:sldId id="306"/>
            <p14:sldId id="309"/>
            <p14:sldId id="311"/>
            <p14:sldId id="310"/>
            <p14:sldId id="315"/>
            <p14:sldId id="314"/>
            <p14:sldId id="313"/>
            <p14:sldId id="324"/>
            <p14:sldId id="316"/>
            <p14:sldId id="321"/>
            <p14:sldId id="320"/>
            <p14:sldId id="319"/>
            <p14:sldId id="317"/>
            <p14:sldId id="323"/>
            <p14:sldId id="322"/>
            <p14:sldId id="318"/>
            <p14:sldId id="325"/>
          </p14:sldIdLst>
        </p14:section>
        <p14:section name="Sekcja bez tytułu" id="{5BE2708C-1A6A-41FF-8692-C0EDC301195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8F"/>
    <a:srgbClr val="FFF0C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23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82E9D-45C8-430E-8282-7D984F7B24FD}" type="datetimeFigureOut">
              <a:rPr lang="pl-PL" smtClean="0"/>
              <a:pPr/>
              <a:t>15.11.2021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B35F2-EB05-4589-84A4-6D52427C746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pl-PL" dirty="0"/>
              <a:t>Jakie korzyści wyniosą odbiorcy z prezentacji: Osoby dorosłe są bardziej zainteresowane tematem prezentacji, jeśli wiedzą, dlaczego jest on dla nich ważny.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pl-PL" dirty="0"/>
              <a:t>Poziom wiedzy osoby prowadzącej w danej dziedzinie: Krótko określ swoje kwalifikacje w danej dziedzinie lub wyjaśnij, dlaczego uczestnicy powinni Cię słuchać.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2FD335-6D8E-486A-8F5F-DFC7325903F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67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pl-PL" dirty="0"/>
              <a:t>Jakie korzyści wyniosą odbiorcy z prezentacji: Osoby dorosłe są bardziej zainteresowane tematem prezentacji, jeśli wiedzą, dlaczego jest on dla nich ważny.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pl-PL" dirty="0"/>
              <a:t>Poziom wiedzy osoby prowadzącej w danej dziedzinie: Krótko określ swoje kwalifikacje w danej dziedzinie lub wyjaśnij, dlaczego uczestnicy powinni Cię słuchać.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2FD335-6D8E-486A-8F5F-DFC7325903F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67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15.11.2021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15.11.2021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15.11.2021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l-PL" sz="1350" dirty="0"/>
          </a:p>
        </p:txBody>
      </p:sp>
      <p:sp>
        <p:nvSpPr>
          <p:cNvPr id="23" name="Prostokąt 22"/>
          <p:cNvSpPr/>
          <p:nvPr/>
        </p:nvSpPr>
        <p:spPr>
          <a:xfrm flipV="1">
            <a:off x="5410183" y="3810002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l-PL" sz="1350" dirty="0"/>
          </a:p>
        </p:txBody>
      </p:sp>
      <p:sp>
        <p:nvSpPr>
          <p:cNvPr id="24" name="Prostokąt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l-PL" sz="1350" dirty="0"/>
          </a:p>
        </p:txBody>
      </p:sp>
      <p:sp>
        <p:nvSpPr>
          <p:cNvPr id="25" name="Prostokąt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l-PL" sz="1350" dirty="0"/>
          </a:p>
        </p:txBody>
      </p:sp>
      <p:sp>
        <p:nvSpPr>
          <p:cNvPr id="26" name="Prostokąt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l-PL" sz="1350" dirty="0"/>
          </a:p>
        </p:txBody>
      </p:sp>
      <p:sp>
        <p:nvSpPr>
          <p:cNvPr id="27" name="Prostokąt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l-PL" sz="1350" dirty="0"/>
          </a:p>
        </p:txBody>
      </p:sp>
      <p:sp useBgFill="1">
        <p:nvSpPr>
          <p:cNvPr id="30" name="Prostokąt zaokrąglony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l-PL" sz="1350" dirty="0"/>
          </a:p>
        </p:txBody>
      </p:sp>
      <p:sp useBgFill="1">
        <p:nvSpPr>
          <p:cNvPr id="31" name="Prostokąt zaokrąglony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l-PL" sz="1350" dirty="0"/>
          </a:p>
        </p:txBody>
      </p:sp>
      <p:sp>
        <p:nvSpPr>
          <p:cNvPr id="7" name="Prostokąt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l-PL" sz="1350" dirty="0"/>
          </a:p>
        </p:txBody>
      </p:sp>
      <p:sp>
        <p:nvSpPr>
          <p:cNvPr id="10" name="Prostokąt 9"/>
          <p:cNvSpPr/>
          <p:nvPr/>
        </p:nvSpPr>
        <p:spPr>
          <a:xfrm>
            <a:off x="1" y="3675529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l-PL" sz="1350" dirty="0"/>
          </a:p>
        </p:txBody>
      </p:sp>
      <p:sp>
        <p:nvSpPr>
          <p:cNvPr id="11" name="Prostokąt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l-PL" sz="1350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2389010"/>
            <a:ext cx="8458200" cy="1470025"/>
          </a:xfrm>
        </p:spPr>
        <p:txBody>
          <a:bodyPr rtlCol="0"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 rtlCol="0"/>
          <a:lstStyle>
            <a:lvl1pPr marL="48006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17" name="Stopka — symbol zastępczy 16"/>
          <p:cNvSpPr>
            <a:spLocks noGrp="1"/>
          </p:cNvSpPr>
          <p:nvPr>
            <p:ph type="ftr" sz="quarter" idx="11"/>
          </p:nvPr>
        </p:nvSpPr>
        <p:spPr>
          <a:xfrm>
            <a:off x="5448837" y="4205288"/>
            <a:ext cx="12954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28" name="Data — symbol zastępczy 27"/>
          <p:cNvSpPr>
            <a:spLocks noGrp="1"/>
          </p:cNvSpPr>
          <p:nvPr>
            <p:ph type="dt" sz="half" idx="10"/>
          </p:nvPr>
        </p:nvSpPr>
        <p:spPr>
          <a:xfrm>
            <a:off x="6782874" y="4206240"/>
            <a:ext cx="96012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A6FE762A-147D-49FE-A817-859A1932078C}" type="datetime1">
              <a:rPr lang="pl-PL" smtClean="0"/>
              <a:pPr rtl="0"/>
              <a:t>15.11.2021</a:t>
            </a:fld>
            <a:endParaRPr lang="pl-PL" dirty="0"/>
          </a:p>
        </p:txBody>
      </p:sp>
      <p:sp>
        <p:nvSpPr>
          <p:cNvPr id="29" name="Numer slajdu — symbol zastępczy 28"/>
          <p:cNvSpPr>
            <a:spLocks noGrp="1"/>
          </p:cNvSpPr>
          <p:nvPr>
            <p:ph type="sldNum" sz="quarter" idx="12"/>
          </p:nvPr>
        </p:nvSpPr>
        <p:spPr>
          <a:xfrm>
            <a:off x="8320089" y="1136"/>
            <a:ext cx="747712" cy="365760"/>
          </a:xfrm>
        </p:spPr>
        <p:txBody>
          <a:bodyPr rtlCol="0"/>
          <a:lstStyle>
            <a:lvl1pPr algn="r">
              <a:defRPr sz="135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491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rtl="0" eaLnBrk="1" latinLnBrk="0" hangingPunct="1"/>
            <a:r>
              <a:rPr lang="pl-PL"/>
              <a:t>Kliknij, aby edytować style wzorca tekstu</a:t>
            </a:r>
          </a:p>
          <a:p>
            <a:pPr lvl="1" rtl="0" eaLnBrk="1" latinLnBrk="0" hangingPunct="1"/>
            <a:r>
              <a:rPr lang="pl-PL"/>
              <a:t>Drugi poziom</a:t>
            </a:r>
          </a:p>
          <a:p>
            <a:pPr lvl="2" rtl="0" eaLnBrk="1" latinLnBrk="0" hangingPunct="1"/>
            <a:r>
              <a:rPr lang="pl-PL"/>
              <a:t>Trzeci poziom</a:t>
            </a:r>
          </a:p>
          <a:p>
            <a:pPr lvl="3" rtl="0" eaLnBrk="1" latinLnBrk="0" hangingPunct="1"/>
            <a:r>
              <a:rPr lang="pl-PL"/>
              <a:t>Czwarty poziom</a:t>
            </a:r>
          </a:p>
          <a:p>
            <a:pPr lvl="4" rtl="0" eaLnBrk="1" latinLnBrk="0" hangingPunct="1"/>
            <a:r>
              <a:rPr lang="pl-PL"/>
              <a:t>Piąty poziom</a:t>
            </a:r>
            <a:endParaRPr kumimoji="0"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C153C4-E406-4570-8CB6-FFA209F8D47D}" type="datetime1">
              <a:rPr lang="pl-PL" smtClean="0"/>
              <a:pPr rtl="0"/>
              <a:t>15.11.2021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99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1968323"/>
            <a:ext cx="7772400" cy="1362075"/>
          </a:xfrm>
        </p:spPr>
        <p:txBody>
          <a:bodyPr rtlCol="0" anchor="b">
            <a:noAutofit/>
          </a:bodyPr>
          <a:lstStyle>
            <a:lvl1pPr algn="l">
              <a:buNone/>
              <a:defRPr sz="3225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pl-PL"/>
              <a:t>Kliknij, aby edytować styl</a:t>
            </a:r>
            <a:endParaRPr kumimoji="0"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rtlCol="0" anchor="t"/>
          <a:lstStyle>
            <a:lvl1pPr marL="34290" indent="0">
              <a:buNone/>
              <a:defRPr sz="1575" b="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pl-PL"/>
              <a:t>Kliknij, aby edytować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5C4794-BCC5-4C67-891F-B8C7A1C2D329}" type="datetime1">
              <a:rPr lang="pl-PL" smtClean="0"/>
              <a:pPr rtl="0"/>
              <a:t>15.11.2021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872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457200" y="2249426"/>
            <a:ext cx="4038600" cy="4341875"/>
          </a:xfrm>
        </p:spPr>
        <p:txBody>
          <a:bodyPr rtlCol="0"/>
          <a:lstStyle>
            <a:lvl1pPr>
              <a:defRPr sz="1500"/>
            </a:lvl1pPr>
            <a:lvl2pPr>
              <a:defRPr sz="1425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 rtl="0" eaLnBrk="1" latinLnBrk="0" hangingPunct="1"/>
            <a:r>
              <a:rPr lang="pl-PL"/>
              <a:t>Kliknij, aby edytować style wzorca tekstu</a:t>
            </a:r>
          </a:p>
          <a:p>
            <a:pPr lvl="1" rtl="0" eaLnBrk="1" latinLnBrk="0" hangingPunct="1"/>
            <a:r>
              <a:rPr lang="pl-PL"/>
              <a:t>Drugi poziom</a:t>
            </a:r>
          </a:p>
          <a:p>
            <a:pPr lvl="2" rtl="0" eaLnBrk="1" latinLnBrk="0" hangingPunct="1"/>
            <a:r>
              <a:rPr lang="pl-PL"/>
              <a:t>Trzeci poziom</a:t>
            </a:r>
          </a:p>
          <a:p>
            <a:pPr lvl="3" rtl="0" eaLnBrk="1" latinLnBrk="0" hangingPunct="1"/>
            <a:r>
              <a:rPr lang="pl-PL"/>
              <a:t>Czwarty poziom</a:t>
            </a:r>
          </a:p>
          <a:p>
            <a:pPr lvl="4" rtl="0" eaLnBrk="1" latinLnBrk="0" hangingPunct="1"/>
            <a:r>
              <a:rPr lang="pl-PL"/>
              <a:t>Piąty poziom</a:t>
            </a:r>
            <a:endParaRPr kumimoji="0"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4648200" y="2249426"/>
            <a:ext cx="4038600" cy="4341875"/>
          </a:xfrm>
        </p:spPr>
        <p:txBody>
          <a:bodyPr rtlCol="0"/>
          <a:lstStyle>
            <a:lvl1pPr>
              <a:defRPr sz="1500"/>
            </a:lvl1pPr>
            <a:lvl2pPr>
              <a:defRPr sz="1425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 rtl="0" eaLnBrk="1" latinLnBrk="0" hangingPunct="1"/>
            <a:r>
              <a:rPr lang="pl-PL"/>
              <a:t>Kliknij, aby edytować style wzorca tekstu</a:t>
            </a:r>
          </a:p>
          <a:p>
            <a:pPr lvl="1" rtl="0" eaLnBrk="1" latinLnBrk="0" hangingPunct="1"/>
            <a:r>
              <a:rPr lang="pl-PL"/>
              <a:t>Drugi poziom</a:t>
            </a:r>
          </a:p>
          <a:p>
            <a:pPr lvl="2" rtl="0" eaLnBrk="1" latinLnBrk="0" hangingPunct="1"/>
            <a:r>
              <a:rPr lang="pl-PL"/>
              <a:t>Trzeci poziom</a:t>
            </a:r>
          </a:p>
          <a:p>
            <a:pPr lvl="3" rtl="0" eaLnBrk="1" latinLnBrk="0" hangingPunct="1"/>
            <a:r>
              <a:rPr lang="pl-PL"/>
              <a:t>Czwarty poziom</a:t>
            </a:r>
          </a:p>
          <a:p>
            <a:pPr lvl="4" rtl="0" eaLnBrk="1" latinLnBrk="0" hangingPunct="1"/>
            <a:r>
              <a:rPr lang="pl-PL"/>
              <a:t>Piąty poziom</a:t>
            </a:r>
            <a:endParaRPr kumimoji="0"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F0EB1-F02F-4C54-87C6-F22E5089589A}" type="datetime1">
              <a:rPr lang="pl-PL" smtClean="0"/>
              <a:pPr rtl="0"/>
              <a:t>15.11.2021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994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rtlCol="0" anchor="ctr"/>
          <a:lstStyle>
            <a:lvl1pPr>
              <a:defRPr sz="3000" b="0" i="0" cap="none" baseline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34290" indent="0">
              <a:buNone/>
              <a:defRPr sz="142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rtl="0" eaLnBrk="1" latinLnBrk="0" hangingPunct="1"/>
            <a:r>
              <a:rPr lang="pl-PL"/>
              <a:t>Kliknij, aby edytować style wzorca tekstu</a:t>
            </a:r>
          </a:p>
        </p:txBody>
      </p:sp>
      <p:sp>
        <p:nvSpPr>
          <p:cNvPr id="5" name="Zawartość — symbol zastępczy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 rtlCol="0"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rtl="0" eaLnBrk="1" latinLnBrk="0" hangingPunct="1"/>
            <a:r>
              <a:rPr lang="pl-PL"/>
              <a:t>Kliknij, aby edytować style wzorca tekstu</a:t>
            </a:r>
          </a:p>
          <a:p>
            <a:pPr lvl="1" rtl="0" eaLnBrk="1" latinLnBrk="0" hangingPunct="1"/>
            <a:r>
              <a:rPr lang="pl-PL"/>
              <a:t>Drugi poziom</a:t>
            </a:r>
          </a:p>
          <a:p>
            <a:pPr lvl="2" rtl="0" eaLnBrk="1" latinLnBrk="0" hangingPunct="1"/>
            <a:r>
              <a:rPr lang="pl-PL"/>
              <a:t>Trzeci poziom</a:t>
            </a:r>
          </a:p>
          <a:p>
            <a:pPr lvl="3" rtl="0" eaLnBrk="1" latinLnBrk="0" hangingPunct="1"/>
            <a:r>
              <a:rPr lang="pl-PL"/>
              <a:t>Czwarty poziom</a:t>
            </a:r>
          </a:p>
          <a:p>
            <a:pPr lvl="4" rtl="0" eaLnBrk="1" latinLnBrk="0" hangingPunct="1"/>
            <a:r>
              <a:rPr lang="pl-PL"/>
              <a:t>Piąty poziom</a:t>
            </a:r>
            <a:endParaRPr kumimoji="0"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34290" indent="0">
              <a:buNone/>
              <a:defRPr sz="1425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rtl="0" eaLnBrk="1" latinLnBrk="0" hangingPunct="1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4718305" y="2708519"/>
            <a:ext cx="4041775" cy="3886200"/>
          </a:xfrm>
        </p:spPr>
        <p:txBody>
          <a:bodyPr rtlCol="0"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rtl="0" eaLnBrk="1" latinLnBrk="0" hangingPunct="1"/>
            <a:r>
              <a:rPr lang="pl-PL"/>
              <a:t>Kliknij, aby edytować style wzorca tekstu</a:t>
            </a:r>
          </a:p>
          <a:p>
            <a:pPr lvl="1" rtl="0" eaLnBrk="1" latinLnBrk="0" hangingPunct="1"/>
            <a:r>
              <a:rPr lang="pl-PL"/>
              <a:t>Drugi poziom</a:t>
            </a:r>
          </a:p>
          <a:p>
            <a:pPr lvl="2" rtl="0" eaLnBrk="1" latinLnBrk="0" hangingPunct="1"/>
            <a:r>
              <a:rPr lang="pl-PL"/>
              <a:t>Trzeci poziom</a:t>
            </a:r>
          </a:p>
          <a:p>
            <a:pPr lvl="3" rtl="0" eaLnBrk="1" latinLnBrk="0" hangingPunct="1"/>
            <a:r>
              <a:rPr lang="pl-PL"/>
              <a:t>Czwarty poziom</a:t>
            </a:r>
          </a:p>
          <a:p>
            <a:pPr lvl="4" rtl="0" eaLnBrk="1" latinLnBrk="0" hangingPunct="1"/>
            <a:r>
              <a:rPr lang="pl-PL"/>
              <a:t>Piąty poziom</a:t>
            </a:r>
            <a:endParaRPr kumimoji="0" lang="pl-PL" dirty="0"/>
          </a:p>
        </p:txBody>
      </p:sp>
      <p:sp>
        <p:nvSpPr>
          <p:cNvPr id="28" name="Stopka — symbol zastępczy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26" name="Data — symbol zastępczy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FA297D-25CB-4942-9E00-8A4C6D374B8D}" type="datetime1">
              <a:rPr lang="pl-PL" smtClean="0"/>
              <a:pPr rtl="0"/>
              <a:t>15.11.2021</a:t>
            </a:fld>
            <a:endParaRPr lang="pl-PL" dirty="0"/>
          </a:p>
        </p:txBody>
      </p:sp>
      <p:sp>
        <p:nvSpPr>
          <p:cNvPr id="27" name="Numer slajdu — symbol zastępczy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415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rtlCol="0" anchor="ctr"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 rtlCol="0"/>
          <a:lstStyle/>
          <a:p>
            <a:pPr rtl="0"/>
            <a:fld id="{34774A52-4654-418A-A676-15A6569488C3}" type="datetime1">
              <a:rPr lang="pl-PL" smtClean="0"/>
              <a:pPr rtl="0"/>
              <a:t>15.11.2021</a:t>
            </a:fld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309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225C16-79A1-4DB8-B10E-268CABD28052}" type="datetime1">
              <a:rPr lang="pl-PL" smtClean="0"/>
              <a:pPr rtl="0"/>
              <a:t>15.11.2021</a:t>
            </a:fld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864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5353496" y="1101970"/>
            <a:ext cx="3383280" cy="877824"/>
          </a:xfrm>
        </p:spPr>
        <p:txBody>
          <a:bodyPr rtlCol="0" anchor="b"/>
          <a:lstStyle>
            <a:lvl1pPr algn="l">
              <a:buNone/>
              <a:defRPr sz="1350" b="1"/>
            </a:lvl1pPr>
          </a:lstStyle>
          <a:p>
            <a:pPr rtl="0"/>
            <a:r>
              <a:rPr lang="pl-PL" dirty="0"/>
              <a:t>Edytuj styl wzorca tytułu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1"/>
          </p:nvPr>
        </p:nvSpPr>
        <p:spPr>
          <a:xfrm>
            <a:off x="152400" y="776288"/>
            <a:ext cx="5102352" cy="5805083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rtl="0" eaLnBrk="1" latinLnBrk="0" hangingPunct="1"/>
            <a:r>
              <a:rPr lang="pl-PL"/>
              <a:t>Kliknij, aby edytować style wzorca tekstu</a:t>
            </a:r>
          </a:p>
          <a:p>
            <a:pPr lvl="1" rtl="0" eaLnBrk="1" latinLnBrk="0" hangingPunct="1"/>
            <a:r>
              <a:rPr lang="pl-PL"/>
              <a:t>Drugi poziom</a:t>
            </a:r>
          </a:p>
          <a:p>
            <a:pPr lvl="2" rtl="0" eaLnBrk="1" latinLnBrk="0" hangingPunct="1"/>
            <a:r>
              <a:rPr lang="pl-PL"/>
              <a:t>Trzeci poziom</a:t>
            </a:r>
          </a:p>
          <a:p>
            <a:pPr lvl="3" rtl="0" eaLnBrk="1" latinLnBrk="0" hangingPunct="1"/>
            <a:r>
              <a:rPr lang="pl-PL"/>
              <a:t>Czwarty poziom</a:t>
            </a:r>
          </a:p>
          <a:p>
            <a:pPr lvl="4" rtl="0" eaLnBrk="1" latinLnBrk="0" hangingPunct="1"/>
            <a:r>
              <a:rPr lang="pl-PL"/>
              <a:t>Piąty poziom</a:t>
            </a:r>
            <a:endParaRPr kumimoji="0"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2"/>
          </p:nvPr>
        </p:nvSpPr>
        <p:spPr>
          <a:xfrm>
            <a:off x="5353496" y="2010728"/>
            <a:ext cx="3383280" cy="4580573"/>
          </a:xfrm>
        </p:spPr>
        <p:txBody>
          <a:bodyPr rtlCol="0"/>
          <a:lstStyle>
            <a:lvl1pPr marL="6858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rtl="0" eaLnBrk="1" latinLnBrk="0" hangingPunct="1"/>
            <a:r>
              <a:rPr lang="pl-PL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F4AA3E-CBC7-48BF-8D76-8B25A5904766}" type="datetime1">
              <a:rPr lang="pl-PL" smtClean="0"/>
              <a:pPr rtl="0"/>
              <a:t>15.11.2021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339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15.11.2021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40435" y="1109162"/>
            <a:ext cx="586803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1500" b="1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2400"/>
            </a:lvl1pPr>
          </a:lstStyle>
          <a:p>
            <a:pPr rtl="0"/>
            <a:r>
              <a:rPr lang="pl-PL"/>
              <a:t>Kliknij ikonę, aby dodać obraz</a:t>
            </a:r>
            <a:endParaRPr kumimoji="0"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088443" y="3274310"/>
            <a:ext cx="25908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75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 rtl="0" eaLnBrk="1" latinLnBrk="0" hangingPunct="1"/>
            <a:r>
              <a:rPr lang="pl-PL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5D5FD0-A24E-402D-A579-7B6A34888A00}" type="datetime1">
              <a:rPr lang="pl-PL" smtClean="0"/>
              <a:pPr rtl="0"/>
              <a:t>15.11.2021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609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pl-PL"/>
              <a:t>Kliknij, aby edytować style wzorca tekstu</a:t>
            </a:r>
          </a:p>
          <a:p>
            <a:pPr lvl="1" rtl="0" eaLnBrk="1" latinLnBrk="0" hangingPunct="1"/>
            <a:r>
              <a:rPr lang="pl-PL"/>
              <a:t>Drugi poziom</a:t>
            </a:r>
          </a:p>
          <a:p>
            <a:pPr lvl="2" rtl="0" eaLnBrk="1" latinLnBrk="0" hangingPunct="1"/>
            <a:r>
              <a:rPr lang="pl-PL"/>
              <a:t>Trzeci poziom</a:t>
            </a:r>
          </a:p>
          <a:p>
            <a:pPr lvl="3" rtl="0" eaLnBrk="1" latinLnBrk="0" hangingPunct="1"/>
            <a:r>
              <a:rPr lang="pl-PL"/>
              <a:t>Czwarty poziom</a:t>
            </a:r>
          </a:p>
          <a:p>
            <a:pPr lvl="4" rtl="0" eaLnBrk="1" latinLnBrk="0" hangingPunct="1"/>
            <a:r>
              <a:rPr lang="pl-PL"/>
              <a:t>Piąty poziom</a:t>
            </a:r>
            <a:endParaRPr kumimoji="0"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9A70E9-1D8B-458F-AB21-8D92DFB99C70}" type="datetime1">
              <a:rPr lang="pl-PL" smtClean="0"/>
              <a:pPr rtl="0"/>
              <a:t>15.11.2021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265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6781800" y="1143000"/>
            <a:ext cx="1905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pl-PL" dirty="0"/>
              <a:t>Edytuj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143000"/>
            <a:ext cx="62484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pl-PL" dirty="0"/>
              <a:t>Kliknij, aby edytować style wzorców tekstu</a:t>
            </a:r>
          </a:p>
          <a:p>
            <a:pPr lvl="1" rtl="0" eaLnBrk="1" latinLnBrk="0" hangingPunct="1"/>
            <a:r>
              <a:rPr lang="pl-PL" dirty="0"/>
              <a:t>Drugi poziom</a:t>
            </a:r>
          </a:p>
          <a:p>
            <a:pPr lvl="2" rtl="0" eaLnBrk="1" latinLnBrk="0" hangingPunct="1"/>
            <a:r>
              <a:rPr lang="pl-PL" dirty="0"/>
              <a:t>Trzeci poziom</a:t>
            </a:r>
          </a:p>
          <a:p>
            <a:pPr lvl="3" rtl="0" eaLnBrk="1" latinLnBrk="0" hangingPunct="1"/>
            <a:r>
              <a:rPr lang="pl-PL" dirty="0"/>
              <a:t>Czwarty poziom</a:t>
            </a:r>
          </a:p>
          <a:p>
            <a:pPr lvl="4" rtl="0" eaLnBrk="1" latinLnBrk="0" hangingPunct="1"/>
            <a:r>
              <a:rPr lang="pl-PL" dirty="0"/>
              <a:t>Piąty poziom</a:t>
            </a:r>
            <a:endParaRPr kumimoji="0"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634037-D978-4ECF-99C6-7E6E181A4E58}" type="datetime1">
              <a:rPr lang="pl-PL" smtClean="0"/>
              <a:pPr rtl="0"/>
              <a:t>15.11.2021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15.11.2021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15.11.2021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15.11.2021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15.11.2021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15.11.2021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15.11.2021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15.11.2021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15.11.2021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1" y="366820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l-PL" sz="1350" dirty="0"/>
          </a:p>
        </p:txBody>
      </p:sp>
      <p:sp>
        <p:nvSpPr>
          <p:cNvPr id="29" name="Prostokąt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l-PL" sz="1350" dirty="0"/>
          </a:p>
        </p:txBody>
      </p:sp>
      <p:sp>
        <p:nvSpPr>
          <p:cNvPr id="30" name="Prostokąt 29"/>
          <p:cNvSpPr/>
          <p:nvPr/>
        </p:nvSpPr>
        <p:spPr>
          <a:xfrm>
            <a:off x="1" y="308278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l-PL" sz="1350" dirty="0"/>
          </a:p>
        </p:txBody>
      </p:sp>
      <p:sp>
        <p:nvSpPr>
          <p:cNvPr id="31" name="Prostokąt 30"/>
          <p:cNvSpPr/>
          <p:nvPr/>
        </p:nvSpPr>
        <p:spPr>
          <a:xfrm flipV="1">
            <a:off x="5410183" y="360248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l-PL" sz="1350" dirty="0"/>
          </a:p>
        </p:txBody>
      </p:sp>
      <p:sp>
        <p:nvSpPr>
          <p:cNvPr id="32" name="Prostokąt 31"/>
          <p:cNvSpPr/>
          <p:nvPr/>
        </p:nvSpPr>
        <p:spPr>
          <a:xfrm flipV="1">
            <a:off x="5410201" y="440114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l-PL" sz="1350" dirty="0"/>
          </a:p>
        </p:txBody>
      </p:sp>
      <p:sp useBgFill="1">
        <p:nvSpPr>
          <p:cNvPr id="33" name="Prostokąt zaokrąglony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l-PL" sz="1350" dirty="0"/>
          </a:p>
        </p:txBody>
      </p:sp>
      <p:sp useBgFill="1">
        <p:nvSpPr>
          <p:cNvPr id="34" name="Prostokąt zaokrąglony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l-PL" sz="1350" dirty="0"/>
          </a:p>
        </p:txBody>
      </p:sp>
      <p:sp>
        <p:nvSpPr>
          <p:cNvPr id="35" name="Prostokąt 34"/>
          <p:cNvSpPr/>
          <p:nvPr/>
        </p:nvSpPr>
        <p:spPr bwMode="invGray">
          <a:xfrm>
            <a:off x="9084967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l-PL" sz="1350" dirty="0"/>
          </a:p>
        </p:txBody>
      </p:sp>
      <p:sp>
        <p:nvSpPr>
          <p:cNvPr id="36" name="Prostokąt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l-PL" sz="1350" dirty="0"/>
          </a:p>
        </p:txBody>
      </p:sp>
      <p:sp>
        <p:nvSpPr>
          <p:cNvPr id="37" name="Prostokąt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l-PL" sz="1350" dirty="0"/>
          </a:p>
        </p:txBody>
      </p:sp>
      <p:sp>
        <p:nvSpPr>
          <p:cNvPr id="38" name="Prostokąt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l-PL" sz="1350" dirty="0"/>
          </a:p>
        </p:txBody>
      </p:sp>
      <p:sp>
        <p:nvSpPr>
          <p:cNvPr id="39" name="Prostokąt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l-PL" sz="1350" dirty="0"/>
          </a:p>
        </p:txBody>
      </p:sp>
      <p:sp>
        <p:nvSpPr>
          <p:cNvPr id="40" name="Prostokąt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l-PL" sz="1350" dirty="0"/>
          </a:p>
        </p:txBody>
      </p:sp>
      <p:sp>
        <p:nvSpPr>
          <p:cNvPr id="22" name="Tytuł — symbol zastępczy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13" name="Tekst — symbol zastępczy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pl-PL" dirty="0"/>
              <a:t>Edytuj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825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14" name="Data — symbol zastępczy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825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A86B8489-D22E-467C-B433-7F6DC31C2CF8}" type="datetime1">
              <a:rPr lang="pl-PL" smtClean="0"/>
              <a:pPr rtl="0"/>
              <a:t>15.11.2021</a:t>
            </a:fld>
            <a:endParaRPr lang="pl-PL" dirty="0"/>
          </a:p>
        </p:txBody>
      </p:sp>
      <p:sp>
        <p:nvSpPr>
          <p:cNvPr id="23" name="Numer slajdu — symbol zastępczy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35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207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192024" algn="l" rtl="0" eaLnBrk="1" latinLnBrk="0" hangingPunct="1">
        <a:spcBef>
          <a:spcPts val="225"/>
        </a:spcBef>
        <a:buClr>
          <a:schemeClr val="accent3">
            <a:lumMod val="75000"/>
          </a:schemeClr>
        </a:buClr>
        <a:buFont typeface="Georgia"/>
        <a:buChar char="•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493776" indent="-185166" algn="l" rtl="0" eaLnBrk="1" latinLnBrk="0" hangingPunct="1">
        <a:spcBef>
          <a:spcPts val="225"/>
        </a:spcBef>
        <a:buClr>
          <a:schemeClr val="accent2">
            <a:lumMod val="75000"/>
          </a:schemeClr>
        </a:buClr>
        <a:buFont typeface="Georgia"/>
        <a:buChar char="▫"/>
        <a:defRPr kumimoji="0" sz="1950" kern="1200">
          <a:solidFill>
            <a:schemeClr val="tx2"/>
          </a:solidFill>
          <a:latin typeface="+mn-lt"/>
          <a:ea typeface="+mn-ea"/>
          <a:cs typeface="+mn-cs"/>
        </a:defRPr>
      </a:lvl2pPr>
      <a:lvl3pPr marL="692658" indent="-164592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884682" indent="-150876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50" kern="1200">
          <a:solidFill>
            <a:schemeClr val="tx2"/>
          </a:solidFill>
          <a:latin typeface="+mn-lt"/>
          <a:ea typeface="+mn-ea"/>
          <a:cs typeface="+mn-cs"/>
        </a:defRPr>
      </a:lvl4pPr>
      <a:lvl5pPr marL="1042416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207008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522476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125" kern="1200">
          <a:solidFill>
            <a:schemeClr val="tx2"/>
          </a:solidFill>
          <a:latin typeface="+mn-lt"/>
          <a:ea typeface="+mn-ea"/>
          <a:cs typeface="+mn-cs"/>
        </a:defRPr>
      </a:lvl8pPr>
      <a:lvl9pPr marL="1680210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840">
          <p15:clr>
            <a:srgbClr val="F26B43"/>
          </p15:clr>
        </p15:guide>
        <p15:guide id="2" orient="horz" pos="41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496944" cy="237626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b="1" dirty="0"/>
              <a:t>Ankieta oceniająca </a:t>
            </a:r>
            <a:br>
              <a:rPr lang="pl-PL" b="1" dirty="0"/>
            </a:br>
            <a:r>
              <a:rPr lang="pl-PL" b="1" dirty="0"/>
              <a:t>jakość kształcenia</a:t>
            </a:r>
            <a:br>
              <a:rPr lang="pl-PL" b="1" dirty="0"/>
            </a:br>
            <a:r>
              <a:rPr lang="pl-PL" b="1" dirty="0"/>
              <a:t>w roku </a:t>
            </a:r>
            <a:r>
              <a:rPr lang="pl-PL" b="1" dirty="0" err="1"/>
              <a:t>akad</a:t>
            </a:r>
            <a:r>
              <a:rPr lang="pl-PL" b="1" dirty="0"/>
              <a:t>. 2020/2021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848872" cy="2448272"/>
          </a:xfrm>
        </p:spPr>
        <p:txBody>
          <a:bodyPr>
            <a:normAutofit/>
          </a:bodyPr>
          <a:lstStyle/>
          <a:p>
            <a:r>
              <a:rPr lang="pl-PL" sz="2600" b="1" i="1" dirty="0">
                <a:solidFill>
                  <a:srgbClr val="C00000"/>
                </a:solidFill>
              </a:rPr>
              <a:t>Ankietyzacja w terminach: </a:t>
            </a:r>
          </a:p>
          <a:p>
            <a:r>
              <a:rPr lang="pl-PL" sz="2400" b="1" i="1" dirty="0">
                <a:solidFill>
                  <a:srgbClr val="C00000"/>
                </a:solidFill>
              </a:rPr>
              <a:t>15 lutego – 15 marca 2021 roku (</a:t>
            </a:r>
            <a:r>
              <a:rPr lang="pl-PL" sz="2400" b="1" i="1" dirty="0" err="1">
                <a:solidFill>
                  <a:srgbClr val="C00000"/>
                </a:solidFill>
              </a:rPr>
              <a:t>sem</a:t>
            </a:r>
            <a:r>
              <a:rPr lang="pl-PL" sz="2400" b="1" i="1" dirty="0">
                <a:solidFill>
                  <a:srgbClr val="C00000"/>
                </a:solidFill>
              </a:rPr>
              <a:t>. zim.) </a:t>
            </a:r>
          </a:p>
          <a:p>
            <a:r>
              <a:rPr lang="pl-PL" sz="2000" b="1" i="1" dirty="0">
                <a:solidFill>
                  <a:srgbClr val="C00000"/>
                </a:solidFill>
              </a:rPr>
              <a:t>[dot. ankiety nr 1]</a:t>
            </a:r>
          </a:p>
          <a:p>
            <a:r>
              <a:rPr lang="pl-PL" sz="2400" b="1" i="1" dirty="0">
                <a:solidFill>
                  <a:srgbClr val="C00000"/>
                </a:solidFill>
              </a:rPr>
              <a:t>28 czerwca – 28 sierpnia 2021 roku (</a:t>
            </a:r>
            <a:r>
              <a:rPr lang="pl-PL" sz="2400" b="1" i="1" dirty="0" err="1">
                <a:solidFill>
                  <a:srgbClr val="C00000"/>
                </a:solidFill>
              </a:rPr>
              <a:t>sem</a:t>
            </a:r>
            <a:r>
              <a:rPr lang="pl-PL" sz="2400" b="1" i="1" dirty="0">
                <a:solidFill>
                  <a:srgbClr val="C00000"/>
                </a:solidFill>
              </a:rPr>
              <a:t>. </a:t>
            </a:r>
            <a:r>
              <a:rPr lang="pl-PL" sz="2400" b="1" i="1" dirty="0" err="1">
                <a:solidFill>
                  <a:srgbClr val="C00000"/>
                </a:solidFill>
              </a:rPr>
              <a:t>let</a:t>
            </a:r>
            <a:r>
              <a:rPr lang="pl-PL" sz="2400" b="1" i="1" dirty="0">
                <a:solidFill>
                  <a:srgbClr val="C00000"/>
                </a:solidFill>
              </a:rPr>
              <a:t>.)</a:t>
            </a:r>
          </a:p>
          <a:p>
            <a:r>
              <a:rPr lang="pl-PL" sz="2000" b="1" i="1" dirty="0">
                <a:solidFill>
                  <a:srgbClr val="C00000"/>
                </a:solidFill>
              </a:rPr>
              <a:t>[dot. ankiety nr 1 i ankiety nr 2]</a:t>
            </a:r>
          </a:p>
        </p:txBody>
      </p:sp>
    </p:spTree>
    <p:extLst>
      <p:ext uri="{BB962C8B-B14F-4D97-AF65-F5344CB8AC3E}">
        <p14:creationId xmlns:p14="http://schemas.microsoft.com/office/powerpoint/2010/main" val="1887280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448" y="174621"/>
            <a:ext cx="8100000" cy="613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47EEE629-3F68-419B-A99C-1239B1750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6453336"/>
            <a:ext cx="806489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3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Ryc. 9</a:t>
            </a:r>
            <a:r>
              <a:rPr kumimoji="0" lang="pl-PL" altLang="pl-PL" sz="1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Średnia ocena z uwzględnieniem </a:t>
            </a:r>
            <a:r>
              <a:rPr lang="pl-PL" altLang="pl-PL" sz="13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formy zajęć </a:t>
            </a:r>
            <a:r>
              <a:rPr kumimoji="0" lang="pl-PL" altLang="pl-PL" sz="1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pl-PL" altLang="pl-PL" sz="13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kumimoji="0" lang="pl-PL" altLang="pl-PL" sz="1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zi</a:t>
            </a:r>
            <a:r>
              <a:rPr lang="pl-PL" altLang="pl-PL" sz="13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m.)</a:t>
            </a:r>
            <a:endParaRPr kumimoji="0" lang="pl-PL" altLang="pl-PL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41"/>
            <a:ext cx="8100000" cy="62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47EEE629-3F68-419B-A99C-1239B1750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6453336"/>
            <a:ext cx="806489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3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Ryc. 10</a:t>
            </a:r>
            <a:r>
              <a:rPr kumimoji="0" lang="pl-PL" altLang="pl-PL" sz="1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Średnia ocena z uwzględnieniem </a:t>
            </a:r>
            <a:r>
              <a:rPr lang="pl-PL" altLang="pl-PL" sz="13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formy zajęć </a:t>
            </a:r>
            <a:r>
              <a:rPr kumimoji="0" lang="pl-PL" altLang="pl-PL" sz="1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pl-PL" altLang="pl-PL" sz="13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kumimoji="0" lang="pl-PL" altLang="pl-PL" sz="1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pl-PL" altLang="pl-PL" sz="13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</a:t>
            </a:r>
            <a:r>
              <a:rPr lang="pl-PL" altLang="pl-PL" sz="13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.)</a:t>
            </a:r>
            <a:endParaRPr kumimoji="0" lang="pl-PL" altLang="pl-PL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16000" cy="56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7EEE629-3F68-419B-A99C-1239B1750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6309320"/>
            <a:ext cx="806489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3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Ryc. 11</a:t>
            </a:r>
            <a:r>
              <a:rPr kumimoji="0" lang="pl-PL" altLang="pl-PL" sz="1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Średnia ocena dla</a:t>
            </a:r>
            <a:r>
              <a:rPr kumimoji="0" lang="pl-PL" altLang="pl-PL" sz="1300" b="0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poszczególnych pytań w ankiecie </a:t>
            </a:r>
            <a:r>
              <a:rPr kumimoji="0" lang="pl-PL" altLang="pl-PL" sz="1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pl-PL" altLang="pl-PL" sz="13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kumimoji="0" lang="pl-PL" altLang="pl-PL" sz="1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zim</a:t>
            </a:r>
            <a:r>
              <a:rPr lang="pl-PL" altLang="pl-PL" sz="13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.)</a:t>
            </a:r>
            <a:endParaRPr kumimoji="0" lang="pl-PL" altLang="pl-PL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16000" cy="56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47EEE629-3F68-419B-A99C-1239B1750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6309320"/>
            <a:ext cx="806489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3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Ryc. 12</a:t>
            </a:r>
            <a:r>
              <a:rPr kumimoji="0" lang="pl-PL" altLang="pl-PL" sz="1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Średnia ocena dla</a:t>
            </a:r>
            <a:r>
              <a:rPr kumimoji="0" lang="pl-PL" altLang="pl-PL" sz="1300" b="0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poszczególnych pytań w ankiecie </a:t>
            </a:r>
            <a:r>
              <a:rPr kumimoji="0" lang="pl-PL" altLang="pl-PL" sz="1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pl-PL" altLang="pl-PL" sz="13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kumimoji="0" lang="pl-PL" altLang="pl-PL" sz="1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pl-PL" altLang="pl-PL" sz="13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</a:t>
            </a:r>
            <a:r>
              <a:rPr lang="pl-PL" altLang="pl-PL" sz="13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.)</a:t>
            </a:r>
            <a:endParaRPr kumimoji="0" lang="pl-PL" altLang="pl-PL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77072"/>
            <a:ext cx="8229600" cy="1944216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/>
              <a:t>Liczba uczestników:</a:t>
            </a:r>
            <a:br>
              <a:rPr lang="pl-PL" sz="2800" b="1" dirty="0"/>
            </a:br>
            <a:r>
              <a:rPr lang="pl-PL" sz="2800" dirty="0" err="1">
                <a:solidFill>
                  <a:schemeClr val="tx1"/>
                </a:solidFill>
              </a:rPr>
              <a:t>sem</a:t>
            </a:r>
            <a:r>
              <a:rPr lang="pl-PL" sz="2800" dirty="0">
                <a:solidFill>
                  <a:schemeClr val="tx1"/>
                </a:solidFill>
              </a:rPr>
              <a:t>. </a:t>
            </a:r>
            <a:r>
              <a:rPr lang="pl-PL" sz="2800" dirty="0" err="1">
                <a:solidFill>
                  <a:schemeClr val="tx1"/>
                </a:solidFill>
              </a:rPr>
              <a:t>let</a:t>
            </a:r>
            <a:r>
              <a:rPr lang="pl-PL" sz="2800" dirty="0">
                <a:solidFill>
                  <a:schemeClr val="tx1"/>
                </a:solidFill>
              </a:rPr>
              <a:t>.: 274 os.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68760"/>
            <a:ext cx="8496944" cy="2304256"/>
          </a:xfrm>
          <a:solidFill>
            <a:srgbClr val="FFF0C1"/>
          </a:solidFill>
        </p:spPr>
        <p:txBody>
          <a:bodyPr>
            <a:noAutofit/>
          </a:bodyPr>
          <a:lstStyle/>
          <a:p>
            <a:pPr marL="742950" indent="-742950" algn="ctr">
              <a:spcBef>
                <a:spcPts val="2400"/>
              </a:spcBef>
              <a:buFont typeface="+mj-lt"/>
              <a:buAutoNum type="arabicParenR" startAt="2"/>
            </a:pPr>
            <a:endParaRPr lang="pl-PL" sz="800" b="1" dirty="0"/>
          </a:p>
          <a:p>
            <a:pPr marL="0" indent="0" algn="ctr">
              <a:spcBef>
                <a:spcPts val="1800"/>
              </a:spcBef>
              <a:buNone/>
            </a:pPr>
            <a:r>
              <a:rPr lang="pl-PL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Ankieta dotyczącą opinii studenta ostatniego semestru studiów na temat jakości kształcenia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7B478289-7D0F-4302-A0C7-E9C61978B296}"/>
              </a:ext>
            </a:extLst>
          </p:cNvPr>
          <p:cNvSpPr txBox="1">
            <a:spLocks/>
          </p:cNvSpPr>
          <p:nvPr/>
        </p:nvSpPr>
        <p:spPr>
          <a:xfrm>
            <a:off x="3285105" y="670130"/>
            <a:ext cx="3125921" cy="8001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pl-PL" sz="3000" b="1" dirty="0">
                <a:solidFill>
                  <a:srgbClr val="C00000"/>
                </a:solidFill>
                <a:latin typeface="Calibri"/>
              </a:rPr>
              <a:t>Cel ankiety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EA990E0-58A3-4CBF-BA10-D25216214BD5}"/>
              </a:ext>
            </a:extLst>
          </p:cNvPr>
          <p:cNvSpPr txBox="1"/>
          <p:nvPr/>
        </p:nvSpPr>
        <p:spPr>
          <a:xfrm>
            <a:off x="251520" y="1886592"/>
            <a:ext cx="86190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pl-PL" sz="2100" dirty="0">
                <a:solidFill>
                  <a:prstClr val="black"/>
                </a:solidFill>
                <a:latin typeface="Calibri"/>
              </a:rPr>
              <a:t>anonimowe podzielenie się uwagami i refleksjami na temat jakości kształcenia</a:t>
            </a:r>
          </a:p>
          <a:p>
            <a:pPr algn="ctr" defTabSz="685800"/>
            <a:r>
              <a:rPr lang="pl-PL" sz="2100" dirty="0">
                <a:solidFill>
                  <a:prstClr val="black"/>
                </a:solidFill>
                <a:latin typeface="Calibri"/>
              </a:rPr>
              <a:t>w naszej Uczelni w roku </a:t>
            </a:r>
            <a:r>
              <a:rPr lang="pl-PL" sz="2100" dirty="0" err="1">
                <a:solidFill>
                  <a:prstClr val="black"/>
                </a:solidFill>
                <a:latin typeface="Calibri"/>
              </a:rPr>
              <a:t>ak</a:t>
            </a:r>
            <a:r>
              <a:rPr lang="pl-PL" sz="2100" dirty="0">
                <a:solidFill>
                  <a:prstClr val="black"/>
                </a:solidFill>
                <a:latin typeface="Calibri"/>
              </a:rPr>
              <a:t>. 2020/2021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8C860BD8-B8FB-418A-A95C-20B7874BD5A5}"/>
              </a:ext>
            </a:extLst>
          </p:cNvPr>
          <p:cNvSpPr txBox="1">
            <a:spLocks/>
          </p:cNvSpPr>
          <p:nvPr/>
        </p:nvSpPr>
        <p:spPr>
          <a:xfrm>
            <a:off x="3186172" y="3307792"/>
            <a:ext cx="3321541" cy="8001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pl-PL" sz="3000" b="1" dirty="0">
                <a:solidFill>
                  <a:srgbClr val="C00000"/>
                </a:solidFill>
                <a:latin typeface="Calibri"/>
              </a:rPr>
              <a:t>Uczestnicy ankiety</a:t>
            </a:r>
          </a:p>
        </p:txBody>
      </p:sp>
      <p:sp>
        <p:nvSpPr>
          <p:cNvPr id="11" name="Zawartość — symbol zastępczy 2">
            <a:extLst>
              <a:ext uri="{FF2B5EF4-FFF2-40B4-BE49-F238E27FC236}">
                <a16:creationId xmlns:a16="http://schemas.microsoft.com/office/drawing/2014/main" id="{51CDAE4C-C0AB-49FB-BB2F-341D738550A0}"/>
              </a:ext>
            </a:extLst>
          </p:cNvPr>
          <p:cNvSpPr txBox="1">
            <a:spLocks/>
          </p:cNvSpPr>
          <p:nvPr/>
        </p:nvSpPr>
        <p:spPr>
          <a:xfrm>
            <a:off x="399672" y="4529352"/>
            <a:ext cx="8229600" cy="192398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 defTabSz="685800">
              <a:spcBef>
                <a:spcPts val="225"/>
              </a:spcBef>
              <a:buClr>
                <a:srgbClr val="37A76F">
                  <a:lumMod val="75000"/>
                </a:srgbClr>
              </a:buClr>
              <a:buNone/>
            </a:pPr>
            <a:r>
              <a:rPr lang="pl-PL" sz="2100" dirty="0">
                <a:solidFill>
                  <a:prstClr val="black"/>
                </a:solidFill>
                <a:latin typeface="Calibri"/>
              </a:rPr>
              <a:t>studenci ostatniego semestru studiów (w przypadku studiów: I° - </a:t>
            </a:r>
            <a:r>
              <a:rPr lang="pl-PL" sz="2100" dirty="0" err="1">
                <a:solidFill>
                  <a:prstClr val="black"/>
                </a:solidFill>
                <a:latin typeface="Calibri"/>
              </a:rPr>
              <a:t>sem</a:t>
            </a:r>
            <a:r>
              <a:rPr lang="pl-PL" sz="2100" dirty="0">
                <a:solidFill>
                  <a:prstClr val="black"/>
                </a:solidFill>
                <a:latin typeface="Calibri"/>
              </a:rPr>
              <a:t>. 6 lub 7; II° - </a:t>
            </a:r>
            <a:r>
              <a:rPr lang="pl-PL" sz="2100" dirty="0" err="1">
                <a:solidFill>
                  <a:prstClr val="black"/>
                </a:solidFill>
                <a:latin typeface="Calibri"/>
              </a:rPr>
              <a:t>sem</a:t>
            </a:r>
            <a:r>
              <a:rPr lang="pl-PL" sz="2100" dirty="0">
                <a:solidFill>
                  <a:prstClr val="black"/>
                </a:solidFill>
                <a:latin typeface="Calibri"/>
              </a:rPr>
              <a:t>. 4; </a:t>
            </a:r>
            <a:r>
              <a:rPr lang="pl-PL" sz="2100" dirty="0" err="1">
                <a:solidFill>
                  <a:prstClr val="black"/>
                </a:solidFill>
                <a:latin typeface="Calibri"/>
              </a:rPr>
              <a:t>jmgr</a:t>
            </a:r>
            <a:r>
              <a:rPr lang="pl-PL" sz="2100" dirty="0">
                <a:solidFill>
                  <a:prstClr val="black"/>
                </a:solidFill>
                <a:latin typeface="Calibri"/>
              </a:rPr>
              <a:t> – </a:t>
            </a:r>
            <a:r>
              <a:rPr lang="pl-PL" sz="2100" dirty="0" err="1">
                <a:solidFill>
                  <a:prstClr val="black"/>
                </a:solidFill>
                <a:latin typeface="Calibri"/>
              </a:rPr>
              <a:t>sem</a:t>
            </a:r>
            <a:r>
              <a:rPr lang="pl-PL" sz="21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pl-PL" sz="2100" dirty="0" err="1">
                <a:solidFill>
                  <a:prstClr val="black"/>
                </a:solidFill>
                <a:latin typeface="Calibri"/>
              </a:rPr>
              <a:t>sem</a:t>
            </a:r>
            <a:r>
              <a:rPr lang="pl-PL" sz="2100" dirty="0">
                <a:solidFill>
                  <a:prstClr val="black"/>
                </a:solidFill>
                <a:latin typeface="Calibri"/>
              </a:rPr>
              <a:t>. 10 lub 12</a:t>
            </a:r>
            <a:endParaRPr lang="pl-PL" sz="1800" i="1" strike="sngStrike" dirty="0">
              <a:solidFill>
                <a:prstClr val="black"/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4513349" y="1470230"/>
            <a:ext cx="334716" cy="3027759"/>
            <a:chOff x="5094538" y="1879089"/>
            <a:chExt cx="531870" cy="3291438"/>
          </a:xfrm>
          <a:solidFill>
            <a:srgbClr val="C00000"/>
          </a:solidFill>
        </p:grpSpPr>
        <p:sp>
          <p:nvSpPr>
            <p:cNvPr id="6" name="Strzałka: w dół 5">
              <a:extLst>
                <a:ext uri="{FF2B5EF4-FFF2-40B4-BE49-F238E27FC236}">
                  <a16:creationId xmlns:a16="http://schemas.microsoft.com/office/drawing/2014/main" id="{02400E6A-01A5-4F4F-A1D1-7CA6F7A0CEC6}"/>
                </a:ext>
              </a:extLst>
            </p:cNvPr>
            <p:cNvSpPr/>
            <p:nvPr/>
          </p:nvSpPr>
          <p:spPr>
            <a:xfrm>
              <a:off x="5094538" y="1879089"/>
              <a:ext cx="530087" cy="424069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pl-PL" sz="1350">
                <a:solidFill>
                  <a:srgbClr val="C00000"/>
                </a:solidFill>
                <a:highlight>
                  <a:srgbClr val="000080"/>
                </a:highlight>
                <a:latin typeface="Calibri"/>
              </a:endParaRPr>
            </a:p>
          </p:txBody>
        </p:sp>
        <p:sp>
          <p:nvSpPr>
            <p:cNvPr id="12" name="Strzałka: w dół 11">
              <a:extLst>
                <a:ext uri="{FF2B5EF4-FFF2-40B4-BE49-F238E27FC236}">
                  <a16:creationId xmlns:a16="http://schemas.microsoft.com/office/drawing/2014/main" id="{3B12E0C9-9FAC-43D1-A062-6F87FFEDACE3}"/>
                </a:ext>
              </a:extLst>
            </p:cNvPr>
            <p:cNvSpPr/>
            <p:nvPr/>
          </p:nvSpPr>
          <p:spPr>
            <a:xfrm>
              <a:off x="5096321" y="4746458"/>
              <a:ext cx="530087" cy="424069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pl-PL" sz="1350">
                <a:solidFill>
                  <a:srgbClr val="C00000"/>
                </a:solidFill>
                <a:highlight>
                  <a:srgbClr val="000080"/>
                </a:highlight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18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"/>
            <a:ext cx="49515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5" y="57670"/>
            <a:ext cx="5328593" cy="689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620688"/>
            <a:ext cx="8568952" cy="3672408"/>
          </a:xfrm>
        </p:spPr>
        <p:txBody>
          <a:bodyPr>
            <a:normAutofit/>
          </a:bodyPr>
          <a:lstStyle/>
          <a:p>
            <a:pPr marL="82296" indent="0">
              <a:buClrTx/>
              <a:buNone/>
            </a:pPr>
            <a:r>
              <a:rPr lang="pl-PL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Ankieta obejmuje 5 zamkniętych pytań, dzięki którym studenci mogli ocenić: </a:t>
            </a:r>
          </a:p>
          <a:p>
            <a:pPr marL="539496" indent="-457200">
              <a:buClrTx/>
              <a:buFont typeface="+mj-lt"/>
              <a:buAutoNum type="arabicPeriod"/>
            </a:pPr>
            <a:r>
              <a:rPr lang="pl-PL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ogólny poziom zajęć dydaktycznych, </a:t>
            </a:r>
          </a:p>
          <a:p>
            <a:pPr marL="539496" indent="-457200">
              <a:buClrTx/>
              <a:buFont typeface="+mj-lt"/>
              <a:buAutoNum type="arabicPeriod"/>
            </a:pPr>
            <a:r>
              <a:rPr lang="pl-PL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stopień opanowania wiedzy, umiejętności i kompetencji społecznych (w różnym zakresie),</a:t>
            </a:r>
          </a:p>
          <a:p>
            <a:pPr marL="539496" indent="-457200">
              <a:buClrTx/>
              <a:buFont typeface="+mj-lt"/>
              <a:buAutoNum type="arabicPeriod"/>
            </a:pPr>
            <a:r>
              <a:rPr lang="pl-PL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szczegółowe aspekty studiowania (pod różnym kątem),</a:t>
            </a:r>
          </a:p>
          <a:p>
            <a:pPr marL="539496" indent="-457200">
              <a:buClrTx/>
              <a:buFont typeface="+mj-lt"/>
              <a:buAutoNum type="arabicPeriod"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</a:rPr>
              <a:t>czy studiowany kierunek spełnił oczekiwania,</a:t>
            </a:r>
          </a:p>
          <a:p>
            <a:pPr marL="539496" indent="-457200">
              <a:buClrTx/>
              <a:buFont typeface="+mj-lt"/>
              <a:buAutoNum type="arabicPeriod"/>
            </a:pPr>
            <a:r>
              <a:rPr lang="pl-PL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czy poleciliby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</a:rPr>
              <a:t>innym osobom studiowanie w naszej Uczelni.</a:t>
            </a:r>
            <a:endParaRPr lang="pl-PL" sz="18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endParaRPr lang="pl-PL" sz="18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endParaRPr lang="pl-PL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82296" indent="0" algn="ctr">
              <a:buClrTx/>
              <a:buNone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</a:rPr>
              <a:t>Dodatkowo, formularz ankiety dla każdego z pytań przewidywał możliwość dodania komentarza do zaznaczonej opcji w polu „Uwagi i refleksje”. </a:t>
            </a:r>
          </a:p>
          <a:p>
            <a:pPr marL="82296" indent="0">
              <a:buClrTx/>
              <a:buNone/>
            </a:pPr>
            <a:endParaRPr lang="pl-PL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E873C3F-B86C-4A1A-ADD0-7E41B67AF160}"/>
              </a:ext>
            </a:extLst>
          </p:cNvPr>
          <p:cNvSpPr txBox="1"/>
          <p:nvPr/>
        </p:nvSpPr>
        <p:spPr>
          <a:xfrm>
            <a:off x="899592" y="4575549"/>
            <a:ext cx="4392488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296" indent="0">
              <a:lnSpc>
                <a:spcPct val="250000"/>
              </a:lnSpc>
              <a:buClrTx/>
              <a:buNone/>
            </a:pPr>
            <a:r>
              <a:rPr lang="pl-PL" sz="14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Zakres odpowiedzi (Pyt. 1-3):</a:t>
            </a:r>
          </a:p>
          <a:p>
            <a:pPr>
              <a:buClrTx/>
            </a:pPr>
            <a:r>
              <a:rPr lang="pl-PL" sz="1400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bardzo źle, </a:t>
            </a:r>
          </a:p>
          <a:p>
            <a:pPr>
              <a:buClrTx/>
            </a:pPr>
            <a:r>
              <a:rPr lang="pl-PL" sz="1400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raczej źle, </a:t>
            </a:r>
          </a:p>
          <a:p>
            <a:pPr>
              <a:buClrTx/>
            </a:pPr>
            <a:r>
              <a:rPr lang="pl-PL" sz="1400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ani źle ani dobrze, </a:t>
            </a:r>
          </a:p>
          <a:p>
            <a:pPr>
              <a:buClrTx/>
            </a:pPr>
            <a:r>
              <a:rPr lang="pl-PL" sz="1400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raczej dobrze, </a:t>
            </a:r>
            <a:br>
              <a:rPr lang="pl-PL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bardzo dobrze.</a:t>
            </a:r>
            <a:endParaRPr lang="pl-PL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EC33728-5ECB-4631-9FB7-099F170AAA14}"/>
              </a:ext>
            </a:extLst>
          </p:cNvPr>
          <p:cNvSpPr txBox="1"/>
          <p:nvPr/>
        </p:nvSpPr>
        <p:spPr>
          <a:xfrm>
            <a:off x="4756193" y="4575549"/>
            <a:ext cx="4136287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296" indent="0">
              <a:lnSpc>
                <a:spcPct val="250000"/>
              </a:lnSpc>
              <a:buClrTx/>
              <a:buNone/>
            </a:pPr>
            <a:r>
              <a:rPr lang="pl-PL" sz="1400" b="1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Zakres odpowiedzi (Pyt. 4-5):</a:t>
            </a:r>
          </a:p>
          <a:p>
            <a:pPr>
              <a:buClrTx/>
            </a:pPr>
            <a:r>
              <a:rPr lang="pl-PL" sz="1400" i="1" dirty="0">
                <a:effectLst/>
                <a:latin typeface="Arial" panose="020B0604020202020204" pitchFamily="34" charset="0"/>
              </a:rPr>
              <a:t>zdecydowanie nie, </a:t>
            </a:r>
          </a:p>
          <a:p>
            <a:pPr>
              <a:buClrTx/>
            </a:pPr>
            <a:r>
              <a:rPr lang="pl-PL" sz="1400" i="1" dirty="0">
                <a:effectLst/>
                <a:latin typeface="Arial" panose="020B0604020202020204" pitchFamily="34" charset="0"/>
              </a:rPr>
              <a:t>raczej nie, </a:t>
            </a:r>
          </a:p>
          <a:p>
            <a:pPr>
              <a:buClrTx/>
            </a:pPr>
            <a:r>
              <a:rPr lang="pl-PL" sz="1400" i="1" dirty="0">
                <a:effectLst/>
                <a:latin typeface="Arial" panose="020B0604020202020204" pitchFamily="34" charset="0"/>
              </a:rPr>
              <a:t>trudno powiedzieć, </a:t>
            </a:r>
          </a:p>
          <a:p>
            <a:pPr>
              <a:buClrTx/>
            </a:pPr>
            <a:r>
              <a:rPr lang="pl-PL" sz="1400" i="1" dirty="0">
                <a:effectLst/>
                <a:latin typeface="Arial" panose="020B0604020202020204" pitchFamily="34" charset="0"/>
              </a:rPr>
              <a:t>raczej tak,</a:t>
            </a:r>
          </a:p>
          <a:p>
            <a:pPr>
              <a:buClrTx/>
            </a:pPr>
            <a:r>
              <a:rPr lang="pl-PL" sz="1400" i="1" dirty="0">
                <a:effectLst/>
                <a:latin typeface="Arial" panose="020B0604020202020204" pitchFamily="34" charset="0"/>
              </a:rPr>
              <a:t>zdecydowanie tak</a:t>
            </a:r>
            <a:endParaRPr lang="pl-PL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2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C86F941A-1372-4683-B65B-116CD36F5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320" y="980728"/>
            <a:ext cx="5760000" cy="4035558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38DE5A79-4BDA-47A8-822B-F935728E3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5329227"/>
            <a:ext cx="626469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3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Ryc. </a:t>
            </a:r>
            <a:r>
              <a:rPr kumimoji="0" lang="pl-PL" altLang="pl-PL" sz="1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Udział w ankiecie respondentów z podziałem na wydziały/filie (dane w liczbach)</a:t>
            </a:r>
            <a:endParaRPr kumimoji="0" lang="pl-PL" altLang="pl-PL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15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77072"/>
            <a:ext cx="8229600" cy="1944216"/>
          </a:xfrm>
        </p:spPr>
        <p:txBody>
          <a:bodyPr>
            <a:normAutofit/>
          </a:bodyPr>
          <a:lstStyle/>
          <a:p>
            <a:r>
              <a:rPr lang="pl-PL" sz="2800" b="1" dirty="0"/>
              <a:t>Liczba uczestników:</a:t>
            </a:r>
            <a:br>
              <a:rPr lang="pl-PL" sz="2800" b="1" dirty="0"/>
            </a:br>
            <a:r>
              <a:rPr lang="pl-PL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</a:t>
            </a:r>
            <a:r>
              <a:rPr lang="pl-PL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zim.: 3916 os.</a:t>
            </a:r>
            <a:br>
              <a:rPr lang="pl-PL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</a:t>
            </a:r>
            <a:r>
              <a:rPr lang="pl-PL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l-PL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</a:t>
            </a:r>
            <a:r>
              <a:rPr lang="pl-PL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.: 1961 os.</a:t>
            </a:r>
            <a:b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68760"/>
            <a:ext cx="8496944" cy="2232248"/>
          </a:xfrm>
          <a:solidFill>
            <a:srgbClr val="FFF0C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Ankieta oceniająca nauczyciela akademickiego/osobę prowadzącą zajęcia              w zakresie wypełniania przez niego obowiązków związanych z kształceniem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4F9E215-FE62-4D44-A6FD-5BF20AE25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65988"/>
            <a:ext cx="4464000" cy="333610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5F42BEC-7218-4DF7-B88E-2CA7A15DA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457576"/>
            <a:ext cx="4464000" cy="3329311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AC2C0391-211B-43C4-B257-F2475414C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080" y="1340768"/>
            <a:ext cx="352839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3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Ryc. </a:t>
            </a:r>
            <a:r>
              <a:rPr kumimoji="0" lang="pl-PL" altLang="pl-PL" sz="1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Struktura respondentów z uwzględnieniem poziomu studiów</a:t>
            </a:r>
            <a:endParaRPr kumimoji="0" lang="pl-PL" altLang="pl-PL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B82CD624-A722-407C-B424-4C8323213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775" y="4778568"/>
            <a:ext cx="352839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3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Ryc. </a:t>
            </a:r>
            <a:r>
              <a:rPr kumimoji="0" lang="pl-PL" altLang="pl-PL" sz="1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Struktura respondentów z uwzględnieniem formy studiów</a:t>
            </a:r>
            <a:endParaRPr kumimoji="0" lang="pl-PL" altLang="pl-PL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50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8F7386-7F89-4590-8CDF-A812D0B38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248472"/>
          </a:xfrm>
          <a:solidFill>
            <a:srgbClr val="FFE48F"/>
          </a:solidFill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pl-PL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 algn="ctr">
              <a:buNone/>
            </a:pPr>
            <a:endParaRPr lang="pl-PL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 algn="ctr">
              <a:buNone/>
            </a:pPr>
            <a:endParaRPr lang="pl-PL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 algn="ctr">
              <a:buNone/>
            </a:pPr>
            <a:r>
              <a:rPr lang="pl-PL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 wybranych pytań ankiety</a:t>
            </a:r>
          </a:p>
        </p:txBody>
      </p:sp>
    </p:spTree>
    <p:extLst>
      <p:ext uri="{BB962C8B-B14F-4D97-AF65-F5344CB8AC3E}">
        <p14:creationId xmlns:p14="http://schemas.microsoft.com/office/powerpoint/2010/main" val="311981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EED0DC2E-D789-4817-8A2B-767CC8D5DB07}"/>
              </a:ext>
            </a:extLst>
          </p:cNvPr>
          <p:cNvSpPr txBox="1"/>
          <p:nvPr/>
        </p:nvSpPr>
        <p:spPr>
          <a:xfrm>
            <a:off x="1691680" y="4952781"/>
            <a:ext cx="6120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300" i="1" dirty="0">
                <a:effectLst/>
                <a:latin typeface="+mj-lt"/>
              </a:rPr>
              <a:t>Ryc. 4. Ocena ogólnego poziomu zajęć dydaktycznych na Uniwersytecie Jana Kochanowskiego w Kielcach (pyt.1. Ankiety)</a:t>
            </a:r>
            <a:endParaRPr lang="pl-PL" sz="1300" i="1" dirty="0">
              <a:latin typeface="+mj-lt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6427E02-0747-4D78-9AC0-D4A57F223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000" y="1124744"/>
            <a:ext cx="6120000" cy="354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C94195E-C3A8-45ED-B53E-E414DDA1F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2000" y="1124744"/>
            <a:ext cx="6120000" cy="353738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AB5EEAA-6AF6-4246-A155-77500B6496A7}"/>
              </a:ext>
            </a:extLst>
          </p:cNvPr>
          <p:cNvSpPr txBox="1"/>
          <p:nvPr/>
        </p:nvSpPr>
        <p:spPr>
          <a:xfrm>
            <a:off x="2411760" y="76470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5B86C8A-78CC-4721-960A-C3E18BC4958D}"/>
              </a:ext>
            </a:extLst>
          </p:cNvPr>
          <p:cNvSpPr txBox="1"/>
          <p:nvPr/>
        </p:nvSpPr>
        <p:spPr>
          <a:xfrm>
            <a:off x="1691680" y="4952781"/>
            <a:ext cx="6120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300" i="1" dirty="0">
                <a:effectLst/>
                <a:latin typeface="+mj-lt"/>
              </a:rPr>
              <a:t>Ryc. 5. Ocena studiów pod względem organizacji zajęć dydaktycznych na Uniwersytecie Jana Kochanowskiego w Kielcach (pyt.3a. Ankiety)</a:t>
            </a:r>
            <a:endParaRPr lang="pl-PL" sz="13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136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4AD5A3C-D6EF-41A5-B568-09C56809A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8344" y="1187759"/>
            <a:ext cx="6120000" cy="353738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806C5C-C941-4E2C-8B93-71DBB6B568A4}"/>
              </a:ext>
            </a:extLst>
          </p:cNvPr>
          <p:cNvSpPr txBox="1"/>
          <p:nvPr/>
        </p:nvSpPr>
        <p:spPr>
          <a:xfrm>
            <a:off x="1691680" y="4952781"/>
            <a:ext cx="6120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300" i="1" dirty="0">
                <a:effectLst/>
                <a:latin typeface="+mj-lt"/>
              </a:rPr>
              <a:t>Ryc. 6. Ocena studiów pod względem dostępności informacji dla studentów na Uniwersytecie Jana Kochanowskiego w Kielcach (pyt.3d. Ankiety)</a:t>
            </a:r>
            <a:endParaRPr lang="pl-PL" sz="13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987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FA6956A-C903-4DCB-878A-9DC3A0382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8344" y="1052736"/>
            <a:ext cx="6120000" cy="353738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0C34C79C-E923-4FED-8E33-1E02398C7CC9}"/>
              </a:ext>
            </a:extLst>
          </p:cNvPr>
          <p:cNvSpPr txBox="1"/>
          <p:nvPr/>
        </p:nvSpPr>
        <p:spPr>
          <a:xfrm>
            <a:off x="1524000" y="4952781"/>
            <a:ext cx="628768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300" i="1" dirty="0">
                <a:effectLst/>
                <a:latin typeface="+mj-lt"/>
              </a:rPr>
              <a:t>Ryc. 7. Ocena studiów pod względem warunków stworzonych w uczelni dla wspierania rozwoju naukowego lub artystycznego na Uniwersytecie Jana Kochanowskiego w Kielcach (pyt.3g. Ankiety)</a:t>
            </a:r>
            <a:endParaRPr lang="pl-PL" sz="13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647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97C7113E-BE36-418C-8AE6-FD8ACEC59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0352" y="1124744"/>
            <a:ext cx="6120000" cy="3537385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42ABD3C-DEF4-4D70-BBA7-7E24D404C6B3}"/>
              </a:ext>
            </a:extLst>
          </p:cNvPr>
          <p:cNvSpPr txBox="1"/>
          <p:nvPr/>
        </p:nvSpPr>
        <p:spPr>
          <a:xfrm>
            <a:off x="1691680" y="4952781"/>
            <a:ext cx="612000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300" i="1" dirty="0">
                <a:effectLst/>
                <a:latin typeface="+mj-lt"/>
              </a:rPr>
              <a:t>Ryc. 8. Ocena studiów pod względem warunków </a:t>
            </a:r>
            <a:r>
              <a:rPr lang="pl-PL" sz="1300" i="1" dirty="0">
                <a:latin typeface="+mj-lt"/>
              </a:rPr>
              <a:t>stworzonych na Uniwersytecie Jana Kochanowskiego w Kielcach,</a:t>
            </a:r>
            <a:r>
              <a:rPr lang="pl-PL" sz="1300" i="1" dirty="0">
                <a:effectLst/>
                <a:latin typeface="+mj-lt"/>
              </a:rPr>
              <a:t> wspierających aktywność kulturalną i społeczną (pyt.3h. Ankiety)</a:t>
            </a:r>
            <a:endParaRPr lang="pl-PL" sz="13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328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54EBAB9-DEC6-4C14-A75C-3250CF5BB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2000" y="1075932"/>
            <a:ext cx="6120000" cy="336118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6669E7C-8A84-4251-9135-A4E11BE20B5C}"/>
              </a:ext>
            </a:extLst>
          </p:cNvPr>
          <p:cNvSpPr txBox="1"/>
          <p:nvPr/>
        </p:nvSpPr>
        <p:spPr>
          <a:xfrm>
            <a:off x="1691680" y="4952781"/>
            <a:ext cx="6120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300" i="1" dirty="0">
                <a:effectLst/>
                <a:latin typeface="+mj-lt"/>
              </a:rPr>
              <a:t>Ryc. 9. Ocena studentów ostatniego semestru studiów czy wybrany na Uniwersytecie Jana Kochanowskiego w Kielcach kierunek spełnił ich oczekiwania (pyt.4. Ankiety)</a:t>
            </a:r>
            <a:endParaRPr lang="pl-PL" sz="13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013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8B1D7B2-EE74-45AE-A81B-71B2D96DD7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2000" y="1075932"/>
            <a:ext cx="6120000" cy="336118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B9A8EC2-A0DC-4AA4-925B-5A9B8C8131A6}"/>
              </a:ext>
            </a:extLst>
          </p:cNvPr>
          <p:cNvSpPr txBox="1"/>
          <p:nvPr/>
        </p:nvSpPr>
        <p:spPr>
          <a:xfrm>
            <a:off x="1691680" y="4952781"/>
            <a:ext cx="6120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300" i="1" dirty="0">
                <a:effectLst/>
                <a:latin typeface="+mj-lt"/>
              </a:rPr>
              <a:t>Ryc. 10. Ocena studentów ostatniego semestru studiów czy poleciliby innym osobom studiowanie na Uniwersytecie Jana Kochanowskiego w Kielcach (pyt.5. Ankiety)</a:t>
            </a:r>
            <a:endParaRPr lang="pl-PL" sz="13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339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55D2F66A-A45E-4B6E-8A69-A8326A998A25}"/>
              </a:ext>
            </a:extLst>
          </p:cNvPr>
          <p:cNvSpPr txBox="1"/>
          <p:nvPr/>
        </p:nvSpPr>
        <p:spPr>
          <a:xfrm>
            <a:off x="395536" y="332656"/>
            <a:ext cx="8352928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Podsumowanie: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8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effectLst/>
              </a:rPr>
              <a:t>Średnie ogólne oceny nauczycieli akademickich oraz innych osób prowadzących zajęcia  w zakresie wypełniania przez nich obowiązków związanych z kształceniem, z podziałem na poszczególne wydziały i filie UJK, wahały się w przedziale od 4,68 do 4,82.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effectLst/>
              </a:rPr>
              <a:t>Analizując  ogólne oceny  wystawione  przez  studentów  w  poszczególnych  pytaniach  ankietowych,  warto zaznaczyć, iż żadne pytanie w ankiecie nie otrzymało średniej oceny niższej niż 4,49, czyli zgodnie z przyjętą skalą ocen do ankiet, mamy w tej ankiecie do czynienia tylko z ocenami bardzo dobrymi.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effectLst/>
              </a:rPr>
              <a:t>Biorąc pod uwagę wszystkie pytania z ankiety  -  najwyżej oceniono prowadzenie zajęć zgodnie z kartą przedmiotu, najniżej sposób prowadzenia zajęć.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effectLst/>
              </a:rPr>
              <a:t>Część jakościowa badania (wypowiedzi ujęte przez absolwentów w rubrykach „Uwagi i refleksje” na pytania otwarte ankiety) pokazała, że pewne rozczarowanie studentów studiami ma miejsce wtedy, gdy stykają się z problemami dotyczącymi: planowania zajęć czy sposobu prowadzenia niektórych zajęć, np. praktycznych.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effectLst/>
              </a:rPr>
              <a:t>W badaniu przyszłych absolwentów wysoko ocenione zostały: wiedza ogólna związana ze studiowanym kierunkiem, specjalistyczna wiedza teoretyczna, planowanie i organizowanie pracy własnej i zespołowej, umiejętności rozwijania i doskonalenia własnego warsztatu pracy oraz komunikowanie i współpraca z otoczeniem. Wysoko ocenione zostały przez studentów takie elementy studiowania, jak: baza materialna uczelni (wyposażenie </a:t>
            </a:r>
            <a:r>
              <a:rPr lang="pl-PL" sz="1600" dirty="0" err="1">
                <a:effectLst/>
              </a:rPr>
              <a:t>sal</a:t>
            </a:r>
            <a:r>
              <a:rPr lang="pl-PL" sz="1600" dirty="0">
                <a:effectLst/>
              </a:rPr>
              <a:t> dydaktycznych), warunki socjalno-bytowe zapewnione w trakcie studiów a także dostosowanie uczelni do potrzeb osób z niepełnosprawnościami oraz ich wsparcie w procesie kształcenia.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effectLst/>
              </a:rPr>
              <a:t>W ogólnym zarysie studia na Uniwersytecie Jana Kochanowskiego w Kielcach spełniły </a:t>
            </a:r>
            <a:br>
              <a:rPr lang="pl-PL" sz="1600" dirty="0"/>
            </a:br>
            <a:r>
              <a:rPr lang="pl-PL" sz="1600" dirty="0">
                <a:effectLst/>
              </a:rPr>
              <a:t>oczekiwania studentów. Same wyniki były zbieżne dla wszystkich respondentów, bez względu na formę i poziom studiów. Ponadto, ponad połowa ankietowanych poleciłaby </a:t>
            </a:r>
            <a:br>
              <a:rPr lang="pl-PL" sz="1600" dirty="0"/>
            </a:br>
            <a:r>
              <a:rPr lang="pl-PL" sz="1600" dirty="0">
                <a:effectLst/>
              </a:rPr>
              <a:t>studiowanie na naszej Uczelni innym osobom. 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76546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7B478289-7D0F-4302-A0C7-E9C61978B296}"/>
              </a:ext>
            </a:extLst>
          </p:cNvPr>
          <p:cNvSpPr txBox="1">
            <a:spLocks/>
          </p:cNvSpPr>
          <p:nvPr/>
        </p:nvSpPr>
        <p:spPr>
          <a:xfrm>
            <a:off x="3285105" y="670130"/>
            <a:ext cx="3125921" cy="8001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pl-PL" sz="3000" b="1" dirty="0">
                <a:solidFill>
                  <a:srgbClr val="C00000"/>
                </a:solidFill>
                <a:latin typeface="Calibri"/>
              </a:rPr>
              <a:t>Cel ankiety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EA990E0-58A3-4CBF-BA10-D25216214BD5}"/>
              </a:ext>
            </a:extLst>
          </p:cNvPr>
          <p:cNvSpPr txBox="1"/>
          <p:nvPr/>
        </p:nvSpPr>
        <p:spPr>
          <a:xfrm>
            <a:off x="251520" y="1886592"/>
            <a:ext cx="86190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pl-PL" sz="2100" dirty="0">
                <a:solidFill>
                  <a:prstClr val="black"/>
                </a:solidFill>
                <a:latin typeface="Calibri"/>
              </a:rPr>
              <a:t>anonimowe podzielenie się uwagami i refleksjami na temat jakości kształcenia</a:t>
            </a:r>
          </a:p>
          <a:p>
            <a:pPr algn="ctr" defTabSz="685800"/>
            <a:r>
              <a:rPr lang="pl-PL" sz="2100" dirty="0">
                <a:solidFill>
                  <a:prstClr val="black"/>
                </a:solidFill>
                <a:latin typeface="Calibri"/>
              </a:rPr>
              <a:t>w naszej Uczelni w roku </a:t>
            </a:r>
            <a:r>
              <a:rPr lang="pl-PL" sz="2100" dirty="0" err="1">
                <a:solidFill>
                  <a:prstClr val="black"/>
                </a:solidFill>
                <a:latin typeface="Calibri"/>
              </a:rPr>
              <a:t>ak</a:t>
            </a:r>
            <a:r>
              <a:rPr lang="pl-PL" sz="2100" dirty="0">
                <a:solidFill>
                  <a:prstClr val="black"/>
                </a:solidFill>
                <a:latin typeface="Calibri"/>
              </a:rPr>
              <a:t>. 2020/2021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8C860BD8-B8FB-418A-A95C-20B7874BD5A5}"/>
              </a:ext>
            </a:extLst>
          </p:cNvPr>
          <p:cNvSpPr txBox="1">
            <a:spLocks/>
          </p:cNvSpPr>
          <p:nvPr/>
        </p:nvSpPr>
        <p:spPr>
          <a:xfrm>
            <a:off x="3186172" y="3307792"/>
            <a:ext cx="3321541" cy="8001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pl-PL" sz="3000" b="1" dirty="0">
                <a:solidFill>
                  <a:srgbClr val="C00000"/>
                </a:solidFill>
                <a:latin typeface="Calibri"/>
              </a:rPr>
              <a:t>Uczestnicy ankiety</a:t>
            </a:r>
          </a:p>
        </p:txBody>
      </p:sp>
      <p:sp>
        <p:nvSpPr>
          <p:cNvPr id="11" name="Zawartość — symbol zastępczy 2">
            <a:extLst>
              <a:ext uri="{FF2B5EF4-FFF2-40B4-BE49-F238E27FC236}">
                <a16:creationId xmlns:a16="http://schemas.microsoft.com/office/drawing/2014/main" id="{51CDAE4C-C0AB-49FB-BB2F-341D738550A0}"/>
              </a:ext>
            </a:extLst>
          </p:cNvPr>
          <p:cNvSpPr txBox="1">
            <a:spLocks/>
          </p:cNvSpPr>
          <p:nvPr/>
        </p:nvSpPr>
        <p:spPr>
          <a:xfrm>
            <a:off x="399672" y="4529352"/>
            <a:ext cx="8229600" cy="192398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 defTabSz="685800">
              <a:spcBef>
                <a:spcPts val="225"/>
              </a:spcBef>
              <a:buClr>
                <a:srgbClr val="37A76F">
                  <a:lumMod val="75000"/>
                </a:srgbClr>
              </a:buClr>
              <a:buNone/>
            </a:pPr>
            <a:r>
              <a:rPr lang="pl-PL" sz="2100" dirty="0">
                <a:solidFill>
                  <a:prstClr val="black"/>
                </a:solidFill>
                <a:latin typeface="Calibri"/>
              </a:rPr>
              <a:t>studenci, uczestnicy studiów podyplomowych i doktoranci</a:t>
            </a:r>
          </a:p>
          <a:p>
            <a:pPr marL="82296" indent="0" algn="ctr" defTabSz="685800">
              <a:spcBef>
                <a:spcPts val="225"/>
              </a:spcBef>
              <a:buClr>
                <a:srgbClr val="37A76F">
                  <a:lumMod val="75000"/>
                </a:srgbClr>
              </a:buClr>
              <a:buNone/>
            </a:pPr>
            <a:r>
              <a:rPr lang="pl-PL" sz="2100" dirty="0">
                <a:solidFill>
                  <a:prstClr val="black"/>
                </a:solidFill>
                <a:latin typeface="Calibri"/>
              </a:rPr>
              <a:t>wszystkich wydziałów/filii Uniwersytetu Jana Kochanowskiego w Kielcach </a:t>
            </a:r>
          </a:p>
          <a:p>
            <a:pPr marL="82296" indent="0" algn="ctr" defTabSz="685800">
              <a:spcBef>
                <a:spcPts val="1800"/>
              </a:spcBef>
              <a:buClr>
                <a:srgbClr val="37A76F">
                  <a:lumMod val="75000"/>
                </a:srgbClr>
              </a:buClr>
              <a:buNone/>
            </a:pPr>
            <a:r>
              <a:rPr lang="pl-PL" sz="1900" i="1" dirty="0">
                <a:solidFill>
                  <a:prstClr val="black"/>
                </a:solidFill>
                <a:latin typeface="Calibri"/>
              </a:rPr>
              <a:t>(</a:t>
            </a:r>
            <a:r>
              <a:rPr lang="pl-PL" sz="1800" i="1" dirty="0">
                <a:solidFill>
                  <a:prstClr val="black"/>
                </a:solidFill>
              </a:rPr>
              <a:t>zajęcia z </a:t>
            </a:r>
            <a:r>
              <a:rPr lang="pl-PL" sz="1800" i="1" u="sng" dirty="0">
                <a:solidFill>
                  <a:prstClr val="black"/>
                </a:solidFill>
              </a:rPr>
              <a:t>doktorantami</a:t>
            </a:r>
            <a:r>
              <a:rPr lang="pl-PL" sz="1800" i="1" dirty="0">
                <a:solidFill>
                  <a:prstClr val="black"/>
                </a:solidFill>
              </a:rPr>
              <a:t> prowadzą nauczyciele i inne osoby prowadzące zajęcia, którzy prowadza też zajęcia ze studentami i uczestnikami studiów podyplomowych)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4513349" y="1470230"/>
            <a:ext cx="334716" cy="3027759"/>
            <a:chOff x="5094538" y="1879089"/>
            <a:chExt cx="531870" cy="3291438"/>
          </a:xfrm>
          <a:solidFill>
            <a:srgbClr val="C00000"/>
          </a:solidFill>
        </p:grpSpPr>
        <p:sp>
          <p:nvSpPr>
            <p:cNvPr id="6" name="Strzałka: w dół 5">
              <a:extLst>
                <a:ext uri="{FF2B5EF4-FFF2-40B4-BE49-F238E27FC236}">
                  <a16:creationId xmlns:a16="http://schemas.microsoft.com/office/drawing/2014/main" id="{02400E6A-01A5-4F4F-A1D1-7CA6F7A0CEC6}"/>
                </a:ext>
              </a:extLst>
            </p:cNvPr>
            <p:cNvSpPr/>
            <p:nvPr/>
          </p:nvSpPr>
          <p:spPr>
            <a:xfrm>
              <a:off x="5094538" y="1879089"/>
              <a:ext cx="530087" cy="424069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pl-PL" sz="1350">
                <a:solidFill>
                  <a:srgbClr val="C00000"/>
                </a:solidFill>
                <a:highlight>
                  <a:srgbClr val="000080"/>
                </a:highlight>
                <a:latin typeface="Calibri"/>
              </a:endParaRPr>
            </a:p>
          </p:txBody>
        </p:sp>
        <p:sp>
          <p:nvSpPr>
            <p:cNvPr id="12" name="Strzałka: w dół 11">
              <a:extLst>
                <a:ext uri="{FF2B5EF4-FFF2-40B4-BE49-F238E27FC236}">
                  <a16:creationId xmlns:a16="http://schemas.microsoft.com/office/drawing/2014/main" id="{3B12E0C9-9FAC-43D1-A062-6F87FFEDACE3}"/>
                </a:ext>
              </a:extLst>
            </p:cNvPr>
            <p:cNvSpPr/>
            <p:nvPr/>
          </p:nvSpPr>
          <p:spPr>
            <a:xfrm>
              <a:off x="5096321" y="4746458"/>
              <a:ext cx="530087" cy="424069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pl-PL" sz="1350">
                <a:solidFill>
                  <a:srgbClr val="C00000"/>
                </a:solidFill>
                <a:highlight>
                  <a:srgbClr val="000080"/>
                </a:highlight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18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FDFEF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51CD1F-7CF8-408E-A684-2B331915B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444" y="3244190"/>
            <a:ext cx="8458200" cy="1888178"/>
          </a:xfrm>
          <a:solidFill>
            <a:srgbClr val="FFF0C1"/>
          </a:solidFill>
        </p:spPr>
        <p:txBody>
          <a:bodyPr>
            <a:normAutofit fontScale="90000"/>
          </a:bodyPr>
          <a:lstStyle/>
          <a:p>
            <a:pPr algn="ctr"/>
            <a:br>
              <a:rPr lang="pl-PL" sz="45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sz="4500" dirty="0">
                <a:solidFill>
                  <a:schemeClr val="tx1"/>
                </a:solidFill>
              </a:rPr>
              <a:t>Dziękuję za uwagę</a:t>
            </a:r>
            <a:br>
              <a:rPr lang="pl-PL" sz="4500" dirty="0">
                <a:solidFill>
                  <a:schemeClr val="accent3">
                    <a:lumMod val="50000"/>
                  </a:schemeClr>
                </a:solidFill>
              </a:rPr>
            </a:br>
            <a:endParaRPr lang="pl-PL" sz="45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Obraz 3" descr="Obraz zawierający rysunek&#10;&#10;Opis wygenerowany automatycznie">
            <a:extLst>
              <a:ext uri="{FF2B5EF4-FFF2-40B4-BE49-F238E27FC236}">
                <a16:creationId xmlns:a16="http://schemas.microsoft.com/office/drawing/2014/main" id="{3E701FD3-DF6D-496C-AB0B-294132376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86" y="1759278"/>
            <a:ext cx="18859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0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026915"/>
          </a:xfrm>
          <a:prstGeom prst="rect">
            <a:avLst/>
          </a:prstGeom>
          <a:solidFill>
            <a:srgbClr val="FFF0C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688632"/>
          </a:xfrm>
        </p:spPr>
        <p:txBody>
          <a:bodyPr>
            <a:noAutofit/>
          </a:bodyPr>
          <a:lstStyle/>
          <a:p>
            <a:pPr marL="266700" indent="-185738">
              <a:buClrTx/>
              <a:buNone/>
              <a:tabLst>
                <a:tab pos="180975" algn="l"/>
              </a:tabLst>
            </a:pPr>
            <a:r>
              <a:rPr lang="pl-PL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 ramach ankiety studenci mogli ocenić nauczycieli </a:t>
            </a:r>
            <a:r>
              <a:rPr lang="pl-PL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akad</a:t>
            </a:r>
            <a:r>
              <a:rPr lang="pl-PL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pod kątem: 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prowadzenia zajęć zgodnie z kartą przedmiotu, 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określenia wymagań wobec studentów oraz zasad oceniania, 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przygotowania prowadzącego do zajęć, 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punktualności i terminowości prowadzenia zajęć </a:t>
            </a:r>
            <a:r>
              <a:rPr lang="pl-PL" sz="1600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(nie dotyczy zajęć odrabianych)</a:t>
            </a:r>
            <a:r>
              <a:rPr lang="pl-PL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sposobu prowadzenia zajęć, 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postawy (szacunku) prowadzącego zajęcia wobec studentów, 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kontaktu z prowadzącym oraz gotowości prowadzącego do udzielania          dodatkowych wyjaśnień, 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jakości zajęć realizowanych w formie e-learningu </a:t>
            </a:r>
            <a:r>
              <a:rPr lang="pl-PL" sz="1600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(dotyczy zajęć, na których ta forma była realizowana)</a:t>
            </a:r>
            <a:r>
              <a:rPr lang="pl-PL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266700" indent="-185738">
              <a:buClrTx/>
              <a:buNone/>
              <a:tabLst>
                <a:tab pos="180975" algn="l"/>
              </a:tabLst>
            </a:pPr>
            <a:endParaRPr lang="pl-PL" sz="18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66700" indent="-185738">
              <a:buClrTx/>
              <a:buNone/>
              <a:tabLst>
                <a:tab pos="180975" algn="l"/>
              </a:tabLst>
            </a:pPr>
            <a:endParaRPr lang="pl-PL" sz="18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66700" indent="-185738">
              <a:buClrTx/>
              <a:buNone/>
              <a:tabLst>
                <a:tab pos="180975" algn="l"/>
              </a:tabLst>
            </a:pPr>
            <a:r>
              <a:rPr lang="pl-PL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Skala ocen do ankiety - zakres od 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2,00</a:t>
            </a:r>
            <a:r>
              <a:rPr lang="pl-PL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(ocena negatywna) do 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5,00</a:t>
            </a:r>
            <a:r>
              <a:rPr lang="pl-PL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(ocena wyróżniająca). </a:t>
            </a:r>
          </a:p>
          <a:p>
            <a:pPr marL="266700" indent="-185738">
              <a:buClrTx/>
              <a:buNone/>
              <a:tabLst>
                <a:tab pos="180975" algn="l"/>
              </a:tabLst>
            </a:pPr>
            <a:endParaRPr lang="pl-PL" sz="17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66700" indent="-185738">
              <a:buClrTx/>
              <a:buNone/>
              <a:tabLst>
                <a:tab pos="180975" algn="l"/>
              </a:tabLst>
            </a:pPr>
            <a:endParaRPr lang="pl-PL" sz="17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66700" indent="-185738" algn="ctr">
              <a:buClrTx/>
              <a:buNone/>
              <a:tabLst>
                <a:tab pos="180975" algn="l"/>
              </a:tabLst>
            </a:pPr>
            <a:r>
              <a:rPr lang="pl-PL" sz="1800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Formularz ankiety dla każdego z pytań przewidywał możliwość </a:t>
            </a:r>
          </a:p>
          <a:p>
            <a:pPr marL="266700" indent="-185738" algn="ctr">
              <a:buClrTx/>
              <a:buNone/>
              <a:tabLst>
                <a:tab pos="180975" algn="l"/>
              </a:tabLst>
            </a:pPr>
            <a:r>
              <a:rPr lang="pl-PL" sz="1800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dodania komentarza w polu </a:t>
            </a:r>
            <a:r>
              <a:rPr lang="pl-PL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„Uwagi”</a:t>
            </a:r>
            <a:r>
              <a:rPr lang="pl-PL" sz="1800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CB525E5-4501-47F9-93C3-20A6111AC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19" y="108468"/>
            <a:ext cx="4716000" cy="332053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81B7E74-D245-4667-AB12-857FB61AE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505960"/>
            <a:ext cx="4716000" cy="3320532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186347CE-B1DD-41B6-9205-150D1AA6F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080" y="1424389"/>
            <a:ext cx="352839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3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Ryc. </a:t>
            </a:r>
            <a:r>
              <a:rPr kumimoji="0" lang="pl-PL" altLang="pl-PL" sz="1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Udział w ankiecie respondentów                           z podziałem na wydziały/filie(</a:t>
            </a:r>
            <a:r>
              <a:rPr kumimoji="0" lang="pl-PL" altLang="pl-PL" sz="13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kumimoji="0" lang="pl-PL" altLang="pl-PL" sz="1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zi</a:t>
            </a:r>
            <a:r>
              <a:rPr lang="pl-PL" altLang="pl-PL" sz="13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m.)</a:t>
            </a:r>
            <a:endParaRPr kumimoji="0" lang="pl-PL" altLang="pl-PL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7C5D33D-0E9A-48DF-B883-8BB41A66E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5390" y="4941168"/>
            <a:ext cx="352839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3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Ryc. </a:t>
            </a:r>
            <a:r>
              <a:rPr kumimoji="0" lang="pl-PL" altLang="pl-PL" sz="1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Udział w ankiecie respondentów                             z podziałem na wydziały/filie(</a:t>
            </a:r>
            <a:r>
              <a:rPr kumimoji="0" lang="pl-PL" altLang="pl-PL" sz="13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kumimoji="0" lang="pl-PL" altLang="pl-PL" sz="1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pl-PL" altLang="pl-PL" sz="13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</a:t>
            </a:r>
            <a:r>
              <a:rPr lang="pl-PL" altLang="pl-PL" sz="13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.)</a:t>
            </a:r>
            <a:endParaRPr kumimoji="0" lang="pl-PL" altLang="pl-PL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6632"/>
            <a:ext cx="4500000" cy="328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429000"/>
            <a:ext cx="4500000" cy="327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47EEE629-3F68-419B-A99C-1239B1750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080" y="1340768"/>
            <a:ext cx="352839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3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Ryc. </a:t>
            </a:r>
            <a:r>
              <a:rPr kumimoji="0" lang="pl-PL" altLang="pl-PL" sz="1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Struktura respondentów z uwzględnieniem poziomu studiów (</a:t>
            </a:r>
            <a:r>
              <a:rPr kumimoji="0" lang="pl-PL" altLang="pl-PL" sz="13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kumimoji="0" lang="pl-PL" altLang="pl-PL" sz="1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zi</a:t>
            </a:r>
            <a:r>
              <a:rPr lang="pl-PL" altLang="pl-PL" sz="13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m.)</a:t>
            </a:r>
            <a:endParaRPr kumimoji="0" lang="pl-PL" altLang="pl-PL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7EEE629-3F68-419B-A99C-1239B1750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080" y="4725144"/>
            <a:ext cx="352839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3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Ryc. </a:t>
            </a:r>
            <a:r>
              <a:rPr kumimoji="0" lang="pl-PL" altLang="pl-PL" sz="1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Struktura respondentów z uwzględnieniem poziomu studiów (</a:t>
            </a:r>
            <a:r>
              <a:rPr kumimoji="0" lang="pl-PL" altLang="pl-PL" sz="13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kumimoji="0" lang="pl-PL" altLang="pl-PL" sz="1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pl-PL" altLang="pl-PL" sz="13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</a:t>
            </a:r>
            <a:r>
              <a:rPr kumimoji="0" lang="pl-PL" altLang="pl-PL" sz="1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pl-PL" altLang="pl-PL" sz="13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pl-PL" altLang="pl-PL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47EEE629-3F68-419B-A99C-1239B1750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080" y="1340768"/>
            <a:ext cx="352839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3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Ryc. 5</a:t>
            </a:r>
            <a:r>
              <a:rPr kumimoji="0" lang="pl-PL" altLang="pl-PL" sz="1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Struktura respondentów z uwzględnieniem formy studiów (</a:t>
            </a:r>
            <a:r>
              <a:rPr kumimoji="0" lang="pl-PL" altLang="pl-PL" sz="13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kumimoji="0" lang="pl-PL" altLang="pl-PL" sz="1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zi</a:t>
            </a:r>
            <a:r>
              <a:rPr lang="pl-PL" altLang="pl-PL" sz="13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m.)</a:t>
            </a:r>
            <a:endParaRPr kumimoji="0" lang="pl-PL" altLang="pl-PL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7EEE629-3F68-419B-A99C-1239B1750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080" y="4725144"/>
            <a:ext cx="352839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3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Ryc. </a:t>
            </a:r>
            <a:r>
              <a:rPr kumimoji="0" lang="pl-PL" altLang="pl-PL" sz="1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Struktura respondentów z uwzględnieniem formy studiów (</a:t>
            </a:r>
            <a:r>
              <a:rPr kumimoji="0" lang="pl-PL" altLang="pl-PL" sz="13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kumimoji="0" lang="pl-PL" altLang="pl-PL" sz="1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pl-PL" altLang="pl-PL" sz="13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</a:t>
            </a:r>
            <a:r>
              <a:rPr kumimoji="0" lang="pl-PL" altLang="pl-PL" sz="1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pl-PL" altLang="pl-PL" sz="13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pl-PL" altLang="pl-PL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72" y="80996"/>
            <a:ext cx="4500000" cy="327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72" y="3457575"/>
            <a:ext cx="4500000" cy="3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1797"/>
            <a:ext cx="4860000" cy="332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486173"/>
            <a:ext cx="4860000" cy="332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47EEE629-3F68-419B-A99C-1239B1750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096" y="1352381"/>
            <a:ext cx="352839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3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Ryc. 7</a:t>
            </a:r>
            <a:r>
              <a:rPr kumimoji="0" lang="pl-PL" altLang="pl-PL" sz="1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Średnia ocena z podziałem na wydziały/filie (</a:t>
            </a:r>
            <a:r>
              <a:rPr kumimoji="0" lang="pl-PL" altLang="pl-PL" sz="13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kumimoji="0" lang="pl-PL" altLang="pl-PL" sz="1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zi</a:t>
            </a:r>
            <a:r>
              <a:rPr lang="pl-PL" altLang="pl-PL" sz="13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m.)</a:t>
            </a:r>
            <a:endParaRPr kumimoji="0" lang="pl-PL" altLang="pl-PL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7EEE629-3F68-419B-A99C-1239B1750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104" y="4808765"/>
            <a:ext cx="352839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3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Ryc. 8</a:t>
            </a:r>
            <a:r>
              <a:rPr kumimoji="0" lang="pl-PL" altLang="pl-PL" sz="1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Średnia ocena z podziałem na wydziały/filie (</a:t>
            </a:r>
            <a:r>
              <a:rPr kumimoji="0" lang="pl-PL" altLang="pl-PL" sz="13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kumimoji="0" lang="pl-PL" altLang="pl-PL" sz="1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pl-PL" altLang="pl-PL" sz="13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</a:t>
            </a:r>
            <a:r>
              <a:rPr lang="pl-PL" altLang="pl-PL" sz="13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.)</a:t>
            </a:r>
            <a:endParaRPr kumimoji="0" lang="pl-PL" altLang="pl-PL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zentacja szkoleniow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5320_TF03460604" id="{C522F4E5-55B5-4E36-8B85-3EDD57BC75AE}" vid="{74FFFC91-7D7A-4DB5-A83B-4B6B24FD21F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1307</Words>
  <Application>Microsoft Office PowerPoint</Application>
  <PresentationFormat>Pokaz na ekranie (4:3)</PresentationFormat>
  <Paragraphs>92</Paragraphs>
  <Slides>30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30</vt:i4>
      </vt:variant>
    </vt:vector>
  </HeadingPairs>
  <TitlesOfParts>
    <vt:vector size="37" baseType="lpstr">
      <vt:lpstr>Arial</vt:lpstr>
      <vt:lpstr>Calibri</vt:lpstr>
      <vt:lpstr>Georgia</vt:lpstr>
      <vt:lpstr>Wingdings</vt:lpstr>
      <vt:lpstr>Wingdings 2</vt:lpstr>
      <vt:lpstr>Motyw pakietu Office</vt:lpstr>
      <vt:lpstr>Prezentacja szkoleniowa</vt:lpstr>
      <vt:lpstr>Ankieta oceniająca  jakość kształcenia w roku akad. 2020/2021</vt:lpstr>
      <vt:lpstr>Liczba uczestników: sem. zim.: 3916 os. sem. let.: 1961 os.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Liczba uczestników: sem. let.: 274 os.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Dziękuję za uwagę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ewabla</dc:creator>
  <cp:lastModifiedBy>Ewa Błaszkiewicz</cp:lastModifiedBy>
  <cp:revision>63</cp:revision>
  <dcterms:created xsi:type="dcterms:W3CDTF">2015-06-16T11:16:02Z</dcterms:created>
  <dcterms:modified xsi:type="dcterms:W3CDTF">2021-11-15T12:09:15Z</dcterms:modified>
</cp:coreProperties>
</file>