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0" r:id="rId2"/>
    <p:sldId id="299" r:id="rId3"/>
    <p:sldId id="281" r:id="rId4"/>
    <p:sldId id="297" r:id="rId5"/>
    <p:sldId id="285" r:id="rId6"/>
    <p:sldId id="293" r:id="rId7"/>
    <p:sldId id="294" r:id="rId8"/>
    <p:sldId id="295" r:id="rId9"/>
    <p:sldId id="296" r:id="rId10"/>
    <p:sldId id="298" r:id="rId11"/>
    <p:sldId id="300" r:id="rId12"/>
    <p:sldId id="301" r:id="rId13"/>
    <p:sldId id="302" r:id="rId14"/>
    <p:sldId id="303" r:id="rId15"/>
    <p:sldId id="304" r:id="rId16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-313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951BD-2FCE-4BA9-9F7C-DCF156E2F6FB}" type="datetimeFigureOut">
              <a:rPr lang="pl-PL" smtClean="0"/>
              <a:t>14.03.2019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A887A-2875-4FD6-B585-7BCE8DFF85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197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6086" y="4777194"/>
            <a:ext cx="5965175" cy="3908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Przeprowadzenie</a:t>
            </a:r>
            <a:r>
              <a:rPr lang="pl-PL" altLang="pl-PL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pilotażowego programu edukacji wojskowej studentów w ramach Legii Akademickiej realizowane było w dwóch turnusach szkoleniowych w terminie od 01.07 do 22.09.2018 r.</a:t>
            </a:r>
          </a:p>
        </p:txBody>
      </p:sp>
    </p:spTree>
    <p:extLst>
      <p:ext uri="{BB962C8B-B14F-4D97-AF65-F5344CB8AC3E}">
        <p14:creationId xmlns:p14="http://schemas.microsoft.com/office/powerpoint/2010/main" val="1173146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887A-2875-4FD6-B585-7BCE8DFF856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519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887A-2875-4FD6-B585-7BCE8DFF856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519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887A-2875-4FD6-B585-7BCE8DFF856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519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887A-2875-4FD6-B585-7BCE8DFF856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519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l-PL" altLang="pl-PL" sz="1600" smtClean="0">
              <a:latin typeface="Arial Narrow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575E65-0115-44EB-87FE-669427202BBC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887A-2875-4FD6-B585-7BCE8DFF856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7835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887A-2875-4FD6-B585-7BCE8DFF856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51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887A-2875-4FD6-B585-7BCE8DFF856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519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887A-2875-4FD6-B585-7BCE8DFF856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519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887A-2875-4FD6-B585-7BCE8DFF856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519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887A-2875-4FD6-B585-7BCE8DFF856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519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887A-2875-4FD6-B585-7BCE8DFF856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519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887A-2875-4FD6-B585-7BCE8DFF856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51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C5DC-F82B-4DF9-A211-3B601463CF23}" type="datetime1">
              <a:rPr lang="pl-PL" smtClean="0"/>
              <a:pPr>
                <a:defRPr/>
              </a:pPr>
              <a:t>14.03.2019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781E0B-20F3-49AB-8ACB-34693C5BAF98}" type="slidenum">
              <a:rPr lang="pl-PL" altLang="pl-PL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pl-PL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2F6F-A3E7-47B5-93BB-EC840F4BCADF}" type="datetime1">
              <a:rPr lang="pl-PL" smtClean="0"/>
              <a:pPr>
                <a:defRPr/>
              </a:pPr>
              <a:t>14.03.2019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4FC833-5AF8-4658-BB22-0D1E771D0622}" type="slidenum">
              <a:rPr lang="pl-PL" altLang="pl-PL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pl-PL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0D34A-D22B-4EA7-8534-762AC5F7F155}" type="datetime1">
              <a:rPr lang="pl-PL" smtClean="0"/>
              <a:pPr>
                <a:defRPr/>
              </a:pPr>
              <a:t>14.03.2019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008114-40C0-4E34-8F65-C77FB61B52FE}" type="slidenum">
              <a:rPr lang="pl-PL" altLang="pl-PL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pl-PL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5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AO\MON\logo DG\logo 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4" y="-26988"/>
            <a:ext cx="1439335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D109B-34FD-4938-8C30-BE1AD87B69E7}" type="datetime1">
              <a:rPr lang="pl-PL" smtClean="0"/>
              <a:pPr>
                <a:defRPr/>
              </a:pPr>
              <a:t>14.03.2019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374F58-8325-48A6-B5D4-E9F53459A87A}" type="slidenum">
              <a:rPr lang="pl-PL" altLang="pl-PL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pl-PL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0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01C46-1318-4590-8EE3-7875470F04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746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tx2">
                <a:lumMod val="59000"/>
                <a:lumOff val="41000"/>
                <a:alpha val="83000"/>
              </a:schemeClr>
            </a:gs>
            <a:gs pos="38000">
              <a:schemeClr val="tx1">
                <a:lumMod val="0"/>
              </a:schemeClr>
            </a:gs>
            <a:gs pos="62000">
              <a:srgbClr val="92D050">
                <a:lumMod val="71000"/>
                <a:alpha val="93000"/>
              </a:srgbClr>
            </a:gs>
            <a:gs pos="78000">
              <a:schemeClr val="tx2">
                <a:lumMod val="34000"/>
                <a:alpha val="84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F05E48-032B-41F0-A846-CF187A9FB075}" type="datetime1">
              <a:rPr lang="pl-PL" smtClean="0"/>
              <a:pPr>
                <a:defRPr/>
              </a:pPr>
              <a:t>14.03.2019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BFC47C-AFED-419F-9D94-C3082332AB54}" type="slidenum">
              <a:rPr lang="pl-PL" altLang="pl-PL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pl-PL">
              <a:cs typeface="Arial" panose="020B0604020202020204" pitchFamily="34" charset="0"/>
            </a:endParaRPr>
          </a:p>
        </p:txBody>
      </p:sp>
      <p:pic>
        <p:nvPicPr>
          <p:cNvPr id="3079" name="Picture 2" descr="D:\PAO\MON\logo DG\logo P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933" y="-122238"/>
            <a:ext cx="143933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23187" y="908720"/>
            <a:ext cx="12144672" cy="5949280"/>
          </a:xfrm>
          <a:prstGeom prst="rect">
            <a:avLst/>
          </a:prstGeom>
          <a:gradFill flip="none" rotWithShape="1">
            <a:gsLst>
              <a:gs pos="49000">
                <a:schemeClr val="tx1"/>
              </a:gs>
              <a:gs pos="18000">
                <a:srgbClr val="0000FF"/>
              </a:gs>
              <a:gs pos="78000">
                <a:schemeClr val="accent1">
                  <a:lumMod val="75000"/>
                </a:schemeClr>
              </a:gs>
              <a:gs pos="69000">
                <a:srgbClr val="008000"/>
              </a:gs>
            </a:gsLst>
            <a:lin ang="2700000" scaled="1"/>
            <a:tileRect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95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6" Type="http://schemas.openxmlformats.org/officeDocument/2006/relationships/hyperlink" Target="http://wlad.ron.int/csliizeg/Strony/default.aspx" TargetMode="External"/><Relationship Id="rId11" Type="http://schemas.openxmlformats.org/officeDocument/2006/relationships/image" Target="../media/image3.wmf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9" Type="http://schemas.openxmlformats.org/officeDocument/2006/relationships/image" Target="../media/image8.wmf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952107" y="1670012"/>
            <a:ext cx="9916998" cy="112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pl-PL" sz="3600" dirty="0" smtClean="0">
                <a:ln w="5080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EDUKACJA WOJSKOWA </a:t>
            </a:r>
            <a:r>
              <a:rPr lang="pl-PL" sz="3600" dirty="0">
                <a:ln w="5080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STUDENTÓW </a:t>
            </a:r>
            <a:r>
              <a:rPr lang="pl-PL" sz="3600" dirty="0" smtClean="0">
                <a:ln w="5080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pl-PL" sz="3600" dirty="0" smtClean="0">
                <a:ln w="5080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3600" dirty="0" smtClean="0">
                <a:ln w="5080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 </a:t>
            </a:r>
            <a:r>
              <a:rPr lang="pl-PL" sz="3600" dirty="0">
                <a:ln w="5080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RAMACH LEGII </a:t>
            </a:r>
            <a:r>
              <a:rPr lang="pl-PL" sz="3600" dirty="0" smtClean="0">
                <a:ln w="5080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AKADEMICKIEJ </a:t>
            </a:r>
            <a:br>
              <a:rPr lang="pl-PL" sz="3600" dirty="0" smtClean="0">
                <a:ln w="5080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3600" dirty="0" smtClean="0">
                <a:ln w="5080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 2019 r.</a:t>
            </a:r>
          </a:p>
          <a:p>
            <a:pPr algn="ctr">
              <a:buNone/>
            </a:pPr>
            <a:r>
              <a:rPr lang="pl-PL" sz="2400" dirty="0" smtClean="0">
                <a:ln w="5080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(STRUKTURA SZKOLENIA</a:t>
            </a:r>
            <a:r>
              <a:rPr lang="pl-PL" sz="2400" smtClean="0">
                <a:ln w="5080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REALIZATORZY </a:t>
            </a:r>
            <a:r>
              <a:rPr lang="pl-PL" sz="2400" dirty="0" smtClean="0">
                <a:ln w="5080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SZKOLENIA, PROGRAMY SZKOLENIA. PRZEDSIĘWZIĘCIA </a:t>
            </a:r>
            <a:br>
              <a:rPr lang="pl-PL" sz="2400" dirty="0" smtClean="0">
                <a:ln w="5080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n w="5080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SZKOLENIOWO – METODYCZNE)</a:t>
            </a:r>
            <a:endParaRPr lang="pl-PL" sz="2400" dirty="0">
              <a:ln w="5080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5"/>
          <p:cNvSpPr>
            <a:spLocks noChangeArrowheads="1"/>
          </p:cNvSpPr>
          <p:nvPr/>
        </p:nvSpPr>
        <p:spPr bwMode="auto">
          <a:xfrm>
            <a:off x="2282887" y="437726"/>
            <a:ext cx="7632700" cy="42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72000" bIns="720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chemeClr val="bg1"/>
                </a:solidFill>
                <a:latin typeface="Arial" charset="0"/>
              </a:rPr>
              <a:t>INSPEKTORAT SZKOLENIA</a:t>
            </a:r>
          </a:p>
        </p:txBody>
      </p:sp>
      <p:sp>
        <p:nvSpPr>
          <p:cNvPr id="8" name="Prostokąt 5"/>
          <p:cNvSpPr>
            <a:spLocks noChangeArrowheads="1"/>
          </p:cNvSpPr>
          <p:nvPr/>
        </p:nvSpPr>
        <p:spPr bwMode="auto">
          <a:xfrm>
            <a:off x="1457326" y="124194"/>
            <a:ext cx="9129948" cy="42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72000" bIns="720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Arial" charset="0"/>
              </a:rPr>
              <a:t>DOWÓDZTWO GENERALNE RODZAJÓW SIŁ ZBROJNYCH</a:t>
            </a:r>
          </a:p>
        </p:txBody>
      </p:sp>
      <p:cxnSp>
        <p:nvCxnSpPr>
          <p:cNvPr id="9" name="Łącznik prostoliniowy 8"/>
          <p:cNvCxnSpPr/>
          <p:nvPr/>
        </p:nvCxnSpPr>
        <p:spPr>
          <a:xfrm>
            <a:off x="1692097" y="479062"/>
            <a:ext cx="872283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7299118" y="5037844"/>
            <a:ext cx="4758155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pl-PL" sz="1500" b="1" dirty="0" smtClean="0">
                <a:solidFill>
                  <a:schemeClr val="bg1"/>
                </a:solidFill>
              </a:rPr>
              <a:t>SZEF </a:t>
            </a:r>
          </a:p>
          <a:p>
            <a:pPr algn="ctr">
              <a:lnSpc>
                <a:spcPts val="2160"/>
              </a:lnSpc>
            </a:pPr>
            <a:r>
              <a:rPr lang="pl-PL" sz="1500" b="1" dirty="0" smtClean="0">
                <a:solidFill>
                  <a:schemeClr val="bg1"/>
                </a:solidFill>
              </a:rPr>
              <a:t>ODDZIAŁU KSZTAŁCENIA ZAWODOWEGO</a:t>
            </a:r>
          </a:p>
          <a:p>
            <a:pPr algn="ctr">
              <a:lnSpc>
                <a:spcPts val="2160"/>
              </a:lnSpc>
            </a:pPr>
            <a:endParaRPr lang="pl-PL" sz="200" b="1" dirty="0" smtClean="0">
              <a:solidFill>
                <a:schemeClr val="bg1"/>
              </a:solidFill>
            </a:endParaRPr>
          </a:p>
          <a:p>
            <a:pPr algn="ctr">
              <a:lnSpc>
                <a:spcPts val="2160"/>
              </a:lnSpc>
            </a:pPr>
            <a:r>
              <a:rPr lang="pl-PL" sz="1500" b="1" dirty="0" smtClean="0">
                <a:solidFill>
                  <a:schemeClr val="bg1"/>
                </a:solidFill>
              </a:rPr>
              <a:t>płk dypl. Włodzimierz CHUPKA</a:t>
            </a:r>
          </a:p>
        </p:txBody>
      </p:sp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56"/>
            <a:ext cx="1457326" cy="110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ole tekstowe 21"/>
          <p:cNvSpPr txBox="1"/>
          <p:nvPr/>
        </p:nvSpPr>
        <p:spPr>
          <a:xfrm>
            <a:off x="3190514" y="6361162"/>
            <a:ext cx="4758155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pl-PL" sz="1600" dirty="0" smtClean="0">
                <a:solidFill>
                  <a:schemeClr val="bg1"/>
                </a:solidFill>
              </a:rPr>
              <a:t>Warszawa, dnia 11.02.2019 r.</a:t>
            </a:r>
          </a:p>
        </p:txBody>
      </p:sp>
    </p:spTree>
    <p:extLst>
      <p:ext uri="{BB962C8B-B14F-4D97-AF65-F5344CB8AC3E}">
        <p14:creationId xmlns:p14="http://schemas.microsoft.com/office/powerpoint/2010/main" val="27357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ole tekstowe 44"/>
          <p:cNvSpPr txBox="1"/>
          <p:nvPr/>
        </p:nvSpPr>
        <p:spPr>
          <a:xfrm>
            <a:off x="527901" y="1334323"/>
            <a:ext cx="111801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JEDNOSTKI WYTYPOWANE </a:t>
            </a:r>
            <a:br>
              <a:rPr lang="pl-PL" sz="3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3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DO REALIZUJI SZKOLENIA STUDENTÓW </a:t>
            </a:r>
            <a:br>
              <a:rPr lang="pl-PL" sz="3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3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RAMACH LEGII AKADEMICKIEJ </a:t>
            </a:r>
            <a:br>
              <a:rPr lang="pl-PL" sz="3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3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II EDYCJI – </a:t>
            </a:r>
            <a:r>
              <a:rPr lang="pl-PL" sz="3600" b="1" u="sng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II </a:t>
            </a:r>
            <a:r>
              <a:rPr lang="pl-PL" sz="3600" b="1" u="sng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turnus</a:t>
            </a:r>
          </a:p>
        </p:txBody>
      </p:sp>
      <p:pic>
        <p:nvPicPr>
          <p:cNvPr id="4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679"/>
            <a:ext cx="14573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e tekstowe 18"/>
          <p:cNvSpPr txBox="1"/>
          <p:nvPr/>
        </p:nvSpPr>
        <p:spPr>
          <a:xfrm>
            <a:off x="312640" y="4116856"/>
            <a:ext cx="5390564" cy="138499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b="1" spc="1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MODUŁ PODSTAWOWY</a:t>
            </a:r>
          </a:p>
          <a:p>
            <a:pPr algn="ctr">
              <a:defRPr/>
            </a:pPr>
            <a:r>
              <a:rPr lang="pl-PL" sz="2800" spc="1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20.08.2019 r. – 07.09.2019 r.</a:t>
            </a:r>
          </a:p>
          <a:p>
            <a:pPr algn="ctr">
              <a:defRPr/>
            </a:pPr>
            <a:r>
              <a:rPr lang="pl-PL" sz="2800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Przysięga        07.09.2019 r. </a:t>
            </a:r>
            <a:endParaRPr lang="pl-PL" sz="2800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51185" y="4137278"/>
            <a:ext cx="5390564" cy="9541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MODUŁ PODOFICERSKI</a:t>
            </a:r>
          </a:p>
          <a:p>
            <a:pPr algn="ctr">
              <a:defRPr/>
            </a:pPr>
            <a:r>
              <a:rPr lang="pl-PL" sz="2800" spc="1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09.09.2019 r. – 28.09.2019 r.</a:t>
            </a:r>
            <a:endParaRPr lang="pl-PL" sz="2800" spc="150" dirty="0">
              <a:ln w="11430"/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447992" y="636456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10/17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upa 4"/>
          <p:cNvGrpSpPr>
            <a:grpSpLocks/>
          </p:cNvGrpSpPr>
          <p:nvPr/>
        </p:nvGrpSpPr>
        <p:grpSpPr bwMode="auto">
          <a:xfrm>
            <a:off x="173567" y="1503476"/>
            <a:ext cx="11389161" cy="5092588"/>
            <a:chOff x="590455" y="1162553"/>
            <a:chExt cx="7539383" cy="4650135"/>
          </a:xfrm>
        </p:grpSpPr>
        <p:pic>
          <p:nvPicPr>
            <p:cNvPr id="18452" name="Obraz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33"/>
            <a:stretch>
              <a:fillRect/>
            </a:stretch>
          </p:blipFill>
          <p:spPr bwMode="auto">
            <a:xfrm>
              <a:off x="1818118" y="1181295"/>
              <a:ext cx="5526139" cy="463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rostokąt zaokrąglony 6"/>
            <p:cNvSpPr/>
            <p:nvPr/>
          </p:nvSpPr>
          <p:spPr>
            <a:xfrm>
              <a:off x="6473838" y="3208991"/>
              <a:ext cx="1656000" cy="576000"/>
            </a:xfrm>
            <a:prstGeom prst="roundRect">
              <a:avLst/>
            </a:prstGeom>
            <a:solidFill>
              <a:srgbClr val="92D050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534988" indent="-450850"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9. </a:t>
              </a:r>
              <a:r>
                <a:rPr lang="pl-PL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BKPanc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Braniewo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4988" algn="r"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250/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640912" y="2729760"/>
              <a:ext cx="1487359" cy="576755"/>
            </a:xfrm>
            <a:prstGeom prst="roundRect">
              <a:avLst/>
            </a:prstGeom>
            <a:solidFill>
              <a:srgbClr val="92D050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12. BZ Stargard </a:t>
              </a:r>
              <a:r>
                <a:rPr lang="pl-PL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Szcz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250/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Prostokąt zaokrąglony 9"/>
            <p:cNvSpPr/>
            <p:nvPr/>
          </p:nvSpPr>
          <p:spPr>
            <a:xfrm>
              <a:off x="6473838" y="2359336"/>
              <a:ext cx="1656000" cy="576000"/>
            </a:xfrm>
            <a:prstGeom prst="roundRect">
              <a:avLst/>
            </a:prstGeom>
            <a:solidFill>
              <a:srgbClr val="92D050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536575" indent="-452438"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15. BZ Giżycko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6575" algn="r"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250/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590455" y="4332328"/>
              <a:ext cx="1537816" cy="576000"/>
            </a:xfrm>
            <a:prstGeom prst="roundRect">
              <a:avLst/>
            </a:prstGeom>
            <a:solidFill>
              <a:srgbClr val="92D050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pl-P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pl-PL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bpg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Kłodzko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250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rostokąt zaokrąglony 17"/>
            <p:cNvSpPr/>
            <p:nvPr/>
          </p:nvSpPr>
          <p:spPr>
            <a:xfrm>
              <a:off x="616271" y="1162553"/>
              <a:ext cx="1512000" cy="576000"/>
            </a:xfrm>
            <a:prstGeom prst="roundRect">
              <a:avLst/>
            </a:prstGeom>
            <a:solidFill>
              <a:srgbClr val="92D050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10. </a:t>
              </a:r>
              <a:r>
                <a:rPr lang="pl-PL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BKPanc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Świętoszów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170/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Prostokąt zaokrąglony 31"/>
            <p:cNvSpPr/>
            <p:nvPr/>
          </p:nvSpPr>
          <p:spPr>
            <a:xfrm>
              <a:off x="610169" y="3520446"/>
              <a:ext cx="1518102" cy="576000"/>
            </a:xfrm>
            <a:prstGeom prst="roundRect">
              <a:avLst/>
            </a:prstGeom>
            <a:solidFill>
              <a:srgbClr val="92D050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7. BOW Słupsk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250/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Prostokąt zaokrąglony 33"/>
          <p:cNvSpPr/>
          <p:nvPr/>
        </p:nvSpPr>
        <p:spPr>
          <a:xfrm>
            <a:off x="236940" y="2353195"/>
            <a:ext cx="2259686" cy="630828"/>
          </a:xfrm>
          <a:prstGeom prst="round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34. </a:t>
            </a:r>
            <a:r>
              <a:rPr lang="pl-P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BKPanc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Żagań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130/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Prostokąt zaokrąglony 40"/>
          <p:cNvSpPr/>
          <p:nvPr/>
        </p:nvSpPr>
        <p:spPr>
          <a:xfrm>
            <a:off x="9061137" y="1856693"/>
            <a:ext cx="2482124" cy="647910"/>
          </a:xfrm>
          <a:prstGeom prst="round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bsp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Przemyśl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algn="r">
              <a:defRPr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250/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1459824" y="344488"/>
            <a:ext cx="9909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JEDNOSTKI REALIZUJĄCE </a:t>
            </a:r>
          </a:p>
          <a:p>
            <a:pPr algn="ctr">
              <a:defRPr/>
            </a:pP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SZKOLENIE STUDENTÓW </a:t>
            </a: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</a:t>
            </a: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RAMACH LEGII </a:t>
            </a: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AKADEMICKIEJ </a:t>
            </a:r>
            <a:b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II EDYCJI – II turnus</a:t>
            </a:r>
            <a:endParaRPr lang="pl-PL" sz="2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Schemat blokowy: proces alternatywny 75"/>
          <p:cNvSpPr/>
          <p:nvPr/>
        </p:nvSpPr>
        <p:spPr>
          <a:xfrm>
            <a:off x="2307167" y="6086475"/>
            <a:ext cx="3136900" cy="71755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r>
              <a:rPr lang="pl-PL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000</a:t>
            </a:r>
            <a:endParaRPr lang="pl-PL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679"/>
            <a:ext cx="14573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Prostokąt zaokrąglony 45"/>
          <p:cNvSpPr/>
          <p:nvPr/>
        </p:nvSpPr>
        <p:spPr bwMode="auto">
          <a:xfrm>
            <a:off x="9061137" y="5575296"/>
            <a:ext cx="2731795" cy="630805"/>
          </a:xfrm>
          <a:prstGeom prst="round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534988" indent="-450850"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25. </a:t>
            </a:r>
            <a:r>
              <a:rPr lang="pl-P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BKPow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Tomaszów </a:t>
            </a:r>
            <a:r>
              <a:rPr lang="pl-P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algn="r">
              <a:defRPr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100/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rostokąt zaokrąglony 46"/>
          <p:cNvSpPr/>
          <p:nvPr/>
        </p:nvSpPr>
        <p:spPr bwMode="auto">
          <a:xfrm>
            <a:off x="9051403" y="4659367"/>
            <a:ext cx="2501591" cy="630805"/>
          </a:xfrm>
          <a:prstGeom prst="round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534988" indent="-450850"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pl-P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l-P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Gliwice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algn="r">
              <a:defRPr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100/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chemat blokowy: proces alternatywny 47"/>
          <p:cNvSpPr/>
          <p:nvPr/>
        </p:nvSpPr>
        <p:spPr>
          <a:xfrm>
            <a:off x="4298623" y="3219799"/>
            <a:ext cx="3374796" cy="143956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WOJSKA LĄDOWE</a:t>
            </a:r>
            <a:endParaRPr lang="pl-PL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1447992" y="636456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11/17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upa 4"/>
          <p:cNvGrpSpPr>
            <a:grpSpLocks/>
          </p:cNvGrpSpPr>
          <p:nvPr/>
        </p:nvGrpSpPr>
        <p:grpSpPr bwMode="auto">
          <a:xfrm>
            <a:off x="173567" y="1503476"/>
            <a:ext cx="11389161" cy="5092588"/>
            <a:chOff x="590455" y="1162553"/>
            <a:chExt cx="7539383" cy="4650135"/>
          </a:xfrm>
        </p:grpSpPr>
        <p:pic>
          <p:nvPicPr>
            <p:cNvPr id="18452" name="Obraz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33"/>
            <a:stretch>
              <a:fillRect/>
            </a:stretch>
          </p:blipFill>
          <p:spPr bwMode="auto">
            <a:xfrm>
              <a:off x="1818118" y="1181295"/>
              <a:ext cx="5526139" cy="463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rostokąt zaokrąglony 6"/>
            <p:cNvSpPr/>
            <p:nvPr/>
          </p:nvSpPr>
          <p:spPr>
            <a:xfrm>
              <a:off x="6473838" y="3208991"/>
              <a:ext cx="1656000" cy="57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35. </a:t>
              </a:r>
              <a:r>
                <a:rPr lang="pl-P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dr OP 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Skwierzyna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4988" algn="r"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60/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640912" y="2729760"/>
              <a:ext cx="1487359" cy="57675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pl-PL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pinż</a:t>
              </a:r>
              <a:r>
                <a:rPr lang="pl-P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Szczecin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Prostokąt zaokrąglony 9"/>
            <p:cNvSpPr/>
            <p:nvPr/>
          </p:nvSpPr>
          <p:spPr>
            <a:xfrm>
              <a:off x="6473838" y="2359336"/>
              <a:ext cx="1656000" cy="57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34. </a:t>
              </a:r>
              <a:r>
                <a:rPr lang="pl-P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dr OP 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Bytom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6575" algn="r"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70/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590455" y="4332328"/>
              <a:ext cx="1537816" cy="57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6. </a:t>
              </a:r>
              <a:r>
                <a:rPr lang="pl-PL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ORel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Gdynia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rostokąt zaokrąglony 17"/>
            <p:cNvSpPr/>
            <p:nvPr/>
          </p:nvSpPr>
          <p:spPr>
            <a:xfrm>
              <a:off x="616271" y="1162553"/>
              <a:ext cx="1512000" cy="57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pl-PL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pl-PL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sap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Brzeg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Prostokąt zaokrąglony 31"/>
            <p:cNvSpPr/>
            <p:nvPr/>
          </p:nvSpPr>
          <p:spPr>
            <a:xfrm>
              <a:off x="610169" y="3520446"/>
              <a:ext cx="1518102" cy="57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342900" indent="-342900">
                <a:buAutoNum type="arabicPeriod"/>
                <a:defRPr/>
              </a:pPr>
              <a:r>
                <a:rPr lang="pl-PL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ORel</a:t>
              </a:r>
              <a:r>
                <a:rPr lang="pl-PL" sz="1400" b="1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1400" b="1">
                  <a:latin typeface="Arial" panose="020B0604020202020204" pitchFamily="34" charset="0"/>
                  <a:cs typeface="Arial" panose="020B0604020202020204" pitchFamily="34" charset="0"/>
                </a:rPr>
                <a:t>Lidzbark Warmiński </a:t>
              </a:r>
            </a:p>
            <a:p>
              <a:pPr>
                <a:defRPr/>
              </a:pPr>
              <a:r>
                <a:rPr lang="pl-PL" sz="1600" b="1" smtClean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Prostokąt zaokrąglony 33"/>
          <p:cNvSpPr/>
          <p:nvPr/>
        </p:nvSpPr>
        <p:spPr>
          <a:xfrm>
            <a:off x="236940" y="2353195"/>
            <a:ext cx="2259686" cy="6308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inż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Inowrocław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100/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Prostokąt zaokrąglony 40"/>
          <p:cNvSpPr/>
          <p:nvPr/>
        </p:nvSpPr>
        <p:spPr>
          <a:xfrm>
            <a:off x="9061137" y="1856693"/>
            <a:ext cx="2482124" cy="6479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33. dr OP Gdynia</a:t>
            </a:r>
          </a:p>
          <a:p>
            <a:pPr marL="536575" algn="r">
              <a:defRPr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0/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1459824" y="344488"/>
            <a:ext cx="9909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JEDNOSTKI REALIZUJĄCE </a:t>
            </a:r>
          </a:p>
          <a:p>
            <a:pPr algn="ctr">
              <a:defRPr/>
            </a:pP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SZKOLENIE STUDENTÓW </a:t>
            </a: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</a:t>
            </a: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RAMACH LEGII </a:t>
            </a: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AKADEMICKIEJ </a:t>
            </a:r>
            <a:b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II EDYCJI – II turnus</a:t>
            </a:r>
            <a:endParaRPr lang="pl-PL" sz="2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Schemat blokowy: proces alternatywny 75"/>
          <p:cNvSpPr/>
          <p:nvPr/>
        </p:nvSpPr>
        <p:spPr>
          <a:xfrm>
            <a:off x="2307167" y="6086475"/>
            <a:ext cx="3136900" cy="71755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8</a:t>
            </a:r>
            <a:r>
              <a:rPr lang="pl-PL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00</a:t>
            </a:r>
            <a:endParaRPr lang="pl-PL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679"/>
            <a:ext cx="14573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Prostokąt zaokrąglony 45"/>
          <p:cNvSpPr/>
          <p:nvPr/>
        </p:nvSpPr>
        <p:spPr bwMode="auto">
          <a:xfrm>
            <a:off x="9061137" y="5575296"/>
            <a:ext cx="2731795" cy="6308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BWD WKP-W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Stargard </a:t>
            </a:r>
            <a:r>
              <a:rPr lang="pl-P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Szcz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4988" algn="r">
              <a:defRPr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150/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rostokąt zaokrąglony 46"/>
          <p:cNvSpPr/>
          <p:nvPr/>
        </p:nvSpPr>
        <p:spPr bwMode="auto">
          <a:xfrm>
            <a:off x="9051403" y="4659367"/>
            <a:ext cx="2501591" cy="6308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534988" indent="-450850"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Hrubieszów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algn="r">
              <a:defRPr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0/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chemat blokowy: proces alternatywny 16"/>
          <p:cNvSpPr/>
          <p:nvPr/>
        </p:nvSpPr>
        <p:spPr>
          <a:xfrm>
            <a:off x="4298623" y="3219799"/>
            <a:ext cx="3374796" cy="143956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RODZAJE WOJSK</a:t>
            </a:r>
            <a:endParaRPr lang="pl-PL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1447992" y="636456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12/17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upa 4"/>
          <p:cNvGrpSpPr>
            <a:grpSpLocks/>
          </p:cNvGrpSpPr>
          <p:nvPr/>
        </p:nvGrpSpPr>
        <p:grpSpPr bwMode="auto">
          <a:xfrm>
            <a:off x="173567" y="1503476"/>
            <a:ext cx="11123604" cy="5092588"/>
            <a:chOff x="590455" y="1162553"/>
            <a:chExt cx="7363590" cy="4650135"/>
          </a:xfrm>
        </p:grpSpPr>
        <p:pic>
          <p:nvPicPr>
            <p:cNvPr id="18452" name="Obraz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33"/>
            <a:stretch>
              <a:fillRect/>
            </a:stretch>
          </p:blipFill>
          <p:spPr bwMode="auto">
            <a:xfrm>
              <a:off x="1818118" y="1181295"/>
              <a:ext cx="5526139" cy="463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rostokąt zaokrąglony 6"/>
            <p:cNvSpPr/>
            <p:nvPr/>
          </p:nvSpPr>
          <p:spPr>
            <a:xfrm>
              <a:off x="6298045" y="2632823"/>
              <a:ext cx="1656000" cy="576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56. BL Inowrocław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4988" algn="r"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25/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590455" y="4332328"/>
              <a:ext cx="1537816" cy="576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41. </a:t>
              </a:r>
              <a:r>
                <a:rPr lang="pl-PL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BLSz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Dęblin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rostokąt zaokrąglony 17"/>
            <p:cNvSpPr/>
            <p:nvPr/>
          </p:nvSpPr>
          <p:spPr>
            <a:xfrm>
              <a:off x="616271" y="1162553"/>
              <a:ext cx="1512000" cy="576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43. BLM Gdynia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Prostokąt zaokrąglony 31"/>
            <p:cNvSpPr/>
            <p:nvPr/>
          </p:nvSpPr>
          <p:spPr>
            <a:xfrm>
              <a:off x="681224" y="2919376"/>
              <a:ext cx="1518102" cy="576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44. BLM Siemirowice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Prostokąt zaokrąglony 33"/>
          <p:cNvSpPr/>
          <p:nvPr/>
        </p:nvSpPr>
        <p:spPr>
          <a:xfrm>
            <a:off x="8635327" y="2201884"/>
            <a:ext cx="2259686" cy="63082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BLT Malbork</a:t>
            </a:r>
            <a:endParaRPr lang="pl-PL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40/</a:t>
            </a:r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1459824" y="344488"/>
            <a:ext cx="9909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JEDNOSTKI REALIZUJĄCE </a:t>
            </a:r>
          </a:p>
          <a:p>
            <a:pPr algn="ctr">
              <a:defRPr/>
            </a:pP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SZKOLENIE STUDENTÓW </a:t>
            </a: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</a:t>
            </a: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RAMACH LEGII </a:t>
            </a: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AKADEMICKIEJ </a:t>
            </a:r>
            <a:b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II EDYCJI – II turnus</a:t>
            </a:r>
            <a:endParaRPr lang="pl-PL" sz="2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Schemat blokowy: proces alternatywny 75"/>
          <p:cNvSpPr/>
          <p:nvPr/>
        </p:nvSpPr>
        <p:spPr>
          <a:xfrm>
            <a:off x="2307167" y="6086475"/>
            <a:ext cx="3136900" cy="71755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190</a:t>
            </a:r>
            <a:endParaRPr lang="pl-PL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679"/>
            <a:ext cx="14573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Prostokąt zaokrąglony 45"/>
          <p:cNvSpPr/>
          <p:nvPr/>
        </p:nvSpPr>
        <p:spPr bwMode="auto">
          <a:xfrm>
            <a:off x="9116092" y="4343963"/>
            <a:ext cx="2501591" cy="630805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400" b="1" strike="sngStrike" dirty="0" smtClean="0">
                <a:latin typeface="Arial" panose="020B0604020202020204" pitchFamily="34" charset="0"/>
                <a:cs typeface="Arial" panose="020B0604020202020204" pitchFamily="34" charset="0"/>
              </a:rPr>
              <a:t>23. </a:t>
            </a:r>
            <a:r>
              <a:rPr lang="pl-PL" sz="14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BLT  </a:t>
            </a:r>
            <a:r>
              <a:rPr lang="pl-PL" sz="1400" b="1" strike="sngStrike" dirty="0" smtClean="0">
                <a:latin typeface="Arial" panose="020B0604020202020204" pitchFamily="34" charset="0"/>
                <a:cs typeface="Arial" panose="020B0604020202020204" pitchFamily="34" charset="0"/>
              </a:rPr>
              <a:t>Mińsk </a:t>
            </a:r>
            <a:r>
              <a:rPr lang="pl-PL" sz="1400" b="1" strike="sngStrik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</a:t>
            </a:r>
            <a:r>
              <a:rPr lang="pl-PL" sz="1400" b="1" strike="sngStrik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b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algn="r">
              <a:defRPr/>
            </a:pPr>
            <a:r>
              <a:rPr lang="pl-PL" sz="1600" b="1" strike="sngStrike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600" b="1" strike="sngStrike" dirty="0" smtClean="0">
                <a:latin typeface="Arial" panose="020B0604020202020204" pitchFamily="34" charset="0"/>
                <a:cs typeface="Arial" panose="020B0604020202020204" pitchFamily="34" charset="0"/>
              </a:rPr>
              <a:t>0/</a:t>
            </a:r>
            <a:endParaRPr lang="pl-PL" sz="16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chemat blokowy: proces alternatywny 16"/>
          <p:cNvSpPr/>
          <p:nvPr/>
        </p:nvSpPr>
        <p:spPr>
          <a:xfrm>
            <a:off x="4147794" y="3219799"/>
            <a:ext cx="3789575" cy="143956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SIŁY POWIETRZNE</a:t>
            </a:r>
            <a:endParaRPr lang="pl-PL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Prostokąt zaokrąglony 13"/>
          <p:cNvSpPr/>
          <p:nvPr/>
        </p:nvSpPr>
        <p:spPr bwMode="auto">
          <a:xfrm>
            <a:off x="8167708" y="1333103"/>
            <a:ext cx="2501591" cy="630805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brt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Lipowiec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algn="r">
              <a:defRPr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50/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1447992" y="636456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13/17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upa 4"/>
          <p:cNvGrpSpPr>
            <a:grpSpLocks/>
          </p:cNvGrpSpPr>
          <p:nvPr/>
        </p:nvGrpSpPr>
        <p:grpSpPr bwMode="auto">
          <a:xfrm>
            <a:off x="475225" y="1521498"/>
            <a:ext cx="9900787" cy="5072063"/>
            <a:chOff x="790146" y="1181295"/>
            <a:chExt cx="6554111" cy="4631393"/>
          </a:xfrm>
        </p:grpSpPr>
        <p:pic>
          <p:nvPicPr>
            <p:cNvPr id="18452" name="Obraz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33"/>
            <a:stretch>
              <a:fillRect/>
            </a:stretch>
          </p:blipFill>
          <p:spPr bwMode="auto">
            <a:xfrm>
              <a:off x="1818118" y="1181295"/>
              <a:ext cx="5526139" cy="463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rostokąt zaokrąglony 11"/>
            <p:cNvSpPr/>
            <p:nvPr/>
          </p:nvSpPr>
          <p:spPr>
            <a:xfrm>
              <a:off x="790146" y="1818840"/>
              <a:ext cx="1537816" cy="57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KPW Świnoujście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pole tekstowe 44"/>
          <p:cNvSpPr txBox="1"/>
          <p:nvPr/>
        </p:nvSpPr>
        <p:spPr>
          <a:xfrm>
            <a:off x="1459824" y="344488"/>
            <a:ext cx="9909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JEDNOSTKI REALIZUJĄCE </a:t>
            </a:r>
          </a:p>
          <a:p>
            <a:pPr algn="ctr">
              <a:defRPr/>
            </a:pP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SZKOLENIE STUDENTÓW </a:t>
            </a: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</a:t>
            </a: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RAMACH LEGII </a:t>
            </a: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AKADEMICKIEJ </a:t>
            </a:r>
            <a:b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II EDYCJI – II turnus</a:t>
            </a:r>
            <a:endParaRPr lang="pl-PL" sz="2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Schemat blokowy: proces alternatywny 75"/>
          <p:cNvSpPr/>
          <p:nvPr/>
        </p:nvSpPr>
        <p:spPr>
          <a:xfrm>
            <a:off x="2307167" y="6086475"/>
            <a:ext cx="3136900" cy="71755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r>
              <a:rPr lang="pl-PL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00</a:t>
            </a:r>
            <a:endParaRPr lang="pl-PL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679"/>
            <a:ext cx="14573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chemat blokowy: proces alternatywny 16"/>
          <p:cNvSpPr/>
          <p:nvPr/>
        </p:nvSpPr>
        <p:spPr>
          <a:xfrm>
            <a:off x="4072379" y="3219799"/>
            <a:ext cx="3799002" cy="143956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MARYNARKA WOJENNA</a:t>
            </a:r>
            <a:endParaRPr lang="pl-PL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447992" y="6364561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14/17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46565" y="2305330"/>
            <a:ext cx="12145435" cy="76944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>
            <a:spAutoFit/>
          </a:bodyPr>
          <a:lstStyle/>
          <a:p>
            <a:pPr lvl="1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4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DZIĘKUJĘ ZA UWAGĘ</a:t>
            </a:r>
            <a:endParaRPr lang="pl-PL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Symbol zastępczy numeru slajdu 1"/>
          <p:cNvSpPr txBox="1">
            <a:spLocks/>
          </p:cNvSpPr>
          <p:nvPr/>
        </p:nvSpPr>
        <p:spPr bwMode="auto">
          <a:xfrm>
            <a:off x="9395884" y="6592889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endParaRPr lang="pl-PL" altLang="pl-PL" sz="1200" dirty="0">
              <a:solidFill>
                <a:srgbClr val="0000FF"/>
              </a:solidFill>
            </a:endParaRPr>
          </a:p>
        </p:txBody>
      </p:sp>
      <p:pic>
        <p:nvPicPr>
          <p:cNvPr id="55301" name="Picture 3" descr="D:\PAO\MON\logo DG\polska z wojskami 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856" y="2959101"/>
            <a:ext cx="4430598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5"/>
          <p:cNvSpPr>
            <a:spLocks noChangeArrowheads="1"/>
          </p:cNvSpPr>
          <p:nvPr/>
        </p:nvSpPr>
        <p:spPr bwMode="auto">
          <a:xfrm>
            <a:off x="2282885" y="437722"/>
            <a:ext cx="7632700" cy="42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72000" bIns="720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chemeClr val="bg1"/>
                </a:solidFill>
                <a:latin typeface="Arial" charset="0"/>
              </a:rPr>
              <a:t>INSPEKTORAT SZKOLENIA</a:t>
            </a:r>
          </a:p>
        </p:txBody>
      </p:sp>
      <p:sp>
        <p:nvSpPr>
          <p:cNvPr id="9" name="Prostokąt 5"/>
          <p:cNvSpPr>
            <a:spLocks noChangeArrowheads="1"/>
          </p:cNvSpPr>
          <p:nvPr/>
        </p:nvSpPr>
        <p:spPr bwMode="auto">
          <a:xfrm>
            <a:off x="2282885" y="124191"/>
            <a:ext cx="7632700" cy="42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2000" bIns="720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Arial" charset="0"/>
              </a:rPr>
              <a:t>DOWÓDZTWO GENERALNE RODZAJÓW SIŁ ZBROJNYCH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2508069" y="479062"/>
            <a:ext cx="714102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679"/>
            <a:ext cx="14573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211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241765" y="1290156"/>
            <a:ext cx="10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n w="5080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KONCEPCJA </a:t>
            </a:r>
            <a:r>
              <a:rPr lang="pl-PL" dirty="0" smtClean="0">
                <a:ln w="5080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EDUKACJI WOJSKOWEJ STUDENTÓW W RAMACH LEGII AKADEMICKIEJ </a:t>
            </a:r>
            <a:endParaRPr lang="pl-PL" dirty="0">
              <a:ln w="5080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336035" y="1819374"/>
            <a:ext cx="100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  <a:defRPr/>
            </a:pPr>
            <a:r>
              <a:rPr 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DECYZJA  NR 146/MON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MINISTRA OBRONY NARODOWEJ Z DNIA 13 LIPCA 2017 R. </a:t>
            </a:r>
            <a:b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SPRAWIE </a:t>
            </a:r>
            <a:r>
              <a:rPr lang="pl-PL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WDROŻENIA PROGRAMU PILOTAŻOWEGO EDUKACJI WOJSKOWEJ STUDENTÓW W RAMACH LEGII AKADEMICKIEJ,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(DZ. URZ. MON Z DNIA 14 LIPCA 2017 R.) </a:t>
            </a: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262353" y="1167047"/>
            <a:ext cx="1016000" cy="665163"/>
            <a:chOff x="1110" y="2656"/>
            <a:chExt cx="1549" cy="1351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>
                <a:solidFill>
                  <a:schemeClr val="bg1"/>
                </a:solidFill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>
                <a:solidFill>
                  <a:schemeClr val="bg1"/>
                </a:solidFill>
              </a:endParaRPr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 Box 13"/>
          <p:cNvSpPr txBox="1">
            <a:spLocks noChangeArrowheads="1"/>
          </p:cNvSpPr>
          <p:nvPr/>
        </p:nvSpPr>
        <p:spPr bwMode="gray">
          <a:xfrm>
            <a:off x="593471" y="1265573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pl-PL" sz="2400" b="1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8" name="Group 17"/>
          <p:cNvGrpSpPr>
            <a:grpSpLocks/>
          </p:cNvGrpSpPr>
          <p:nvPr/>
        </p:nvGrpSpPr>
        <p:grpSpPr bwMode="auto">
          <a:xfrm>
            <a:off x="281206" y="1950556"/>
            <a:ext cx="1062468" cy="693932"/>
            <a:chOff x="1110" y="2656"/>
            <a:chExt cx="1549" cy="1351"/>
          </a:xfrm>
        </p:grpSpPr>
        <p:sp>
          <p:nvSpPr>
            <p:cNvPr id="29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>
                <a:solidFill>
                  <a:schemeClr val="bg1"/>
                </a:solidFill>
              </a:endParaRPr>
            </a:p>
          </p:txBody>
        </p:sp>
        <p:sp>
          <p:nvSpPr>
            <p:cNvPr id="30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>
                <a:solidFill>
                  <a:schemeClr val="bg1"/>
                </a:solidFill>
              </a:endParaRPr>
            </a:p>
          </p:txBody>
        </p:sp>
        <p:sp>
          <p:nvSpPr>
            <p:cNvPr id="31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37" name="Text Box 27"/>
          <p:cNvSpPr txBox="1">
            <a:spLocks noChangeArrowheads="1"/>
          </p:cNvSpPr>
          <p:nvPr/>
        </p:nvSpPr>
        <p:spPr bwMode="gray">
          <a:xfrm>
            <a:off x="621751" y="2050845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l-PL" altLang="pl-PL" sz="2400" b="1" dirty="0">
                <a:solidFill>
                  <a:schemeClr val="bg1"/>
                </a:solidFill>
              </a:rPr>
              <a:t>2</a:t>
            </a:r>
            <a:endParaRPr lang="en-US" altLang="pl-PL" sz="2400" b="1" dirty="0">
              <a:solidFill>
                <a:schemeClr val="bg1"/>
              </a:solidFill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1272610" y="210531"/>
            <a:ext cx="10234595" cy="685800"/>
          </a:xfrm>
          <a:prstGeom prst="rect">
            <a:avLst/>
          </a:prstGeom>
          <a:gradFill flip="none" rotWithShape="1">
            <a:gsLst>
              <a:gs pos="49000">
                <a:schemeClr val="tx1"/>
              </a:gs>
              <a:gs pos="18000">
                <a:srgbClr val="0000FF"/>
              </a:gs>
              <a:gs pos="78000">
                <a:schemeClr val="accent1">
                  <a:lumMod val="75000"/>
                </a:schemeClr>
              </a:gs>
              <a:gs pos="69000">
                <a:srgbClr val="008000"/>
              </a:gs>
            </a:gsLst>
            <a:lin ang="2700000" scaled="1"/>
            <a:tileRect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pl-PL" altLang="pl-PL" sz="2800" b="1" dirty="0" smtClean="0">
                <a:latin typeface="Arial Black" pitchFamily="34" charset="0"/>
              </a:rPr>
              <a:t>PODSTAWY PRAWNE</a:t>
            </a:r>
            <a:endParaRPr lang="pl-PL" altLang="pl-PL" sz="2800" b="1" dirty="0">
              <a:latin typeface="Arial Black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9047" y="2776944"/>
            <a:ext cx="11302739" cy="29905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 6.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Dowódca Generalny Rodzajów Sił Zbrojnych:</a:t>
            </a:r>
          </a:p>
          <a:p>
            <a:pPr marL="342900" indent="-342900" algn="just">
              <a:spcAft>
                <a:spcPts val="1000"/>
              </a:spcAft>
              <a:buAutoNum type="arabicParenR"/>
              <a:defRPr/>
            </a:pPr>
            <a:r>
              <a:rPr lang="pl-PL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określi</a:t>
            </a:r>
            <a:r>
              <a:rPr lang="pl-PL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jednostki wojskowe, centra i ośrodki szkolenia, w których zostanie zrealizowane, w dwóch turach, szkolenie wskazane </a:t>
            </a:r>
            <a:r>
              <a:rPr lang="pl-PL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3, uwzględniając możliwości szkoleniowe podległych jednostek wojskowych, centrów i ośrodków szkolenia, w tym pojemność obiektów koszarowych i obiektów szkoleniowych oraz możliwość udziału w tym szkoleniu do 5 tys. studentów </a:t>
            </a:r>
            <a:r>
              <a:rPr lang="pl-PL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każdej </a:t>
            </a:r>
            <a:r>
              <a:rPr lang="pl-PL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turze;</a:t>
            </a:r>
          </a:p>
          <a:p>
            <a:pPr marL="342900" indent="-342900" algn="just">
              <a:spcAft>
                <a:spcPts val="1000"/>
              </a:spcAft>
              <a:buAutoNum type="arabicParenR"/>
              <a:defRPr/>
            </a:pPr>
            <a:r>
              <a:rPr lang="pl-PL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zabezpieczy</a:t>
            </a:r>
            <a:r>
              <a:rPr lang="pl-PL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uzbrojenie i sprzęt wojskowy, środki pozoracji pola walki oraz infrastrukturę szkoleniową, a w szczególności </a:t>
            </a:r>
            <a:r>
              <a:rPr lang="pl-PL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    wykładowe</a:t>
            </a:r>
            <a:r>
              <a:rPr lang="pl-PL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strzelnice, pasy taktyczne i urządzenia treningowe, niezbędną do przeprowadzenia </a:t>
            </a:r>
            <a:r>
              <a:rPr lang="pl-PL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szkolenia;</a:t>
            </a:r>
            <a:endParaRPr lang="pl-PL" sz="1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000"/>
              </a:spcAft>
              <a:buFont typeface="+mj-lt"/>
              <a:buAutoNum type="arabicParenR" startAt="4"/>
              <a:defRPr/>
            </a:pPr>
            <a:r>
              <a:rPr lang="pl-PL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wytypuje</a:t>
            </a:r>
            <a:r>
              <a:rPr lang="pl-PL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instruktorów, którzy przeprowadzą szkolenie wskazane w § </a:t>
            </a:r>
            <a:r>
              <a:rPr lang="pl-PL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3;</a:t>
            </a:r>
          </a:p>
          <a:p>
            <a:pPr marL="342900" indent="-342900" algn="just">
              <a:spcAft>
                <a:spcPts val="1000"/>
              </a:spcAft>
              <a:buAutoNum type="arabicParenR" startAt="4"/>
              <a:defRPr/>
            </a:pPr>
            <a:r>
              <a:rPr lang="pl-PL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zorganizuje</a:t>
            </a:r>
            <a:r>
              <a:rPr lang="pl-PL" sz="1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porozumieniu z Dowódcą Wojsk Obrony Terytorialnej, szkolenia </a:t>
            </a:r>
            <a:r>
              <a:rPr lang="pl-PL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kursy instruktorsko-metodycznych </a:t>
            </a:r>
            <a:r>
              <a:rPr lang="pl-PL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</a:t>
            </a:r>
            <a:r>
              <a:rPr lang="pl-PL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instruktorów, </a:t>
            </a:r>
            <a:r>
              <a:rPr lang="pl-PL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l-PL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których mowa w pkt 4, wykorzystując mobilne zespoły szkoleniowe Dowództwa Wojsk Obrony </a:t>
            </a:r>
            <a:r>
              <a:rPr lang="pl-PL" sz="15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Terytorialnej.</a:t>
            </a:r>
            <a:endParaRPr lang="pl-PL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327674" y="5917541"/>
            <a:ext cx="1016000" cy="665163"/>
            <a:chOff x="1110" y="2656"/>
            <a:chExt cx="1549" cy="1351"/>
          </a:xfrm>
          <a:solidFill>
            <a:schemeClr val="accent3">
              <a:lumMod val="50000"/>
            </a:schemeClr>
          </a:solidFill>
        </p:grpSpPr>
        <p:sp>
          <p:nvSpPr>
            <p:cNvPr id="1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>
                <a:solidFill>
                  <a:schemeClr val="bg1"/>
                </a:solidFill>
              </a:endParaRPr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>
                <a:solidFill>
                  <a:schemeClr val="bg1"/>
                </a:solidFill>
              </a:endParaRPr>
            </a:p>
          </p:txBody>
        </p:sp>
        <p:sp>
          <p:nvSpPr>
            <p:cNvPr id="2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 Box 27"/>
          <p:cNvSpPr txBox="1">
            <a:spLocks noChangeArrowheads="1"/>
          </p:cNvSpPr>
          <p:nvPr/>
        </p:nvSpPr>
        <p:spPr bwMode="gray">
          <a:xfrm>
            <a:off x="662972" y="6006640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l-PL" altLang="pl-PL" sz="2400" b="1" dirty="0">
                <a:solidFill>
                  <a:schemeClr val="bg1"/>
                </a:solidFill>
              </a:rPr>
              <a:t>3</a:t>
            </a:r>
            <a:endParaRPr lang="en-US" altLang="pl-PL" sz="2400" b="1" dirty="0">
              <a:solidFill>
                <a:schemeClr val="bg1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1297207" y="5843481"/>
            <a:ext cx="1008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WYTYCZNE</a:t>
            </a:r>
            <a:r>
              <a:rPr lang="pl-PL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SZEFA SZTABU GENERALNEGO W SPRAWIE </a:t>
            </a:r>
            <a:r>
              <a:rPr lang="pl-PL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 POSTĘPOWANIA TERENOWYCH ORGANÓW ADMINISTRACJI WOJSKOWEJ W ZAKRESIE POWOŁYWANIA W TRYBIE OCHOTNICZYM STUDENTÓW  NA ĆWICZENIA WOJSKOWE</a:t>
            </a:r>
            <a:endParaRPr lang="pl-P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b="1" dirty="0">
              <a:ln w="5080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679"/>
            <a:ext cx="14573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ole tekstowe 22"/>
          <p:cNvSpPr txBox="1"/>
          <p:nvPr/>
        </p:nvSpPr>
        <p:spPr>
          <a:xfrm>
            <a:off x="11447992" y="6364561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2/17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ole tekstowe 44"/>
          <p:cNvSpPr txBox="1"/>
          <p:nvPr/>
        </p:nvSpPr>
        <p:spPr>
          <a:xfrm>
            <a:off x="3063947" y="919536"/>
            <a:ext cx="62016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1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SCHEMAT BLOKOWY </a:t>
            </a:r>
          </a:p>
          <a:p>
            <a:pPr algn="ctr">
              <a:defRPr/>
            </a:pPr>
            <a:r>
              <a:rPr lang="pl-PL" sz="1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SZKOLENIA LEGII </a:t>
            </a:r>
            <a:r>
              <a:rPr lang="pl-PL" sz="1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AKADEMICKIEJ W II EDYCJI</a:t>
            </a:r>
            <a:endParaRPr lang="pl-PL" sz="16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Prostokąt 53"/>
          <p:cNvSpPr/>
          <p:nvPr/>
        </p:nvSpPr>
        <p:spPr>
          <a:xfrm>
            <a:off x="1504950" y="4479925"/>
            <a:ext cx="987848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Student, który zadeklarował udział tylko w module podstawowym</a:t>
            </a:r>
          </a:p>
        </p:txBody>
      </p:sp>
      <p:sp>
        <p:nvSpPr>
          <p:cNvPr id="57" name="Prostokąt 56"/>
          <p:cNvSpPr/>
          <p:nvPr/>
        </p:nvSpPr>
        <p:spPr>
          <a:xfrm>
            <a:off x="1504952" y="5211764"/>
            <a:ext cx="10585449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Student, który zadeklarował udział w module podstawowym i podoficerskim</a:t>
            </a:r>
          </a:p>
        </p:txBody>
      </p:sp>
      <p:sp>
        <p:nvSpPr>
          <p:cNvPr id="13" name="Schemat blokowy: proces alternatywny 12"/>
          <p:cNvSpPr/>
          <p:nvPr/>
        </p:nvSpPr>
        <p:spPr>
          <a:xfrm>
            <a:off x="300567" y="2933700"/>
            <a:ext cx="3782484" cy="990600"/>
          </a:xfrm>
          <a:prstGeom prst="flowChartAlternateProcess">
            <a:avLst/>
          </a:prstGeom>
          <a:solidFill>
            <a:srgbClr val="87AF8E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alt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moduł podstawowy</a:t>
            </a:r>
          </a:p>
          <a:p>
            <a:pPr algn="ctr">
              <a:defRPr/>
            </a:pPr>
            <a:r>
              <a:rPr lang="pl-PL" altLang="pl-PL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pl-PL" alt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dni</a:t>
            </a:r>
          </a:p>
        </p:txBody>
      </p:sp>
      <p:sp>
        <p:nvSpPr>
          <p:cNvPr id="14" name="Schemat blokowy: proces alternatywny 13"/>
          <p:cNvSpPr/>
          <p:nvPr/>
        </p:nvSpPr>
        <p:spPr>
          <a:xfrm>
            <a:off x="8026401" y="2924175"/>
            <a:ext cx="3841751" cy="990600"/>
          </a:xfrm>
          <a:prstGeom prst="flowChartAlternateProcess">
            <a:avLst/>
          </a:prstGeom>
          <a:solidFill>
            <a:schemeClr val="tx2">
              <a:lumMod val="65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alt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moduł podoficerski</a:t>
            </a:r>
          </a:p>
          <a:p>
            <a:pPr algn="ctr">
              <a:defRPr/>
            </a:pPr>
            <a:r>
              <a:rPr lang="pl-PL" altLang="pl-P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pl-PL" alt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dni</a:t>
            </a:r>
          </a:p>
        </p:txBody>
      </p:sp>
      <p:sp>
        <p:nvSpPr>
          <p:cNvPr id="15" name="Schemat blokowy: proces alternatywny 14"/>
          <p:cNvSpPr/>
          <p:nvPr/>
        </p:nvSpPr>
        <p:spPr>
          <a:xfrm>
            <a:off x="6019801" y="2933700"/>
            <a:ext cx="1993900" cy="990600"/>
          </a:xfrm>
          <a:prstGeom prst="flowChartAlternateProcess">
            <a:avLst/>
          </a:prstGeom>
          <a:solidFill>
            <a:srgbClr val="F3E3D9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alt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przepustka</a:t>
            </a:r>
          </a:p>
        </p:txBody>
      </p:sp>
      <p:sp>
        <p:nvSpPr>
          <p:cNvPr id="16" name="Schemat blokowy: proces alternatywny 15"/>
          <p:cNvSpPr/>
          <p:nvPr/>
        </p:nvSpPr>
        <p:spPr>
          <a:xfrm>
            <a:off x="4083051" y="2933700"/>
            <a:ext cx="1936749" cy="99060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alt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przysięga wojskowa</a:t>
            </a:r>
          </a:p>
        </p:txBody>
      </p:sp>
      <p:sp>
        <p:nvSpPr>
          <p:cNvPr id="17" name="Schemat blokowy: proces alternatywny 16"/>
          <p:cNvSpPr/>
          <p:nvPr/>
        </p:nvSpPr>
        <p:spPr>
          <a:xfrm>
            <a:off x="300568" y="1562100"/>
            <a:ext cx="1731433" cy="6477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altLang="pl-PL" sz="1600" b="1" dirty="0"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</p:txBody>
      </p:sp>
      <p:sp>
        <p:nvSpPr>
          <p:cNvPr id="18" name="Schemat blokowy: proces alternatywny 17"/>
          <p:cNvSpPr/>
          <p:nvPr/>
        </p:nvSpPr>
        <p:spPr>
          <a:xfrm>
            <a:off x="4036484" y="1563688"/>
            <a:ext cx="2032000" cy="646112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altLang="pl-PL" sz="1600" b="1" dirty="0"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szer. rezerwy</a:t>
            </a:r>
          </a:p>
        </p:txBody>
      </p:sp>
      <p:sp>
        <p:nvSpPr>
          <p:cNvPr id="19" name="Schemat blokowy: proces alternatywny 18"/>
          <p:cNvSpPr/>
          <p:nvPr/>
        </p:nvSpPr>
        <p:spPr>
          <a:xfrm>
            <a:off x="10109200" y="1563688"/>
            <a:ext cx="2032000" cy="646112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altLang="pl-PL" sz="1600" b="1" dirty="0"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kapral rezerwy</a:t>
            </a:r>
          </a:p>
        </p:txBody>
      </p:sp>
      <p:sp>
        <p:nvSpPr>
          <p:cNvPr id="20" name="Schemat blokowy: proces alternatywny 19"/>
          <p:cNvSpPr/>
          <p:nvPr/>
        </p:nvSpPr>
        <p:spPr>
          <a:xfrm>
            <a:off x="7948084" y="1563688"/>
            <a:ext cx="2032000" cy="646112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altLang="pl-PL" sz="1600" b="1" dirty="0"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br>
              <a:rPr lang="pl-PL" altLang="pl-PL" sz="1600" b="1" dirty="0"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600" b="1" dirty="0" smtClean="0"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 szer</a:t>
            </a:r>
            <a:r>
              <a:rPr lang="pl-PL" altLang="pl-PL" sz="1600" b="1" dirty="0"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rezerwy</a:t>
            </a:r>
          </a:p>
        </p:txBody>
      </p:sp>
      <p:sp>
        <p:nvSpPr>
          <p:cNvPr id="2" name="Strzałka w dół 1"/>
          <p:cNvSpPr/>
          <p:nvPr/>
        </p:nvSpPr>
        <p:spPr>
          <a:xfrm rot="10800000">
            <a:off x="5200651" y="2219325"/>
            <a:ext cx="645583" cy="70485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Strzałka w dół 21"/>
          <p:cNvSpPr/>
          <p:nvPr/>
        </p:nvSpPr>
        <p:spPr>
          <a:xfrm>
            <a:off x="1183218" y="2219325"/>
            <a:ext cx="645583" cy="70485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Strzałka w dół 22"/>
          <p:cNvSpPr/>
          <p:nvPr/>
        </p:nvSpPr>
        <p:spPr>
          <a:xfrm>
            <a:off x="520700" y="2214564"/>
            <a:ext cx="645584" cy="71437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Strzałka w dół 23"/>
          <p:cNvSpPr/>
          <p:nvPr/>
        </p:nvSpPr>
        <p:spPr>
          <a:xfrm>
            <a:off x="8250767" y="2209800"/>
            <a:ext cx="645584" cy="70485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Strzałka w dół 26"/>
          <p:cNvSpPr/>
          <p:nvPr/>
        </p:nvSpPr>
        <p:spPr>
          <a:xfrm rot="10800000">
            <a:off x="11125200" y="2219325"/>
            <a:ext cx="645584" cy="70485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8" name="Strzałka w dół 27"/>
          <p:cNvSpPr/>
          <p:nvPr/>
        </p:nvSpPr>
        <p:spPr>
          <a:xfrm rot="16200000">
            <a:off x="617274" y="4185444"/>
            <a:ext cx="484188" cy="9525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Strzałka w dół 28"/>
          <p:cNvSpPr/>
          <p:nvPr/>
        </p:nvSpPr>
        <p:spPr>
          <a:xfrm rot="16200000">
            <a:off x="587640" y="4910932"/>
            <a:ext cx="484187" cy="93980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679"/>
            <a:ext cx="14573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1447992" y="6364561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3/18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3188791" y="166944"/>
            <a:ext cx="550266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STRUKTURA SZKOLENIA</a:t>
            </a:r>
            <a:endParaRPr lang="pl-PL" sz="28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ole tekstowe 44"/>
          <p:cNvSpPr txBox="1"/>
          <p:nvPr/>
        </p:nvSpPr>
        <p:spPr>
          <a:xfrm>
            <a:off x="480767" y="1334323"/>
            <a:ext cx="113609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JEDNOSTKI WYTYPOWANE </a:t>
            </a:r>
            <a:br>
              <a:rPr lang="pl-PL" sz="3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3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DO REALIZACJI SZKOLENIA </a:t>
            </a:r>
            <a:r>
              <a:rPr lang="pl-PL" sz="3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STUDENTÓW </a:t>
            </a:r>
            <a:r>
              <a:rPr lang="pl-PL" sz="3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pl-PL" sz="3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3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</a:t>
            </a:r>
            <a:r>
              <a:rPr lang="pl-PL" sz="36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RAMACH LEGII </a:t>
            </a:r>
            <a:r>
              <a:rPr lang="pl-PL" sz="3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AKADEMICKIEJ </a:t>
            </a:r>
            <a:br>
              <a:rPr lang="pl-PL" sz="3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3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II EDYCJI – </a:t>
            </a:r>
            <a:r>
              <a:rPr lang="pl-PL" sz="3600" b="1" u="sng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 turnus</a:t>
            </a:r>
            <a:endParaRPr lang="pl-PL" sz="3600" b="1" u="sng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679"/>
            <a:ext cx="14573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e tekstowe 18"/>
          <p:cNvSpPr txBox="1"/>
          <p:nvPr/>
        </p:nvSpPr>
        <p:spPr>
          <a:xfrm>
            <a:off x="312640" y="4116856"/>
            <a:ext cx="5390564" cy="138499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b="1" spc="1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MODUŁ PODSTAWOWY</a:t>
            </a:r>
          </a:p>
          <a:p>
            <a:pPr algn="ctr">
              <a:defRPr/>
            </a:pPr>
            <a:r>
              <a:rPr lang="pl-PL" sz="2800" spc="1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02.07.2019 r. – 20.07.2019 r.</a:t>
            </a:r>
            <a:endParaRPr lang="pl-PL" sz="2800" spc="150" dirty="0">
              <a:ln w="11430"/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l-PL" sz="2800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Przysięga</a:t>
            </a:r>
            <a:r>
              <a:rPr lang="pl-PL" sz="2800" spc="1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l-PL" sz="2800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20.07.2019 r. 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451185" y="4137278"/>
            <a:ext cx="5390564" cy="9541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MODUŁ PODOFICERSKI</a:t>
            </a:r>
          </a:p>
          <a:p>
            <a:pPr algn="ctr">
              <a:defRPr/>
            </a:pPr>
            <a:r>
              <a:rPr lang="pl-PL" sz="2800" spc="150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22.07.2019 r. – 10.08.2019 r.</a:t>
            </a:r>
            <a:endParaRPr lang="pl-PL" sz="2800" spc="150" dirty="0">
              <a:ln w="11430"/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447992" y="6364561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4/17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upa 4"/>
          <p:cNvGrpSpPr>
            <a:grpSpLocks/>
          </p:cNvGrpSpPr>
          <p:nvPr/>
        </p:nvGrpSpPr>
        <p:grpSpPr bwMode="auto">
          <a:xfrm>
            <a:off x="203347" y="1524001"/>
            <a:ext cx="11309204" cy="5072063"/>
            <a:chOff x="610169" y="1181295"/>
            <a:chExt cx="7486453" cy="4631393"/>
          </a:xfrm>
        </p:grpSpPr>
        <p:pic>
          <p:nvPicPr>
            <p:cNvPr id="18452" name="Obraz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33"/>
            <a:stretch>
              <a:fillRect/>
            </a:stretch>
          </p:blipFill>
          <p:spPr bwMode="auto">
            <a:xfrm>
              <a:off x="1818118" y="1181295"/>
              <a:ext cx="5526139" cy="463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rostokąt zaokrąglony 6"/>
            <p:cNvSpPr/>
            <p:nvPr/>
          </p:nvSpPr>
          <p:spPr>
            <a:xfrm>
              <a:off x="6440622" y="3667905"/>
              <a:ext cx="1656000" cy="576000"/>
            </a:xfrm>
            <a:prstGeom prst="roundRect">
              <a:avLst/>
            </a:prstGeom>
            <a:solidFill>
              <a:srgbClr val="92D050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534988"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pl-PL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CSŁiI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4988"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pl-P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Zegrze</a:t>
              </a:r>
              <a:endPara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4988" algn="r"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170/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6440622" y="4509184"/>
              <a:ext cx="1656000" cy="576000"/>
            </a:xfrm>
            <a:prstGeom prst="roundRect">
              <a:avLst/>
            </a:prstGeom>
            <a:solidFill>
              <a:srgbClr val="92D050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534988"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CSIL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4988"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pl-P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Dęblin</a:t>
              </a:r>
              <a:endPara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4988" algn="r"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110/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640912" y="2953568"/>
              <a:ext cx="1516072" cy="576755"/>
            </a:xfrm>
            <a:prstGeom prst="roundRect">
              <a:avLst/>
            </a:prstGeom>
            <a:solidFill>
              <a:srgbClr val="92D050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CSWL</a:t>
              </a:r>
            </a:p>
            <a:p>
              <a:pPr algn="ctr">
                <a:defRPr/>
              </a:pPr>
              <a:r>
                <a:rPr lang="pl-PL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Poznań</a:t>
              </a:r>
            </a:p>
            <a:p>
              <a:pPr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260/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Prostokąt zaokrąglony 9"/>
            <p:cNvSpPr/>
            <p:nvPr/>
          </p:nvSpPr>
          <p:spPr>
            <a:xfrm>
              <a:off x="6440622" y="2875817"/>
              <a:ext cx="1656000" cy="576000"/>
            </a:xfrm>
            <a:prstGeom prst="roundRect">
              <a:avLst/>
            </a:prstGeom>
            <a:solidFill>
              <a:srgbClr val="92D050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536575"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pl-PL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CSAiU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6575"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pl-P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Toruń</a:t>
              </a:r>
              <a:endPara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6575" algn="r"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320/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Łącznik łamany 10"/>
            <p:cNvCxnSpPr>
              <a:endCxn id="10" idx="1"/>
            </p:cNvCxnSpPr>
            <p:nvPr/>
          </p:nvCxnSpPr>
          <p:spPr>
            <a:xfrm>
              <a:off x="4335288" y="2492896"/>
              <a:ext cx="2105334" cy="670921"/>
            </a:xfrm>
            <a:prstGeom prst="bentConnector3">
              <a:avLst>
                <a:gd name="adj1" fmla="val 92075"/>
              </a:avLst>
            </a:prstGeom>
            <a:ln w="34925">
              <a:solidFill>
                <a:srgbClr val="92D05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łamany 12"/>
            <p:cNvCxnSpPr>
              <a:endCxn id="7" idx="1"/>
            </p:cNvCxnSpPr>
            <p:nvPr/>
          </p:nvCxnSpPr>
          <p:spPr>
            <a:xfrm>
              <a:off x="5692031" y="2860922"/>
              <a:ext cx="748591" cy="1094983"/>
            </a:xfrm>
            <a:prstGeom prst="bentConnector3">
              <a:avLst/>
            </a:prstGeom>
            <a:ln w="34925">
              <a:solidFill>
                <a:srgbClr val="92D05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łamany 13"/>
            <p:cNvCxnSpPr/>
            <p:nvPr/>
          </p:nvCxnSpPr>
          <p:spPr>
            <a:xfrm>
              <a:off x="5552830" y="3717032"/>
              <a:ext cx="887792" cy="1109421"/>
            </a:xfrm>
            <a:prstGeom prst="bentConnector3">
              <a:avLst>
                <a:gd name="adj1" fmla="val 50000"/>
              </a:avLst>
            </a:prstGeom>
            <a:ln w="34925">
              <a:solidFill>
                <a:srgbClr val="92D05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łamany 14"/>
            <p:cNvCxnSpPr>
              <a:stCxn id="9" idx="3"/>
            </p:cNvCxnSpPr>
            <p:nvPr/>
          </p:nvCxnSpPr>
          <p:spPr>
            <a:xfrm flipV="1">
              <a:off x="2156984" y="2795639"/>
              <a:ext cx="1241441" cy="446307"/>
            </a:xfrm>
            <a:prstGeom prst="bentConnector3">
              <a:avLst>
                <a:gd name="adj1" fmla="val 50000"/>
              </a:avLst>
            </a:prstGeom>
            <a:ln w="34925">
              <a:solidFill>
                <a:srgbClr val="92D05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łamany 15"/>
            <p:cNvCxnSpPr>
              <a:stCxn id="32" idx="3"/>
            </p:cNvCxnSpPr>
            <p:nvPr/>
          </p:nvCxnSpPr>
          <p:spPr>
            <a:xfrm>
              <a:off x="2156983" y="4058078"/>
              <a:ext cx="888051" cy="186234"/>
            </a:xfrm>
            <a:prstGeom prst="bentConnector3">
              <a:avLst>
                <a:gd name="adj1" fmla="val 50000"/>
              </a:avLst>
            </a:prstGeom>
            <a:ln w="34925">
              <a:solidFill>
                <a:srgbClr val="92D05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łamany 16"/>
            <p:cNvCxnSpPr>
              <a:endCxn id="34" idx="3"/>
            </p:cNvCxnSpPr>
            <p:nvPr/>
          </p:nvCxnSpPr>
          <p:spPr>
            <a:xfrm rot="10800000" flipV="1">
              <a:off x="2182418" y="1931577"/>
              <a:ext cx="862619" cy="484213"/>
            </a:xfrm>
            <a:prstGeom prst="bentConnector3">
              <a:avLst>
                <a:gd name="adj1" fmla="val 50000"/>
              </a:avLst>
            </a:prstGeom>
            <a:ln w="34925">
              <a:solidFill>
                <a:srgbClr val="92D05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rostokąt zaokrąglony 17"/>
            <p:cNvSpPr/>
            <p:nvPr/>
          </p:nvSpPr>
          <p:spPr>
            <a:xfrm>
              <a:off x="616271" y="1291673"/>
              <a:ext cx="1512000" cy="576000"/>
            </a:xfrm>
            <a:prstGeom prst="roundRect">
              <a:avLst/>
            </a:prstGeom>
            <a:solidFill>
              <a:srgbClr val="92D050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CSMW </a:t>
              </a:r>
            </a:p>
            <a:p>
              <a:pPr algn="ctr">
                <a:defRPr/>
              </a:pPr>
              <a:r>
                <a:rPr lang="pl-PL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Ustka</a:t>
              </a:r>
            </a:p>
            <a:p>
              <a:pPr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210/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Łącznik łamany 18"/>
            <p:cNvCxnSpPr/>
            <p:nvPr/>
          </p:nvCxnSpPr>
          <p:spPr>
            <a:xfrm flipV="1">
              <a:off x="2169805" y="1461297"/>
              <a:ext cx="1276158" cy="108000"/>
            </a:xfrm>
            <a:prstGeom prst="bentConnector3">
              <a:avLst>
                <a:gd name="adj1" fmla="val 50000"/>
              </a:avLst>
            </a:prstGeom>
            <a:ln w="34925">
              <a:solidFill>
                <a:srgbClr val="92D05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478" name="Obraz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457" y="3743159"/>
              <a:ext cx="501153" cy="50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9" name="Picture 2" descr="Baner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205" y="3731348"/>
              <a:ext cx="432001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0" name="Picture 2" descr="C:\Documents and Settings\Maja_S\Pulpit\różne\tropowe\sztandar CSIL\rozpoznawcza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9987" y="4509184"/>
              <a:ext cx="70020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1" name="Picture 605" descr="ZNAK CSAiU-POI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148" y="2961967"/>
              <a:ext cx="495883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8482" name="Obiek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0844713"/>
                </p:ext>
              </p:extLst>
            </p:nvPr>
          </p:nvGraphicFramePr>
          <p:xfrm>
            <a:off x="1481344" y="3275134"/>
            <a:ext cx="626617" cy="209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6" r:id="rId10" imgW="1956816" imgH="652272" progId="">
                    <p:embed/>
                  </p:oleObj>
                </mc:Choice>
                <mc:Fallback>
                  <p:oleObj r:id="rId10" imgW="1956816" imgH="65227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1344" y="3275134"/>
                          <a:ext cx="626617" cy="209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8483" name="Picture 6" descr="F:\logo.gi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2885" y="1353296"/>
              <a:ext cx="408463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4" name="Obraz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379" y="1579673"/>
              <a:ext cx="501153" cy="50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5" name="Obraz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823" y="2353790"/>
              <a:ext cx="501153" cy="50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6" name="Obraz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849" y="2795639"/>
              <a:ext cx="501153" cy="50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7" name="Obraz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878" y="2610345"/>
              <a:ext cx="501153" cy="50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8" name="Obraz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677" y="3501008"/>
              <a:ext cx="501153" cy="50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Prostokąt zaokrąglony 31"/>
            <p:cNvSpPr/>
            <p:nvPr/>
          </p:nvSpPr>
          <p:spPr>
            <a:xfrm>
              <a:off x="610169" y="3770078"/>
              <a:ext cx="1546815" cy="576000"/>
            </a:xfrm>
            <a:prstGeom prst="roundRect">
              <a:avLst/>
            </a:prstGeom>
            <a:solidFill>
              <a:srgbClr val="92D050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CSWIiCh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pl-PL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Wrocław</a:t>
              </a:r>
            </a:p>
            <a:p>
              <a:pPr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210/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493" name="Obraz 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752" y="3834659"/>
              <a:ext cx="383239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Prostokąt zaokrąglony 33"/>
          <p:cNvSpPr/>
          <p:nvPr/>
        </p:nvSpPr>
        <p:spPr>
          <a:xfrm>
            <a:off x="236940" y="2560589"/>
            <a:ext cx="2341160" cy="630828"/>
          </a:xfrm>
          <a:prstGeom prst="round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CSSP</a:t>
            </a:r>
          </a:p>
          <a:p>
            <a:pPr algn="ctr">
              <a:defRPr/>
            </a:pP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Koszalin</a:t>
            </a:r>
          </a:p>
          <a:p>
            <a:pPr>
              <a:defRPr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260/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42" name="Obraz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83" y="2655888"/>
            <a:ext cx="56938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Łącznik łamany 39"/>
          <p:cNvCxnSpPr/>
          <p:nvPr/>
        </p:nvCxnSpPr>
        <p:spPr>
          <a:xfrm>
            <a:off x="6095110" y="2416890"/>
            <a:ext cx="3028900" cy="348233"/>
          </a:xfrm>
          <a:prstGeom prst="bentConnector3">
            <a:avLst>
              <a:gd name="adj1" fmla="val 50000"/>
            </a:avLst>
          </a:prstGeom>
          <a:ln w="34925"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ostokąt zaokrąglony 40"/>
          <p:cNvSpPr/>
          <p:nvPr/>
        </p:nvSpPr>
        <p:spPr>
          <a:xfrm>
            <a:off x="9061137" y="2441167"/>
            <a:ext cx="2482124" cy="647910"/>
          </a:xfrm>
          <a:prstGeom prst="round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536575"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CSLog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Grudziądz</a:t>
            </a:r>
            <a:endParaRPr lang="pl-PL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algn="r">
              <a:defRPr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260/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47" name="Obraz 10" descr="LOGO CSLo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1" y="2543176"/>
            <a:ext cx="622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Obraz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67" y="1674814"/>
            <a:ext cx="755651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Obraz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34" y="2227264"/>
            <a:ext cx="75776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pole tekstowe 44"/>
          <p:cNvSpPr txBox="1"/>
          <p:nvPr/>
        </p:nvSpPr>
        <p:spPr>
          <a:xfrm>
            <a:off x="1459824" y="344488"/>
            <a:ext cx="9909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JEDNOSTKI REALIZUJĄCE </a:t>
            </a:r>
          </a:p>
          <a:p>
            <a:pPr algn="ctr">
              <a:defRPr/>
            </a:pP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SZKOLENIE STUDENTÓW </a:t>
            </a: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</a:t>
            </a: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RAMACH LEGII </a:t>
            </a: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AKADEMICKIEJ </a:t>
            </a:r>
            <a:b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II EDYCJI</a:t>
            </a:r>
            <a:endParaRPr lang="pl-PL" sz="2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Schemat blokowy: proces alternatywny 75"/>
          <p:cNvSpPr/>
          <p:nvPr/>
        </p:nvSpPr>
        <p:spPr>
          <a:xfrm>
            <a:off x="2307167" y="6086475"/>
            <a:ext cx="3136900" cy="717550"/>
          </a:xfrm>
          <a:prstGeom prst="flowChartAlternateProcess">
            <a:avLst/>
          </a:prstGeom>
          <a:solidFill>
            <a:srgbClr val="87AF8E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5000/1800</a:t>
            </a:r>
            <a:endParaRPr lang="pl-PL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4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679"/>
            <a:ext cx="14573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pole tekstowe 42"/>
          <p:cNvSpPr txBox="1"/>
          <p:nvPr/>
        </p:nvSpPr>
        <p:spPr>
          <a:xfrm>
            <a:off x="11447992" y="6364561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5/17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9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upa 4"/>
          <p:cNvGrpSpPr>
            <a:grpSpLocks/>
          </p:cNvGrpSpPr>
          <p:nvPr/>
        </p:nvGrpSpPr>
        <p:grpSpPr bwMode="auto">
          <a:xfrm>
            <a:off x="173567" y="1503476"/>
            <a:ext cx="11389161" cy="5092588"/>
            <a:chOff x="590455" y="1162553"/>
            <a:chExt cx="7539383" cy="4650135"/>
          </a:xfrm>
        </p:grpSpPr>
        <p:pic>
          <p:nvPicPr>
            <p:cNvPr id="18452" name="Obraz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33"/>
            <a:stretch>
              <a:fillRect/>
            </a:stretch>
          </p:blipFill>
          <p:spPr bwMode="auto">
            <a:xfrm>
              <a:off x="1818118" y="1181295"/>
              <a:ext cx="5526139" cy="463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rostokąt zaokrąglony 6"/>
            <p:cNvSpPr/>
            <p:nvPr/>
          </p:nvSpPr>
          <p:spPr>
            <a:xfrm>
              <a:off x="6473838" y="3208991"/>
              <a:ext cx="1656000" cy="576000"/>
            </a:xfrm>
            <a:prstGeom prst="roundRect">
              <a:avLst/>
            </a:prstGeom>
            <a:solidFill>
              <a:srgbClr val="92D050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534988" indent="-450850"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9. </a:t>
              </a:r>
              <a:r>
                <a:rPr lang="pl-PL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BKPanc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Braniewo</a:t>
              </a:r>
              <a:endPara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4988" algn="r"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250/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640912" y="2729760"/>
              <a:ext cx="1487359" cy="576755"/>
            </a:xfrm>
            <a:prstGeom prst="roundRect">
              <a:avLst/>
            </a:prstGeom>
            <a:solidFill>
              <a:srgbClr val="92D050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12. BZ </a:t>
              </a:r>
              <a:r>
                <a:rPr lang="pl-P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Szczecin</a:t>
              </a:r>
              <a:endPara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250/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Prostokąt zaokrąglony 9"/>
            <p:cNvSpPr/>
            <p:nvPr/>
          </p:nvSpPr>
          <p:spPr>
            <a:xfrm>
              <a:off x="6473838" y="2359336"/>
              <a:ext cx="1656000" cy="576000"/>
            </a:xfrm>
            <a:prstGeom prst="roundRect">
              <a:avLst/>
            </a:prstGeom>
            <a:solidFill>
              <a:srgbClr val="92D050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536575" indent="-452438"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15. BZ </a:t>
              </a:r>
              <a:r>
                <a:rPr lang="pl-P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Giżycko/Orzysz</a:t>
              </a:r>
              <a:endPara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6575" algn="r"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250/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590455" y="4332328"/>
              <a:ext cx="1537816" cy="576000"/>
            </a:xfrm>
            <a:prstGeom prst="roundRect">
              <a:avLst/>
            </a:prstGeom>
            <a:solidFill>
              <a:srgbClr val="92D050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pl-P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pl-PL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bpg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Kłodzko</a:t>
              </a:r>
              <a:endPara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250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rostokąt zaokrąglony 17"/>
            <p:cNvSpPr/>
            <p:nvPr/>
          </p:nvSpPr>
          <p:spPr>
            <a:xfrm>
              <a:off x="616271" y="1162553"/>
              <a:ext cx="1512000" cy="576000"/>
            </a:xfrm>
            <a:prstGeom prst="roundRect">
              <a:avLst/>
            </a:prstGeom>
            <a:solidFill>
              <a:srgbClr val="92D050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10. </a:t>
              </a:r>
              <a:r>
                <a:rPr lang="pl-PL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BKPanc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Świętoszów</a:t>
              </a:r>
              <a:endPara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170/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Prostokąt zaokrąglony 31"/>
            <p:cNvSpPr/>
            <p:nvPr/>
          </p:nvSpPr>
          <p:spPr>
            <a:xfrm>
              <a:off x="610169" y="3520446"/>
              <a:ext cx="1518102" cy="576000"/>
            </a:xfrm>
            <a:prstGeom prst="roundRect">
              <a:avLst/>
            </a:prstGeom>
            <a:solidFill>
              <a:srgbClr val="92D050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7. BOW </a:t>
              </a:r>
              <a:r>
                <a:rPr lang="pl-P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Słupsk</a:t>
              </a:r>
              <a:endPara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250/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Prostokąt zaokrąglony 33"/>
          <p:cNvSpPr/>
          <p:nvPr/>
        </p:nvSpPr>
        <p:spPr>
          <a:xfrm>
            <a:off x="236940" y="2353195"/>
            <a:ext cx="2259686" cy="630828"/>
          </a:xfrm>
          <a:prstGeom prst="round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34. </a:t>
            </a:r>
            <a:r>
              <a:rPr lang="pl-P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BKPanc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Żagań</a:t>
            </a:r>
            <a:endParaRPr lang="pl-PL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130/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Prostokąt zaokrąglony 40"/>
          <p:cNvSpPr/>
          <p:nvPr/>
        </p:nvSpPr>
        <p:spPr>
          <a:xfrm>
            <a:off x="9061137" y="1856693"/>
            <a:ext cx="2482124" cy="647910"/>
          </a:xfrm>
          <a:prstGeom prst="round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l-P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bsp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Rzeszów</a:t>
            </a:r>
            <a:endParaRPr lang="pl-PL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algn="r">
              <a:defRPr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250/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1459824" y="344488"/>
            <a:ext cx="9909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JEDNOSTKI REALIZUJĄCE </a:t>
            </a:r>
          </a:p>
          <a:p>
            <a:pPr algn="ctr">
              <a:defRPr/>
            </a:pP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SZKOLENIE STUDENTÓW </a:t>
            </a: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</a:t>
            </a: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RAMACH LEGII </a:t>
            </a: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AKADEMICKIEJ </a:t>
            </a:r>
            <a:b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II EDYCJI – I turnus</a:t>
            </a:r>
            <a:endParaRPr lang="pl-PL" sz="2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Schemat blokowy: proces alternatywny 75"/>
          <p:cNvSpPr/>
          <p:nvPr/>
        </p:nvSpPr>
        <p:spPr>
          <a:xfrm>
            <a:off x="2307167" y="6086475"/>
            <a:ext cx="3136900" cy="71755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r>
              <a:rPr lang="pl-PL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000</a:t>
            </a:r>
            <a:endParaRPr lang="pl-PL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679"/>
            <a:ext cx="14573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Prostokąt zaokrąglony 45"/>
          <p:cNvSpPr/>
          <p:nvPr/>
        </p:nvSpPr>
        <p:spPr bwMode="auto">
          <a:xfrm>
            <a:off x="9061137" y="5575296"/>
            <a:ext cx="2731795" cy="630805"/>
          </a:xfrm>
          <a:prstGeom prst="round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534988" indent="-450850"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25. </a:t>
            </a:r>
            <a:r>
              <a:rPr lang="pl-P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BKPow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Tomaszów </a:t>
            </a:r>
            <a:r>
              <a:rPr lang="pl-PL" sz="1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algn="r">
              <a:defRPr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100/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rostokąt zaokrąglony 46"/>
          <p:cNvSpPr/>
          <p:nvPr/>
        </p:nvSpPr>
        <p:spPr bwMode="auto">
          <a:xfrm>
            <a:off x="9051403" y="4659367"/>
            <a:ext cx="2501591" cy="630805"/>
          </a:xfrm>
          <a:prstGeom prst="round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534988" indent="-450850"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pl-P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l-P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Gliwice</a:t>
            </a:r>
            <a:endParaRPr lang="pl-PL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algn="r">
              <a:defRPr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100/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chemat blokowy: proces alternatywny 47"/>
          <p:cNvSpPr/>
          <p:nvPr/>
        </p:nvSpPr>
        <p:spPr>
          <a:xfrm>
            <a:off x="4298623" y="3219799"/>
            <a:ext cx="3374796" cy="143956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WOJSKA LĄDOWE</a:t>
            </a:r>
            <a:endParaRPr lang="pl-PL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1447992" y="6364561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6</a:t>
            </a:r>
            <a:r>
              <a:rPr lang="pl-PL" sz="1400" dirty="0" smtClean="0">
                <a:solidFill>
                  <a:schemeClr val="bg1"/>
                </a:solidFill>
              </a:rPr>
              <a:t>/17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upa 4"/>
          <p:cNvGrpSpPr>
            <a:grpSpLocks/>
          </p:cNvGrpSpPr>
          <p:nvPr/>
        </p:nvGrpSpPr>
        <p:grpSpPr bwMode="auto">
          <a:xfrm>
            <a:off x="173567" y="1503476"/>
            <a:ext cx="11389161" cy="5092588"/>
            <a:chOff x="590455" y="1162553"/>
            <a:chExt cx="7539383" cy="4650135"/>
          </a:xfrm>
        </p:grpSpPr>
        <p:pic>
          <p:nvPicPr>
            <p:cNvPr id="18452" name="Obraz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33"/>
            <a:stretch>
              <a:fillRect/>
            </a:stretch>
          </p:blipFill>
          <p:spPr bwMode="auto">
            <a:xfrm>
              <a:off x="1818118" y="1181295"/>
              <a:ext cx="5526139" cy="463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rostokąt zaokrąglony 6"/>
            <p:cNvSpPr/>
            <p:nvPr/>
          </p:nvSpPr>
          <p:spPr>
            <a:xfrm>
              <a:off x="6473838" y="3208991"/>
              <a:ext cx="1656000" cy="57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35. </a:t>
              </a:r>
              <a:r>
                <a:rPr lang="pl-P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dr OP </a:t>
              </a:r>
              <a:r>
                <a:rPr lang="pl-P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Skwierzyna</a:t>
              </a:r>
              <a:endPara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4988" algn="r"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60/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640912" y="2729760"/>
              <a:ext cx="1487359" cy="57675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pl-PL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pinż</a:t>
              </a:r>
              <a:r>
                <a:rPr lang="pl-P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Szczecin</a:t>
              </a:r>
              <a:endPara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Prostokąt zaokrąglony 9"/>
            <p:cNvSpPr/>
            <p:nvPr/>
          </p:nvSpPr>
          <p:spPr>
            <a:xfrm>
              <a:off x="6473838" y="2359336"/>
              <a:ext cx="1656000" cy="57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34. </a:t>
              </a:r>
              <a:r>
                <a:rPr lang="pl-P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dr OP </a:t>
              </a:r>
              <a:r>
                <a:rPr lang="pl-P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Bytom</a:t>
              </a:r>
              <a:endPara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6575" algn="r"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70/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590455" y="4332328"/>
              <a:ext cx="1537816" cy="57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6. </a:t>
              </a:r>
              <a:r>
                <a:rPr lang="pl-PL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ORel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Gdynia</a:t>
              </a:r>
              <a:endPara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rostokąt zaokrąglony 17"/>
            <p:cNvSpPr/>
            <p:nvPr/>
          </p:nvSpPr>
          <p:spPr>
            <a:xfrm>
              <a:off x="616271" y="1162553"/>
              <a:ext cx="1512000" cy="57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pl-PL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pl-PL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sap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Brzeg</a:t>
              </a:r>
              <a:endPara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Prostokąt zaokrąglony 31"/>
            <p:cNvSpPr/>
            <p:nvPr/>
          </p:nvSpPr>
          <p:spPr>
            <a:xfrm>
              <a:off x="610169" y="3520446"/>
              <a:ext cx="1518102" cy="57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pl-PL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ORel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Lidzbark Warmiński</a:t>
              </a:r>
              <a:endPara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50/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Prostokąt zaokrąglony 33"/>
          <p:cNvSpPr/>
          <p:nvPr/>
        </p:nvSpPr>
        <p:spPr>
          <a:xfrm>
            <a:off x="236940" y="2353195"/>
            <a:ext cx="2259686" cy="6308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inż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Inowrocław</a:t>
            </a:r>
            <a:endParaRPr lang="pl-PL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100/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Prostokąt zaokrąglony 40"/>
          <p:cNvSpPr/>
          <p:nvPr/>
        </p:nvSpPr>
        <p:spPr>
          <a:xfrm>
            <a:off x="9061137" y="1856693"/>
            <a:ext cx="2482124" cy="6479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33. dr OP </a:t>
            </a:r>
            <a:r>
              <a:rPr lang="pl-PL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Gdynia</a:t>
            </a:r>
          </a:p>
          <a:p>
            <a:pPr marL="536575" algn="r">
              <a:defRPr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0/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1459824" y="344488"/>
            <a:ext cx="9909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JEDNOSTKI REALIZUJĄCE </a:t>
            </a:r>
          </a:p>
          <a:p>
            <a:pPr algn="ctr">
              <a:defRPr/>
            </a:pP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SZKOLENIE STUDENTÓW </a:t>
            </a: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</a:t>
            </a: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RAMACH LEGII </a:t>
            </a: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AKADEMICKIEJ </a:t>
            </a:r>
            <a:b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II EDYCJI – I turnus</a:t>
            </a:r>
            <a:endParaRPr lang="pl-PL" sz="2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Schemat blokowy: proces alternatywny 75"/>
          <p:cNvSpPr/>
          <p:nvPr/>
        </p:nvSpPr>
        <p:spPr>
          <a:xfrm>
            <a:off x="2307167" y="6086475"/>
            <a:ext cx="3136900" cy="71755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8</a:t>
            </a:r>
            <a:r>
              <a:rPr lang="pl-PL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00</a:t>
            </a:r>
            <a:endParaRPr lang="pl-PL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679"/>
            <a:ext cx="14573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Prostokąt zaokrąglony 45"/>
          <p:cNvSpPr/>
          <p:nvPr/>
        </p:nvSpPr>
        <p:spPr bwMode="auto">
          <a:xfrm>
            <a:off x="9061137" y="5575296"/>
            <a:ext cx="2731795" cy="6308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BWD WKP-W </a:t>
            </a: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Stargard </a:t>
            </a:r>
            <a:r>
              <a:rPr lang="pl-PL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Szcz</a:t>
            </a: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4988" algn="r">
              <a:defRPr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150/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rostokąt zaokrąglony 46"/>
          <p:cNvSpPr/>
          <p:nvPr/>
        </p:nvSpPr>
        <p:spPr bwMode="auto">
          <a:xfrm>
            <a:off x="9051403" y="4659367"/>
            <a:ext cx="2501591" cy="63080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534988" indent="-450850">
              <a:defRPr/>
            </a:pP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l-P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Hrubieszów</a:t>
            </a:r>
            <a:endParaRPr lang="pl-PL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 algn="r">
              <a:defRPr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0/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chemat blokowy: proces alternatywny 16"/>
          <p:cNvSpPr/>
          <p:nvPr/>
        </p:nvSpPr>
        <p:spPr>
          <a:xfrm>
            <a:off x="4298623" y="3219799"/>
            <a:ext cx="3374796" cy="143956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RODZAJE WOJSK</a:t>
            </a:r>
            <a:endParaRPr lang="pl-PL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1447992" y="6364561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7</a:t>
            </a:r>
            <a:r>
              <a:rPr lang="pl-PL" sz="1400" dirty="0" smtClean="0">
                <a:solidFill>
                  <a:schemeClr val="bg1"/>
                </a:solidFill>
              </a:rPr>
              <a:t>/17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upa 4"/>
          <p:cNvGrpSpPr>
            <a:grpSpLocks/>
          </p:cNvGrpSpPr>
          <p:nvPr/>
        </p:nvGrpSpPr>
        <p:grpSpPr bwMode="auto">
          <a:xfrm>
            <a:off x="212565" y="1503476"/>
            <a:ext cx="11226586" cy="5092588"/>
            <a:chOff x="616271" y="1162553"/>
            <a:chExt cx="7431762" cy="4650135"/>
          </a:xfrm>
        </p:grpSpPr>
        <p:pic>
          <p:nvPicPr>
            <p:cNvPr id="18452" name="Obraz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33"/>
            <a:stretch>
              <a:fillRect/>
            </a:stretch>
          </p:blipFill>
          <p:spPr bwMode="auto">
            <a:xfrm>
              <a:off x="1818118" y="1181295"/>
              <a:ext cx="5526139" cy="463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rostokąt zaokrąglony 6"/>
            <p:cNvSpPr/>
            <p:nvPr/>
          </p:nvSpPr>
          <p:spPr>
            <a:xfrm>
              <a:off x="6479012" y="2873308"/>
              <a:ext cx="1569021" cy="576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56. BL </a:t>
              </a:r>
              <a:r>
                <a:rPr lang="pl-P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Inowrocław</a:t>
              </a:r>
              <a:endPara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34988" algn="r"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25/</a:t>
              </a:r>
              <a:endParaRPr lang="pl-PL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6510217" y="3660177"/>
              <a:ext cx="1537816" cy="576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41. </a:t>
              </a:r>
              <a:r>
                <a:rPr lang="pl-PL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BLSz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Dęblin</a:t>
              </a:r>
              <a:endPara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rostokąt zaokrąglony 17"/>
            <p:cNvSpPr/>
            <p:nvPr/>
          </p:nvSpPr>
          <p:spPr>
            <a:xfrm>
              <a:off x="616271" y="1162553"/>
              <a:ext cx="1644025" cy="576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12. BBSP </a:t>
              </a:r>
              <a:r>
                <a:rPr lang="pl-P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Mirosławiec</a:t>
              </a:r>
              <a:endPara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Prostokąt zaokrąglony 31"/>
            <p:cNvSpPr/>
            <p:nvPr/>
          </p:nvSpPr>
          <p:spPr>
            <a:xfrm>
              <a:off x="616272" y="1967142"/>
              <a:ext cx="1644024" cy="576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33. </a:t>
              </a:r>
              <a:r>
                <a:rPr lang="pl-PL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BLTr</a:t>
              </a:r>
              <a:r>
                <a:rPr lang="pl-PL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Powidz</a:t>
              </a:r>
              <a:endPara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pl-PL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0/</a:t>
              </a:r>
              <a:endParaRPr lang="pl-PL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Prostokąt zaokrąglony 33"/>
          <p:cNvSpPr/>
          <p:nvPr/>
        </p:nvSpPr>
        <p:spPr>
          <a:xfrm>
            <a:off x="9048243" y="2244403"/>
            <a:ext cx="2562732" cy="63082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 BLT </a:t>
            </a:r>
            <a:r>
              <a:rPr lang="pl-PL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Mińsk Mazowiecki</a:t>
            </a:r>
            <a:endParaRPr lang="pl-PL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0/</a:t>
            </a:r>
            <a:endParaRPr lang="pl-PL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1459824" y="344488"/>
            <a:ext cx="9909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JEDNOSTKI REALIZUJĄCE </a:t>
            </a:r>
          </a:p>
          <a:p>
            <a:pPr algn="ctr">
              <a:defRPr/>
            </a:pP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SZKOLENIE STUDENTÓW </a:t>
            </a: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</a:t>
            </a: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RAMACH LEGII </a:t>
            </a: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AKADEMICKIEJ </a:t>
            </a:r>
            <a:b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II EDYCJI – I turnus</a:t>
            </a:r>
            <a:endParaRPr lang="pl-PL" sz="2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Schemat blokowy: proces alternatywny 75"/>
          <p:cNvSpPr/>
          <p:nvPr/>
        </p:nvSpPr>
        <p:spPr>
          <a:xfrm>
            <a:off x="2307167" y="6086475"/>
            <a:ext cx="3136900" cy="71755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210</a:t>
            </a:r>
            <a:endParaRPr lang="pl-PL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679"/>
            <a:ext cx="14573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Prostokąt zaokrąglony 45"/>
          <p:cNvSpPr/>
          <p:nvPr/>
        </p:nvSpPr>
        <p:spPr bwMode="auto">
          <a:xfrm>
            <a:off x="212567" y="3355963"/>
            <a:ext cx="2549487" cy="630805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31. BLT </a:t>
            </a: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Poznań-Krzesiny</a:t>
            </a:r>
          </a:p>
          <a:p>
            <a:pPr>
              <a:defRPr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0/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chemat blokowy: proces alternatywny 16"/>
          <p:cNvSpPr/>
          <p:nvPr/>
        </p:nvSpPr>
        <p:spPr>
          <a:xfrm>
            <a:off x="4147794" y="3219799"/>
            <a:ext cx="3789575" cy="143956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SIŁY POWIETRZNE</a:t>
            </a:r>
            <a:endParaRPr lang="pl-PL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1447992" y="6364561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8</a:t>
            </a:r>
            <a:r>
              <a:rPr lang="pl-PL" sz="1400" dirty="0" smtClean="0">
                <a:solidFill>
                  <a:schemeClr val="bg1"/>
                </a:solidFill>
              </a:rPr>
              <a:t>/17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upa 4"/>
          <p:cNvGrpSpPr>
            <a:grpSpLocks/>
          </p:cNvGrpSpPr>
          <p:nvPr/>
        </p:nvGrpSpPr>
        <p:grpSpPr bwMode="auto">
          <a:xfrm>
            <a:off x="475225" y="1521498"/>
            <a:ext cx="9900787" cy="5072063"/>
            <a:chOff x="790146" y="1181295"/>
            <a:chExt cx="6554111" cy="4631393"/>
          </a:xfrm>
        </p:grpSpPr>
        <p:pic>
          <p:nvPicPr>
            <p:cNvPr id="18452" name="Obraz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033"/>
            <a:stretch>
              <a:fillRect/>
            </a:stretch>
          </p:blipFill>
          <p:spPr bwMode="auto">
            <a:xfrm>
              <a:off x="1818118" y="1181295"/>
              <a:ext cx="5526139" cy="463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rostokąt zaokrąglony 11"/>
            <p:cNvSpPr/>
            <p:nvPr/>
          </p:nvSpPr>
          <p:spPr>
            <a:xfrm>
              <a:off x="790146" y="1853272"/>
              <a:ext cx="1537816" cy="57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KPW </a:t>
              </a:r>
              <a:r>
                <a:rPr lang="pl-PL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Świnoujście</a:t>
              </a:r>
              <a:endParaRPr lang="pl-PL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l-PL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  <a:r>
                <a:rPr lang="pl-PL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endParaRPr lang="pl-P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pole tekstowe 44"/>
          <p:cNvSpPr txBox="1"/>
          <p:nvPr/>
        </p:nvSpPr>
        <p:spPr>
          <a:xfrm>
            <a:off x="1459824" y="344488"/>
            <a:ext cx="9909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JEDNOSTKI REALIZUJĄCE </a:t>
            </a:r>
          </a:p>
          <a:p>
            <a:pPr algn="ctr">
              <a:defRPr/>
            </a:pP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SZKOLENIE STUDENTÓW </a:t>
            </a: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</a:t>
            </a:r>
            <a:r>
              <a:rPr lang="pl-PL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RAMACH LEGII </a:t>
            </a: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AKADEMICKIEJ </a:t>
            </a:r>
            <a:b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sz="20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 II EDYCJI – I turnus</a:t>
            </a:r>
            <a:endParaRPr lang="pl-PL" sz="2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Schemat blokowy: proces alternatywny 75"/>
          <p:cNvSpPr/>
          <p:nvPr/>
        </p:nvSpPr>
        <p:spPr>
          <a:xfrm>
            <a:off x="2307167" y="6086475"/>
            <a:ext cx="3136900" cy="71755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400" b="1" dirty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r>
              <a:rPr lang="pl-PL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00</a:t>
            </a:r>
            <a:endParaRPr lang="pl-PL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679"/>
            <a:ext cx="14573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chemat blokowy: proces alternatywny 16"/>
          <p:cNvSpPr/>
          <p:nvPr/>
        </p:nvSpPr>
        <p:spPr>
          <a:xfrm>
            <a:off x="4072379" y="3219799"/>
            <a:ext cx="3799002" cy="143956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4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MARYNARKA WOJENNA</a:t>
            </a:r>
            <a:endParaRPr lang="pl-PL" sz="4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447992" y="6364561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9/17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.6.0. wersja ostateczna 211455FEB14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711</Words>
  <Application>Microsoft Office PowerPoint</Application>
  <PresentationFormat>Panoramiczny</PresentationFormat>
  <Paragraphs>247</Paragraphs>
  <Slides>15</Slides>
  <Notes>14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V.6.0. wersja ostateczna 211455FEB14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Resort Obrony Narodowej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Tumielewicz Michał</dc:creator>
  <cp:lastModifiedBy>Paulina Manerowska</cp:lastModifiedBy>
  <cp:revision>182</cp:revision>
  <dcterms:created xsi:type="dcterms:W3CDTF">2018-01-18T14:32:12Z</dcterms:created>
  <dcterms:modified xsi:type="dcterms:W3CDTF">2019-03-14T14:08:14Z</dcterms:modified>
</cp:coreProperties>
</file>