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6" r:id="rId2"/>
    <p:sldId id="288" r:id="rId3"/>
    <p:sldId id="309" r:id="rId4"/>
    <p:sldId id="294" r:id="rId5"/>
    <p:sldId id="293" r:id="rId6"/>
    <p:sldId id="331" r:id="rId7"/>
    <p:sldId id="338" r:id="rId8"/>
    <p:sldId id="332" r:id="rId9"/>
    <p:sldId id="339" r:id="rId10"/>
    <p:sldId id="296" r:id="rId11"/>
    <p:sldId id="298" r:id="rId12"/>
    <p:sldId id="334" r:id="rId13"/>
    <p:sldId id="312" r:id="rId14"/>
    <p:sldId id="328" r:id="rId15"/>
    <p:sldId id="313" r:id="rId16"/>
    <p:sldId id="327" r:id="rId17"/>
    <p:sldId id="337" r:id="rId18"/>
    <p:sldId id="300" r:id="rId19"/>
    <p:sldId id="330" r:id="rId20"/>
    <p:sldId id="315" r:id="rId21"/>
    <p:sldId id="326" r:id="rId22"/>
  </p:sldIdLst>
  <p:sldSz cx="9144000" cy="6858000" type="screen4x3"/>
  <p:notesSz cx="6797675" cy="9872663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łosz Rojek" initials="MR" lastIdx="1" clrIdx="0"/>
  <p:cmAuthor id="1" name="Szkup Bogdan" initials="SB" lastIdx="1" clrIdx="1"/>
  <p:cmAuthor id="2" name="Przemysław Wewiór" initials="PW" lastIdx="4" clrIdx="2"/>
  <p:cmAuthor id="3" name="Dańda Aleksander" initials="D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650130-20FB-441F-BDD0-B66829F03424}" type="datetimeFigureOut">
              <a:rPr lang="en-US"/>
              <a:pPr>
                <a:defRPr/>
              </a:pPr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8C79EA-799D-45CA-8DBB-0FFFC2EA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757767"/>
            <a:ext cx="4103688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2946400"/>
            <a:ext cx="3224213" cy="1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2472267"/>
            <a:ext cx="37782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3639" y="4991101"/>
            <a:ext cx="3778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14"/>
          <p:cNvGrpSpPr>
            <a:grpSpLocks/>
          </p:cNvGrpSpPr>
          <p:nvPr userDrawn="1"/>
        </p:nvGrpSpPr>
        <p:grpSpPr bwMode="auto">
          <a:xfrm>
            <a:off x="2930525" y="4519084"/>
            <a:ext cx="3303588" cy="624416"/>
            <a:chOff x="2435896" y="3442389"/>
            <a:chExt cx="3527992" cy="624002"/>
          </a:xfrm>
        </p:grpSpPr>
        <p:pic>
          <p:nvPicPr>
            <p:cNvPr id="7" name="Obraz 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9" name="Picture 27" descr="MNiSW-kolo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6180667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Tekstowe 12"/>
          <p:cNvSpPr txBox="1">
            <a:spLocks noChangeArrowheads="1"/>
          </p:cNvSpPr>
          <p:nvPr userDrawn="1"/>
        </p:nvSpPr>
        <p:spPr bwMode="auto">
          <a:xfrm>
            <a:off x="396876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</p:spTree>
    <p:extLst>
      <p:ext uri="{BB962C8B-B14F-4D97-AF65-F5344CB8AC3E}">
        <p14:creationId xmlns:p14="http://schemas.microsoft.com/office/powerpoint/2010/main" val="11259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1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" y="1911351"/>
            <a:ext cx="37782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/>
          <p:cNvGrpSpPr>
            <a:grpSpLocks noChangeAspect="1"/>
          </p:cNvGrpSpPr>
          <p:nvPr userDrawn="1"/>
        </p:nvGrpSpPr>
        <p:grpSpPr bwMode="auto">
          <a:xfrm>
            <a:off x="8131175" y="5414434"/>
            <a:ext cx="431800" cy="133351"/>
            <a:chOff x="8132793" y="5607219"/>
            <a:chExt cx="427917" cy="108000"/>
          </a:xfrm>
        </p:grpSpPr>
        <p:sp>
          <p:nvSpPr>
            <p:cNvPr id="9" name="Rectangle 30"/>
            <p:cNvSpPr/>
            <p:nvPr userDrawn="1"/>
          </p:nvSpPr>
          <p:spPr>
            <a:xfrm>
              <a:off x="8132793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1"/>
            <p:cNvSpPr/>
            <p:nvPr userDrawn="1"/>
          </p:nvSpPr>
          <p:spPr>
            <a:xfrm>
              <a:off x="8299555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2"/>
            <p:cNvSpPr/>
            <p:nvPr userDrawn="1"/>
          </p:nvSpPr>
          <p:spPr>
            <a:xfrm>
              <a:off x="8467890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6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506951" y="502362"/>
            <a:ext cx="662142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300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>
            <a:grpSpLocks noChangeAspect="1"/>
          </p:cNvGrpSpPr>
          <p:nvPr userDrawn="1"/>
        </p:nvGrpSpPr>
        <p:grpSpPr bwMode="auto">
          <a:xfrm>
            <a:off x="573088" y="1926168"/>
            <a:ext cx="431800" cy="131233"/>
            <a:chOff x="8132793" y="5607219"/>
            <a:chExt cx="427917" cy="108000"/>
          </a:xfrm>
        </p:grpSpPr>
        <p:sp>
          <p:nvSpPr>
            <p:cNvPr id="6" name="Rectangle 12"/>
            <p:cNvSpPr/>
            <p:nvPr userDrawn="1"/>
          </p:nvSpPr>
          <p:spPr>
            <a:xfrm>
              <a:off x="8132793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8299555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8467889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01" y="4957233"/>
            <a:ext cx="37782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6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506951" y="502362"/>
            <a:ext cx="662142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76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01" y="4957233"/>
            <a:ext cx="37782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" y="1911351"/>
            <a:ext cx="37782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6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506951" y="502362"/>
            <a:ext cx="662142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62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5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a 1"/>
          <p:cNvGrpSpPr>
            <a:grpSpLocks/>
          </p:cNvGrpSpPr>
          <p:nvPr userDrawn="1"/>
        </p:nvGrpSpPr>
        <p:grpSpPr bwMode="auto">
          <a:xfrm>
            <a:off x="560389" y="1574801"/>
            <a:ext cx="8074025" cy="4296833"/>
            <a:chOff x="559870" y="1573863"/>
            <a:chExt cx="8075053" cy="4298213"/>
          </a:xfrm>
        </p:grpSpPr>
        <p:pic>
          <p:nvPicPr>
            <p:cNvPr id="4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70" y="1573863"/>
              <a:ext cx="377825" cy="67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257098" y="5200076"/>
              <a:ext cx="377825" cy="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NiSW-biale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60584"/>
            <a:ext cx="1271588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0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4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529167"/>
            <a:ext cx="1511300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MNiSW-bial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60584"/>
            <a:ext cx="1271588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074334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89700" y="3731685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074334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89700" y="3731685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529167"/>
            <a:ext cx="1511300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8" descr="MNiSW-bia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60584"/>
            <a:ext cx="1271588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074334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89700" y="3731685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074334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89700" y="3731685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Autofit/>
          </a:bodyPr>
          <a:lstStyle>
            <a:lvl1pPr>
              <a:defRPr b="1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6180667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Tekstowe 12"/>
          <p:cNvSpPr txBox="1">
            <a:spLocks noChangeArrowheads="1"/>
          </p:cNvSpPr>
          <p:nvPr userDrawn="1"/>
        </p:nvSpPr>
        <p:spPr bwMode="auto">
          <a:xfrm>
            <a:off x="396876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536951"/>
            <a:ext cx="1506538" cy="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49" y="1882315"/>
            <a:ext cx="8127974" cy="1143000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046630"/>
            <a:ext cx="8127974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2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757767"/>
            <a:ext cx="4103688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14"/>
          <p:cNvGrpSpPr>
            <a:grpSpLocks/>
          </p:cNvGrpSpPr>
          <p:nvPr userDrawn="1"/>
        </p:nvGrpSpPr>
        <p:grpSpPr bwMode="auto">
          <a:xfrm>
            <a:off x="2930525" y="4519084"/>
            <a:ext cx="3303588" cy="624416"/>
            <a:chOff x="2435896" y="3442389"/>
            <a:chExt cx="3527992" cy="624002"/>
          </a:xfrm>
        </p:grpSpPr>
        <p:pic>
          <p:nvPicPr>
            <p:cNvPr id="5" name="Obraz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7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6180667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Tekstowe 12"/>
          <p:cNvSpPr txBox="1">
            <a:spLocks noChangeArrowheads="1"/>
          </p:cNvSpPr>
          <p:nvPr userDrawn="1"/>
        </p:nvSpPr>
        <p:spPr bwMode="auto">
          <a:xfrm>
            <a:off x="396876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9" name="Obraz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2472267"/>
            <a:ext cx="37782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3639" y="4991101"/>
            <a:ext cx="3778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2769441" y="2886197"/>
            <a:ext cx="3455996" cy="1152000"/>
          </a:xfrm>
        </p:spPr>
        <p:txBody>
          <a:bodyPr>
            <a:normAutofit/>
          </a:bodyPr>
          <a:lstStyle>
            <a:lvl1pPr algn="l">
              <a:defRPr sz="3800" b="1" baseline="0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8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818"/>
            <a:ext cx="9144000" cy="68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9566"/>
          <a:stretch>
            <a:fillRect/>
          </a:stretch>
        </p:blipFill>
        <p:spPr bwMode="auto">
          <a:xfrm>
            <a:off x="0" y="0"/>
            <a:ext cx="466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6" y="1878317"/>
            <a:ext cx="3826263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6" y="2916773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6" y="4057136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67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6" y="1948865"/>
            <a:ext cx="3826263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6" y="3010837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6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003" y="0"/>
            <a:ext cx="8207999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974406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441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1473986"/>
            <a:ext cx="8127974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8127974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506951" y="502362"/>
            <a:ext cx="662142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91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291922" y="1471614"/>
            <a:ext cx="3342492" cy="4406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51" y="1208283"/>
            <a:ext cx="4273419" cy="116205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51" y="2370335"/>
            <a:ext cx="4273419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51" y="3491011"/>
            <a:ext cx="4273419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5906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615018"/>
            <a:ext cx="381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34363" y="5065185"/>
            <a:ext cx="381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5709651" y="1939445"/>
            <a:ext cx="2624736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2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506951" y="1704645"/>
            <a:ext cx="4268818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506950" y="2388563"/>
            <a:ext cx="4268818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506951" y="502362"/>
            <a:ext cx="662142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38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506413" y="6237817"/>
            <a:ext cx="8128000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1067"/>
            <a:ext cx="1506538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375401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555751"/>
            <a:ext cx="381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57563" y="5005918"/>
            <a:ext cx="381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15899" y="1683717"/>
            <a:ext cx="4268818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4215898" y="2367635"/>
            <a:ext cx="4268818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5" name="Picture Placeholder 20"/>
          <p:cNvSpPr>
            <a:spLocks noGrp="1" noChangeAspect="1"/>
          </p:cNvSpPr>
          <p:nvPr>
            <p:ph type="pic" sz="quarter" idx="10"/>
          </p:nvPr>
        </p:nvSpPr>
        <p:spPr>
          <a:xfrm>
            <a:off x="832886" y="1881380"/>
            <a:ext cx="2624736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506951" y="502362"/>
            <a:ext cx="662142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F456F-921F-4DC2-8E4E-FBA47C52469A}" type="datetimeFigureOut">
              <a:rPr lang="pl-PL"/>
              <a:pPr>
                <a:defRPr/>
              </a:pPr>
              <a:t>2018-07-18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CD008-B54A-4EA8-B0EB-4F44867C05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90034"/>
            <a:ext cx="6345859" cy="8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2275418"/>
            <a:ext cx="37782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9984" y="3414300"/>
            <a:ext cx="3778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MNiSW-k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6180667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PoleTekstowe 12"/>
          <p:cNvSpPr txBox="1">
            <a:spLocks noChangeArrowheads="1"/>
          </p:cNvSpPr>
          <p:nvPr/>
        </p:nvSpPr>
        <p:spPr bwMode="auto">
          <a:xfrm>
            <a:off x="396876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1512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84" y="4394579"/>
            <a:ext cx="3378836" cy="15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Prostokąt 13"/>
          <p:cNvSpPr>
            <a:spLocks noChangeArrowheads="1"/>
          </p:cNvSpPr>
          <p:nvPr/>
        </p:nvSpPr>
        <p:spPr bwMode="auto">
          <a:xfrm>
            <a:off x="1277247" y="2499782"/>
            <a:ext cx="6700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pl-PL" altLang="pl-PL" sz="40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Ewaluacja jakości działalności naukowej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</a:t>
            </a:r>
            <a:endParaRPr lang="en-US" altLang="pl-PL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114" y="2065867"/>
            <a:ext cx="7800975" cy="3924300"/>
          </a:xfrm>
        </p:spPr>
        <p:txBody>
          <a:bodyPr rtlCol="0">
            <a:noAutofit/>
          </a:bodyPr>
          <a:lstStyle/>
          <a:p>
            <a:pPr marL="265113" indent="-2651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800" b="1" dirty="0" smtClean="0">
                <a:latin typeface="Arial" pitchFamily="34" charset="0"/>
                <a:cs typeface="Arial" pitchFamily="34" charset="0"/>
              </a:rPr>
              <a:t>ograniczenia</a:t>
            </a: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3N </a:t>
            </a: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publikacji i monografii 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max. 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pl-PL" altLang="pl-PL" sz="2400" b="1" dirty="0" err="1" smtClean="0">
                <a:latin typeface="Arial" pitchFamily="34" charset="0"/>
                <a:cs typeface="Arial" pitchFamily="34" charset="0"/>
              </a:rPr>
              <a:t>sloty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 publikacyjne na 1 pracownika </a:t>
            </a: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prowadzącego działalność naukową 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Patenty (0,5 N)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osiągnięcie naukowe autora 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może zostać wykazane </a:t>
            </a:r>
            <a:r>
              <a:rPr lang="pl-PL" altLang="pl-PL" sz="2400" b="1" u="sng" dirty="0">
                <a:latin typeface="Arial" pitchFamily="34" charset="0"/>
                <a:cs typeface="Arial" pitchFamily="34" charset="0"/>
              </a:rPr>
              <a:t>tylko </a:t>
            </a:r>
            <a:r>
              <a:rPr lang="pl-PL" altLang="pl-PL" sz="2400" b="1" u="sng" dirty="0" smtClean="0">
                <a:latin typeface="Arial" pitchFamily="34" charset="0"/>
                <a:cs typeface="Arial" pitchFamily="34" charset="0"/>
              </a:rPr>
              <a:t>raz</a:t>
            </a: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027918" y="-11535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Wykaz czasopism </a:t>
            </a:r>
            <a:br>
              <a:rPr lang="pl-PL" altLang="pl-PL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wykaz wydawnictw</a:t>
            </a:r>
            <a:endParaRPr lang="en-US" altLang="pl-PL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22852" y="1955170"/>
            <a:ext cx="7858539" cy="3291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</a:pPr>
            <a:r>
              <a:rPr lang="pl-PL" altLang="pl-PL" sz="2400" b="1" dirty="0" smtClean="0">
                <a:latin typeface="Arial Unicode MS" pitchFamily="34" charset="-128"/>
                <a:ea typeface="Helvetica Light"/>
              </a:rPr>
              <a:t>  W drodze rozporządzenia Minister ustali sposób sporządzania: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000" b="1" dirty="0" smtClean="0">
                <a:latin typeface="Arial Unicode MS" pitchFamily="34" charset="-128"/>
                <a:ea typeface="Helvetica Light"/>
              </a:rPr>
              <a:t>Wykazu wydawnictw publikujących</a:t>
            </a:r>
            <a:r>
              <a:rPr lang="pl-PL" altLang="pl-PL" sz="2000" b="1" dirty="0" smtClean="0">
                <a:latin typeface="Arial" pitchFamily="34" charset="0"/>
                <a:ea typeface="Helvetica Light"/>
              </a:rPr>
              <a:t> </a:t>
            </a:r>
            <a:r>
              <a:rPr lang="pl-PL" altLang="pl-PL" sz="2000" b="1" dirty="0" smtClean="0">
                <a:latin typeface="Arial Unicode MS" pitchFamily="34" charset="-128"/>
                <a:ea typeface="Helvetica Light"/>
              </a:rPr>
              <a:t>recenzowane monografie naukowe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000" b="1" dirty="0" smtClean="0">
                <a:latin typeface="Arial Unicode MS" pitchFamily="34" charset="-128"/>
                <a:ea typeface="Helvetica Light"/>
              </a:rPr>
              <a:t>Wykazu czasopism naukowych i recenzowanych materiałów z konferencji międzynarodowych, ujętych</a:t>
            </a:r>
            <a:r>
              <a:rPr lang="pl-PL" altLang="pl-PL" sz="2000" b="1" dirty="0" smtClean="0">
                <a:latin typeface="Arial" pitchFamily="34" charset="0"/>
                <a:ea typeface="Helvetica Light"/>
              </a:rPr>
              <a:t> 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</a:pPr>
            <a:r>
              <a:rPr lang="pl-PL" altLang="pl-PL" sz="2000" b="1" dirty="0" smtClean="0">
                <a:latin typeface="Arial" pitchFamily="34" charset="0"/>
                <a:ea typeface="Helvetica Light"/>
              </a:rPr>
              <a:t>   </a:t>
            </a:r>
            <a:r>
              <a:rPr lang="pl-PL" altLang="pl-PL" sz="2000" b="1" dirty="0" smtClean="0">
                <a:latin typeface="Arial Unicode MS" pitchFamily="34" charset="-128"/>
                <a:ea typeface="Helvetica Light"/>
              </a:rPr>
              <a:t>w indeksowanych, międzynarodowych bazach</a:t>
            </a:r>
            <a:r>
              <a:rPr lang="pl-PL" altLang="pl-PL" sz="2000" b="1" dirty="0" smtClean="0">
                <a:latin typeface="Arial" pitchFamily="34" charset="0"/>
                <a:ea typeface="Helvetica Light"/>
              </a:rPr>
              <a:t> </a:t>
            </a:r>
            <a:r>
              <a:rPr lang="pl-PL" altLang="pl-PL" sz="2000" b="1" dirty="0" smtClean="0">
                <a:latin typeface="Arial Unicode MS" pitchFamily="34" charset="-128"/>
                <a:ea typeface="Helvetica Light"/>
              </a:rPr>
              <a:t>czasopism naukowych o największym zasięgu oraz czasopism naukowych będących przedmiotem projektów finansowanych w ramach programu „Wsparcie dla czasopism naukowych”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</a:pPr>
            <a:endParaRPr lang="pl-PL" altLang="pl-PL" sz="2000" b="1" dirty="0" smtClean="0">
              <a:latin typeface="Arial Unicode MS" pitchFamily="34" charset="-128"/>
              <a:ea typeface="Helvetica Light"/>
            </a:endParaRP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</a:pPr>
            <a:r>
              <a:rPr lang="pl-PL" altLang="pl-PL" sz="2400" b="1" dirty="0" smtClean="0">
                <a:latin typeface="Arial Unicode MS" pitchFamily="34" charset="-128"/>
                <a:ea typeface="Helvetica Light"/>
              </a:rPr>
              <a:t>Przypisanie dyscyplin do czasopism – możliwe: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</a:pPr>
            <a:r>
              <a:rPr lang="pl-PL" altLang="pl-PL" sz="2400" b="1" dirty="0" smtClean="0">
                <a:latin typeface="Arial Unicode MS" pitchFamily="34" charset="-128"/>
                <a:ea typeface="Helvetica Light"/>
              </a:rPr>
              <a:t>wiele dyscyplin przypisanych do 1 czasopisma</a:t>
            </a:r>
          </a:p>
        </p:txBody>
      </p:sp>
      <p:pic>
        <p:nvPicPr>
          <p:cNvPr id="1026" name="Picture 2" descr="C:\Users\adanda\AppData\Local\Microsoft\Windows\INetCache\IE\YDFXD3K2\tocad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33257"/>
            <a:ext cx="1665514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 „Wsparcie dla czasopism naukowych” </a:t>
            </a:r>
            <a:endParaRPr lang="en-US" altLang="pl-PL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22852" y="1987826"/>
            <a:ext cx="7858539" cy="3291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</a:pPr>
            <a:r>
              <a:rPr lang="pl-PL" altLang="pl-PL" sz="3200" b="1" dirty="0" smtClean="0">
                <a:latin typeface="Arial Unicode MS" pitchFamily="34" charset="-128"/>
                <a:ea typeface="Helvetica Light"/>
              </a:rPr>
              <a:t>Założenia programu: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 smtClean="0">
                <a:latin typeface="Arial Unicode MS" pitchFamily="34" charset="-128"/>
                <a:ea typeface="Helvetica Light"/>
              </a:rPr>
              <a:t>500 czasopism nieindeksowanych w bazach </a:t>
            </a:r>
            <a:r>
              <a:rPr lang="pl-PL" altLang="pl-PL" sz="2400" b="1" dirty="0" err="1" smtClean="0">
                <a:latin typeface="Arial Unicode MS" pitchFamily="34" charset="-128"/>
                <a:ea typeface="Helvetica Light"/>
              </a:rPr>
              <a:t>Scopus</a:t>
            </a:r>
            <a:r>
              <a:rPr lang="pl-PL" altLang="pl-PL" sz="2400" b="1" dirty="0" smtClean="0">
                <a:latin typeface="Arial Unicode MS" pitchFamily="34" charset="-128"/>
                <a:ea typeface="Helvetica Light"/>
              </a:rPr>
              <a:t> i Web of Science (poszczególne indeksy), ale z ambicją kształtowania międzynarodowego dyskursu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 smtClean="0">
              <a:latin typeface="Arial Unicode MS" pitchFamily="34" charset="-128"/>
              <a:ea typeface="Helvetica Light"/>
            </a:endParaRP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Maks. 120 tys. PLN wsparcia, do 24 miesięcy </a:t>
            </a:r>
            <a:endParaRPr lang="pl-PL" altLang="pl-PL" sz="2400" b="1" dirty="0" smtClean="0">
              <a:latin typeface="Arial" pitchFamily="34" charset="0"/>
              <a:ea typeface="Helvetica Ligh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 smtClean="0">
                <a:latin typeface="Arial" pitchFamily="34" charset="0"/>
                <a:ea typeface="Helvetica Light"/>
              </a:rPr>
              <a:t>Gwarancje dla czasopism humanistycznych, społecznych i teologicznych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</a:pPr>
            <a:r>
              <a:rPr lang="pl-PL" altLang="pl-PL" sz="2400" b="1" dirty="0" smtClean="0">
                <a:latin typeface="Arial" pitchFamily="34" charset="0"/>
                <a:ea typeface="Helvetica Light"/>
              </a:rPr>
              <a:t>   </a:t>
            </a:r>
            <a:endParaRPr lang="pl-PL" altLang="pl-PL" sz="2400" b="1" dirty="0" smtClean="0">
              <a:latin typeface="Arial Unicode MS" pitchFamily="34" charset="-128"/>
              <a:ea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05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402772" y="632740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Wykaz czasopism i wykaz wydawców</a:t>
            </a:r>
            <a:endParaRPr lang="pl-PL" altLang="pl-PL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504826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97210"/>
              </p:ext>
            </p:extLst>
          </p:nvPr>
        </p:nvGraphicFramePr>
        <p:xfrm>
          <a:off x="676956" y="1255906"/>
          <a:ext cx="7957457" cy="54636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86498"/>
                <a:gridCol w="2170959"/>
              </a:tblGrid>
              <a:tr h="64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 publikacji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Punktacja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za autorstwo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 anchor="ctr"/>
                </a:tc>
              </a:tr>
              <a:tr h="64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</a:t>
                      </a: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150/ 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(200/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100/ 50)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</a:tr>
              <a:tr h="425522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 z wykazu czasopism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</a:t>
                      </a:r>
                    </a:p>
                  </a:txBody>
                  <a:tcPr marL="63500" marR="63500" marT="63500" marB="63500"/>
                </a:tc>
              </a:tr>
              <a:tr h="4255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140</a:t>
                      </a:r>
                    </a:p>
                  </a:txBody>
                  <a:tcPr marL="63500" marR="63500" marT="63500" marB="63500"/>
                </a:tc>
              </a:tr>
              <a:tr h="4255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marL="63500" marR="63500" marT="63500" marB="63500"/>
                </a:tc>
              </a:tr>
              <a:tr h="4255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</a:t>
                      </a:r>
                    </a:p>
                  </a:txBody>
                  <a:tcPr marL="63500" marR="63500" marT="63500" marB="63500"/>
                </a:tc>
              </a:tr>
              <a:tr h="4255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</a:t>
                      </a:r>
                    </a:p>
                  </a:txBody>
                  <a:tcPr marL="63500" marR="63500" marT="63500" marB="63500"/>
                </a:tc>
              </a:tr>
              <a:tr h="4255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</a:tr>
              <a:tr h="64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80/ 40/ </a:t>
                      </a: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(80/ 20/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20)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</a:tr>
              <a:tr h="42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 praca pod redakcją/ rozdział – poza wykazem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20/ 10/ 5</a:t>
                      </a:r>
                      <a:r>
                        <a:rPr lang="pl-PL" sz="1600" b="1" baseline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(20/ 5/ 5)</a:t>
                      </a:r>
                      <a:endParaRPr lang="pl-PL" sz="1600" b="1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</a:tr>
              <a:tr h="421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spoza wykazu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02366" y="1944388"/>
            <a:ext cx="7633252" cy="378276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Nowe zasady punktowania publikacji </a:t>
            </a:r>
            <a:r>
              <a:rPr lang="pl-PL" altLang="pl-PL" sz="3200" b="1" dirty="0" err="1">
                <a:latin typeface="Arial" pitchFamily="34" charset="0"/>
                <a:cs typeface="Arial" pitchFamily="34" charset="0"/>
              </a:rPr>
              <a:t>wieloautorskich</a:t>
            </a: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 w czasopismach naukowych</a:t>
            </a:r>
          </a:p>
          <a:p>
            <a:pPr marL="715963" indent="-36036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punktacja zależna od prestiżu czasopisma i wydawcy monografii oraz udziału pracowników podmiotu </a:t>
            </a:r>
            <a:r>
              <a:rPr lang="pl-PL" altLang="pl-PL" sz="2800" dirty="0" smtClean="0">
                <a:latin typeface="Arial" pitchFamily="34" charset="0"/>
                <a:cs typeface="Arial" pitchFamily="34" charset="0"/>
              </a:rPr>
              <a:t>w danej dyscyplinie w </a:t>
            </a:r>
            <a:r>
              <a:rPr lang="pl-PL" altLang="pl-PL" sz="2800" dirty="0">
                <a:latin typeface="Arial" pitchFamily="34" charset="0"/>
                <a:cs typeface="Arial" pitchFamily="34" charset="0"/>
              </a:rPr>
              <a:t>liczbie </a:t>
            </a:r>
            <a:r>
              <a:rPr lang="pl-PL" altLang="pl-PL" sz="2800" dirty="0" smtClean="0">
                <a:latin typeface="Arial" pitchFamily="34" charset="0"/>
                <a:cs typeface="Arial" pitchFamily="34" charset="0"/>
              </a:rPr>
              <a:t>autorów ogółem</a:t>
            </a:r>
            <a:endParaRPr lang="pl-PL" altLang="pl-P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</a:t>
            </a:r>
            <a:endParaRPr lang="en-US" altLang="pl-PL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114" y="1709530"/>
            <a:ext cx="7800975" cy="4451784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Bez dyscyplin artystycznych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. 1 N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badawcze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finansowane przez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instytucje zagraniczne lub organizacje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międzynarodowe, NCN i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NPRH, finansowane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 udziałem środków pochodzących z budżetu Unii Europejskiej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państwa członkowskie Europejskiego Porozumienia o Wolnym Handlu (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EFTA) oraz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finansowane przez przedsiębiorców,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komercjalizacja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/>
              <a:t>wyników badań naukowych lub prac </a:t>
            </a:r>
            <a:r>
              <a:rPr lang="pl-PL" sz="2400" dirty="0" smtClean="0"/>
              <a:t> rozwojowych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</a:t>
            </a:r>
            <a:endParaRPr lang="en-US" altLang="pl-PL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114" y="1709529"/>
            <a:ext cx="7800975" cy="4419127"/>
          </a:xfrm>
        </p:spPr>
        <p:txBody>
          <a:bodyPr rtlCol="0">
            <a:noAutofit/>
          </a:bodyPr>
          <a:lstStyle/>
          <a:p>
            <a:pPr marL="631825" indent="-3667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u="sng" dirty="0" smtClean="0">
                <a:latin typeface="Arial" pitchFamily="34" charset="0"/>
                <a:cs typeface="Arial" pitchFamily="34" charset="0"/>
              </a:rPr>
              <a:t>Wyłączenie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 środków finansowych: przyznanych przez Ministra w ramach programów i przedsięwzięć (nie dotyczy NPRH) oraz w ramach podziału środków budżetowych na naukę (środki na działalność statutową, </a:t>
            </a:r>
            <a:r>
              <a:rPr lang="pl-PL" sz="2200" b="1" dirty="0" err="1" smtClean="0">
                <a:latin typeface="Arial" pitchFamily="34" charset="0"/>
                <a:cs typeface="Arial" pitchFamily="34" charset="0"/>
              </a:rPr>
              <a:t>SPUBy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, inwestycje)</a:t>
            </a:r>
            <a:endParaRPr lang="pl-PL" altLang="pl-PL" sz="2200" b="1" dirty="0" smtClean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Projekty badawcze:</a:t>
            </a:r>
          </a:p>
          <a:p>
            <a:pPr marL="1079500" indent="-35083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10 pkt - uzyskanie środków finansowych od 30 tys. zł do 200 tys. zł;</a:t>
            </a:r>
          </a:p>
          <a:p>
            <a:pPr marL="1079500" indent="-35083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40 pkt - od 200 001 zł do 2 mln zł;</a:t>
            </a:r>
          </a:p>
          <a:p>
            <a:pPr marL="1079500" indent="-35083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80 pkt - powyżej 2 mln zł 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Komercjalizacja – 1 pkt za </a:t>
            </a:r>
            <a:r>
              <a:rPr lang="pl-PL" sz="2200" dirty="0"/>
              <a:t>200 000 zł </a:t>
            </a:r>
            <a:r>
              <a:rPr lang="pl-PL" sz="2200" dirty="0" smtClean="0"/>
              <a:t>przychodu</a:t>
            </a:r>
            <a:endParaRPr lang="pl-PL" altLang="pl-PL" sz="2200" dirty="0" smtClean="0">
              <a:latin typeface="Arial" pitchFamily="34" charset="0"/>
              <a:cs typeface="Arial" pitchFamily="34" charset="0"/>
            </a:endParaRPr>
          </a:p>
          <a:p>
            <a:pPr marL="174625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200" b="1" dirty="0" smtClean="0">
                <a:latin typeface="Arial" pitchFamily="34" charset="0"/>
                <a:cs typeface="Arial" pitchFamily="34" charset="0"/>
              </a:rPr>
              <a:t>Dla HST progi zmniejszone o 50%</a:t>
            </a:r>
            <a:endParaRPr lang="pl-PL" altLang="pl-PL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</a:t>
            </a:r>
            <a:endParaRPr lang="en-US" altLang="pl-PL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569843" y="1289051"/>
            <a:ext cx="8044070" cy="3924300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2 opisy dla podmiotów o liczbie N do 100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3 opisy  dla podmiotów o liczbie N 101-200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4 opisy  dla podmiotów o liczbie N 201-300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5 opisów  dla podmiotów o liczbie N ponad 300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Dodatkowe 2 opisy wpływu dla HST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Opis wpływu: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 języku polskim i w języku angielskim.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100 pkt – globalny zasięg i znaczenie,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70 pkt – regionalny zasięg i znaczenie,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50 pkt – lokalny zasięg i znaczenie,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20 pkt – niewielki zasięg i znaczenie,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0 pkt – brak znaczenia lub brak udowodnionego związku między działalnością naukową a wpływem.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 smtClean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908176" y="446617"/>
            <a:ext cx="4797425" cy="861483"/>
          </a:xfrm>
        </p:spPr>
        <p:txBody>
          <a:bodyPr/>
          <a:lstStyle/>
          <a:p>
            <a:pPr algn="ctr"/>
            <a:r>
              <a:rPr lang="pl-PL" altLang="pl-PL" sz="320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</a:t>
            </a:r>
            <a:endParaRPr lang="en-US" altLang="pl-PL" sz="320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20207" y="1998133"/>
            <a:ext cx="8039480" cy="3550111"/>
          </a:xfrm>
        </p:spPr>
        <p:txBody>
          <a:bodyPr rtlCol="0">
            <a:noAutofit/>
          </a:bodyPr>
          <a:lstStyle/>
          <a:p>
            <a:pPr marL="450850" indent="-4508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800" b="1" dirty="0" smtClean="0">
                <a:latin typeface="Arial Unicode MS" pitchFamily="34" charset="-128"/>
                <a:cs typeface="Arial" pitchFamily="34" charset="0"/>
              </a:rPr>
              <a:t>5 kategorii </a:t>
            </a: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naukowych: A+, A, </a:t>
            </a:r>
            <a:r>
              <a:rPr lang="pl-PL" altLang="pl-PL" sz="3200" b="1" dirty="0">
                <a:solidFill>
                  <a:srgbClr val="C00000"/>
                </a:solidFill>
                <a:latin typeface="Arial Unicode MS" pitchFamily="34" charset="-128"/>
                <a:cs typeface="Arial" pitchFamily="34" charset="0"/>
              </a:rPr>
              <a:t>B+ </a:t>
            </a:r>
            <a:r>
              <a:rPr lang="pl-PL" altLang="pl-PL" sz="2800" b="1" dirty="0">
                <a:solidFill>
                  <a:srgbClr val="C00000"/>
                </a:solidFill>
                <a:latin typeface="Arial Unicode MS" pitchFamily="34" charset="-128"/>
                <a:cs typeface="Arial" pitchFamily="34" charset="0"/>
              </a:rPr>
              <a:t>(nowa), </a:t>
            </a: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B, C</a:t>
            </a:r>
          </a:p>
          <a:p>
            <a:pPr marL="1646238" indent="-5715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800" b="1" dirty="0">
                <a:solidFill>
                  <a:srgbClr val="FFC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kategoria A+ - najwyższa, </a:t>
            </a:r>
          </a:p>
          <a:p>
            <a:pPr marL="1531938" indent="-4572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  kategoria C – najniższa</a:t>
            </a:r>
          </a:p>
          <a:p>
            <a:pPr marL="450850" indent="-4508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800" b="1" dirty="0" smtClean="0">
                <a:latin typeface="Arial Unicode MS" pitchFamily="34" charset="-128"/>
                <a:cs typeface="Arial" pitchFamily="34" charset="0"/>
              </a:rPr>
              <a:t>kategoria </a:t>
            </a: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naukowa na 4 </a:t>
            </a:r>
            <a:r>
              <a:rPr lang="pl-PL" altLang="pl-PL" sz="2800" b="1" dirty="0" smtClean="0">
                <a:latin typeface="Arial Unicode MS" pitchFamily="34" charset="-128"/>
                <a:cs typeface="Arial" pitchFamily="34" charset="0"/>
              </a:rPr>
              <a:t>lata  </a:t>
            </a: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(nie będzie ocen międzyokresowych)</a:t>
            </a:r>
            <a:endParaRPr lang="pl-PL" altLang="pl-PL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908176" y="446617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20207" y="1998133"/>
            <a:ext cx="8039480" cy="426115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Dodatkowa ocena ekspercka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Warunki: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zaliczenie 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na podstawie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algorytmu do kategorii A,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zyskanie w I kryterium oceny nie niższej niż określony przez KEN próg procentowy najwyższej oceny w dyscyplinie – nie mniej niż 80%.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400" b="1" dirty="0" smtClean="0">
                <a:latin typeface="Arial" pitchFamily="34" charset="0"/>
                <a:cs typeface="Arial" pitchFamily="34" charset="0"/>
              </a:rPr>
              <a:t>Próg procentowy zależy od </a:t>
            </a:r>
            <a:r>
              <a:rPr lang="pl-PL" sz="2400" b="1" dirty="0" smtClean="0"/>
              <a:t>pozycji </a:t>
            </a:r>
            <a:r>
              <a:rPr lang="pl-PL" sz="2400" b="1" dirty="0"/>
              <a:t>nauki polskiej w danej dyscyplinie </a:t>
            </a:r>
            <a:r>
              <a:rPr lang="pl-PL" sz="2400" b="1" dirty="0" smtClean="0"/>
              <a:t>- podstawą wskaźniki </a:t>
            </a:r>
            <a:r>
              <a:rPr lang="pl-PL" sz="2400" b="1" dirty="0" err="1" smtClean="0"/>
              <a:t>bibliometryczne</a:t>
            </a:r>
            <a:r>
              <a:rPr lang="pl-PL" sz="2400" b="1" dirty="0"/>
              <a:t>.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46163" y="2048934"/>
            <a:ext cx="7448550" cy="3746500"/>
          </a:xfrm>
        </p:spPr>
        <p:txBody>
          <a:bodyPr anchor="ctr"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pl-PL" altLang="pl-PL" sz="2800" b="1" dirty="0" smtClean="0">
                <a:latin typeface="Arial Unicode MS" pitchFamily="34" charset="-128"/>
                <a:cs typeface="Helvetica" pitchFamily="34" charset="0"/>
              </a:rPr>
              <a:t>Ewaluacja co 4 lata</a:t>
            </a:r>
          </a:p>
          <a:p>
            <a:pPr marL="357188" indent="-357188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pl-PL" altLang="pl-PL" sz="2800" b="1" dirty="0" smtClean="0">
                <a:latin typeface="Arial Unicode MS" pitchFamily="34" charset="-128"/>
                <a:cs typeface="Helvetica" pitchFamily="34" charset="0"/>
              </a:rPr>
              <a:t>Ewaluacja za 4 lata działalności  poprzedzających rok, w którym dokonuje się ewaluacji</a:t>
            </a:r>
          </a:p>
          <a:p>
            <a:pPr marL="357188" indent="-357188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pl-PL" altLang="pl-PL" sz="2800" b="1" dirty="0" smtClean="0">
                <a:latin typeface="Arial Unicode MS" pitchFamily="34" charset="-128"/>
                <a:cs typeface="Helvetica" pitchFamily="34" charset="0"/>
              </a:rPr>
              <a:t>Pierwsza ewaluacja w roku 2021</a:t>
            </a:r>
          </a:p>
          <a:p>
            <a:pPr marL="357188" indent="-357188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Tx/>
              <a:buNone/>
              <a:tabLst>
                <a:tab pos="357188" algn="l"/>
              </a:tabLst>
            </a:pPr>
            <a:r>
              <a:rPr lang="pl-PL" altLang="pl-PL" sz="2800" dirty="0" smtClean="0">
                <a:latin typeface="Arial Unicode MS" pitchFamily="34" charset="-128"/>
                <a:cs typeface="Helvetica" pitchFamily="34" charset="0"/>
              </a:rPr>
              <a:t>   (</a:t>
            </a:r>
            <a:r>
              <a:rPr lang="pl-PL" altLang="pl-PL" sz="2400" dirty="0" smtClean="0">
                <a:latin typeface="Arial Unicode MS" pitchFamily="34" charset="-128"/>
                <a:cs typeface="Helvetica" pitchFamily="34" charset="0"/>
              </a:rPr>
              <a:t>obejmie lata 2017-2020)</a:t>
            </a: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603375" y="340784"/>
            <a:ext cx="5354638" cy="1214967"/>
          </a:xfrm>
        </p:spPr>
        <p:txBody>
          <a:bodyPr/>
          <a:lstStyle/>
          <a:p>
            <a:r>
              <a:rPr lang="pl-PL" altLang="pl-PL" sz="2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Terminy ewaluacji działalności naukowej</a:t>
            </a:r>
            <a:endParaRPr lang="en-US" altLang="pl-PL" sz="280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458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855234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08176" y="446617"/>
            <a:ext cx="4797425" cy="861483"/>
          </a:xfrm>
        </p:spPr>
        <p:txBody>
          <a:bodyPr/>
          <a:lstStyle/>
          <a:p>
            <a:pPr algn="ctr"/>
            <a:r>
              <a:rPr lang="pl-PL" altLang="pl-PL" sz="3200" smtClean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66776" y="1828799"/>
            <a:ext cx="7720013" cy="4245429"/>
          </a:xfrm>
        </p:spPr>
        <p:txBody>
          <a:bodyPr rtlCol="0">
            <a:noAutofit/>
          </a:bodyPr>
          <a:lstStyle/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800" b="1" dirty="0" smtClean="0">
                <a:latin typeface="Arial Unicode MS" pitchFamily="34" charset="-128"/>
                <a:cs typeface="Arial" pitchFamily="34" charset="0"/>
              </a:rPr>
              <a:t>Przepisy </a:t>
            </a: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dotyczące nowej klasyfikacji dziedzin i dyscyplin </a:t>
            </a:r>
            <a:r>
              <a:rPr lang="pl-PL" altLang="pl-PL" sz="2800" b="1" dirty="0" smtClean="0">
                <a:latin typeface="Arial Unicode MS" pitchFamily="34" charset="-128"/>
                <a:cs typeface="Arial" pitchFamily="34" charset="0"/>
              </a:rPr>
              <a:t>naukowych wejdą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 </a:t>
            </a:r>
            <a:r>
              <a:rPr lang="pl-PL" altLang="pl-PL" sz="2800" b="1" dirty="0" smtClean="0">
                <a:latin typeface="Arial Unicode MS" pitchFamily="34" charset="-128"/>
                <a:cs typeface="Arial" pitchFamily="34" charset="0"/>
              </a:rPr>
              <a:t>    w </a:t>
            </a: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życie w dniu następującym po dniu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	ogłoszenia ustawy</a:t>
            </a:r>
            <a:endParaRPr lang="pl-PL" altLang="pl-PL" sz="2800" b="1" dirty="0">
              <a:latin typeface="Arial Unicode MS" pitchFamily="34" charset="-128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pl-PL" altLang="pl-PL" sz="2800" dirty="0" smtClean="0">
                <a:cs typeface="Arial" pitchFamily="34" charset="0"/>
              </a:rPr>
              <a:t> 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Nauczyciele akademiccy oraz osoby prowadzące działalność naukową - obowiązek złożenia do 30 listopada 2018 r. oświadczenia dotyczącego dyscypliny, którą reprezentują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	Podmioty zatrudniające te osoby – obowiązek wprowadzenia oświadczeń do systemu POL-on do 15 stycznia 2019 r.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None/>
              <a:defRPr/>
            </a:pPr>
            <a:endParaRPr lang="pl-PL" altLang="pl-PL" sz="2800" b="1" dirty="0" smtClean="0"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8" descr="MNiSW-k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6180667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PoleTekstowe 12"/>
          <p:cNvSpPr txBox="1">
            <a:spLocks noChangeArrowheads="1"/>
          </p:cNvSpPr>
          <p:nvPr/>
        </p:nvSpPr>
        <p:spPr bwMode="auto">
          <a:xfrm>
            <a:off x="396876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"/>
          <a:stretch/>
        </p:blipFill>
        <p:spPr bwMode="auto">
          <a:xfrm>
            <a:off x="1968275" y="0"/>
            <a:ext cx="5096554" cy="68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66" y="274639"/>
            <a:ext cx="5565912" cy="105057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EWALUACJA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przyznawanie kategorii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19125" y="1455739"/>
            <a:ext cx="8128000" cy="63023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pl-PL" sz="2000" dirty="0" smtClean="0"/>
              <a:t> Przepisy dotychczasowe</a:t>
            </a:r>
            <a:r>
              <a:rPr lang="pl-PL" sz="1800" dirty="0" smtClean="0"/>
              <a:t>                                            </a:t>
            </a:r>
            <a:r>
              <a:rPr lang="pl-PL" sz="2000" dirty="0" smtClean="0"/>
              <a:t>Nowe przepisy</a:t>
            </a:r>
            <a:r>
              <a:rPr lang="pl-PL" sz="1800" dirty="0" smtClean="0"/>
              <a:t>                                           </a:t>
            </a:r>
            <a:r>
              <a:rPr lang="pl-PL" sz="1400" dirty="0" smtClean="0"/>
              <a:t>                                                                         (kategorie dla jednostek naukowych)			(kategorie w dyscyplinach naukowych dla całej uczelni)</a:t>
            </a:r>
            <a:endParaRPr lang="pl-PL" sz="1800" dirty="0"/>
          </a:p>
        </p:txBody>
      </p:sp>
      <p:sp>
        <p:nvSpPr>
          <p:cNvPr id="51204" name="Text Placeholder 2"/>
          <p:cNvSpPr>
            <a:spLocks noGrp="1"/>
          </p:cNvSpPr>
          <p:nvPr>
            <p:ph type="body" sz="half" idx="11"/>
          </p:nvPr>
        </p:nvSpPr>
        <p:spPr>
          <a:xfrm>
            <a:off x="384314" y="1731618"/>
            <a:ext cx="8262801" cy="4580283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pl-PL" altLang="pl-PL" sz="1600" b="1" dirty="0" smtClean="0">
                <a:latin typeface="Helvetica" pitchFamily="34" charset="0"/>
                <a:cs typeface="Helvetica" pitchFamily="34" charset="0"/>
              </a:rPr>
              <a:t>  </a:t>
            </a:r>
            <a:endParaRPr lang="en-US" altLang="pl-PL" sz="1600" b="1" dirty="0" smtClean="0">
              <a:solidFill>
                <a:srgbClr val="E81B29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>
            <a:off x="1416050" y="44688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upa 3"/>
          <p:cNvGrpSpPr/>
          <p:nvPr/>
        </p:nvGrpSpPr>
        <p:grpSpPr>
          <a:xfrm>
            <a:off x="972000" y="2376000"/>
            <a:ext cx="1906589" cy="3097214"/>
            <a:chOff x="969963" y="2379663"/>
            <a:chExt cx="1906589" cy="3097214"/>
          </a:xfrm>
        </p:grpSpPr>
        <p:sp>
          <p:nvSpPr>
            <p:cNvPr id="16" name="Prostokąt 15"/>
            <p:cNvSpPr/>
            <p:nvPr/>
          </p:nvSpPr>
          <p:spPr>
            <a:xfrm>
              <a:off x="1208090" y="2379663"/>
              <a:ext cx="1570037" cy="635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800" b="1" dirty="0">
                  <a:solidFill>
                    <a:prstClr val="black"/>
                  </a:solidFill>
                </a:rPr>
                <a:t>UCZELNIA</a:t>
              </a: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1473200" y="3346451"/>
              <a:ext cx="1403350" cy="55086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solidFill>
                    <a:prstClr val="black"/>
                  </a:solidFill>
                  <a:cs typeface="Arial" panose="020B0604020202020204" pitchFamily="34" charset="0"/>
                </a:rPr>
                <a:t>Wydział 1 – kategoria A</a:t>
              </a:r>
            </a:p>
          </p:txBody>
        </p:sp>
        <p:cxnSp>
          <p:nvCxnSpPr>
            <p:cNvPr id="19" name="Łącznik łamany 18"/>
            <p:cNvCxnSpPr/>
            <p:nvPr/>
          </p:nvCxnSpPr>
          <p:spPr>
            <a:xfrm rot="10800000" flipH="1" flipV="1">
              <a:off x="1214440" y="2665414"/>
              <a:ext cx="217487" cy="2513012"/>
            </a:xfrm>
            <a:prstGeom prst="bentConnector3">
              <a:avLst>
                <a:gd name="adj1" fmla="val -10506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>
              <a:endCxn id="17" idx="1"/>
            </p:cNvCxnSpPr>
            <p:nvPr/>
          </p:nvCxnSpPr>
          <p:spPr>
            <a:xfrm>
              <a:off x="969965" y="3622675"/>
              <a:ext cx="5032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>
            <a:xfrm>
              <a:off x="969963" y="4471988"/>
              <a:ext cx="4746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stokąt 40"/>
            <p:cNvSpPr/>
            <p:nvPr/>
          </p:nvSpPr>
          <p:spPr>
            <a:xfrm>
              <a:off x="1416050" y="4149726"/>
              <a:ext cx="1460500" cy="55562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solidFill>
                    <a:prstClr val="black"/>
                  </a:solidFill>
                </a:rPr>
                <a:t>Wydział 2 – kategoria B</a:t>
              </a: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1431927" y="4910140"/>
              <a:ext cx="1444625" cy="56673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solidFill>
                    <a:prstClr val="black"/>
                  </a:solidFill>
                </a:rPr>
                <a:t>Wydział 3 – kategoria 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51230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4640"/>
            <a:ext cx="1941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upa 31"/>
          <p:cNvGrpSpPr/>
          <p:nvPr/>
        </p:nvGrpSpPr>
        <p:grpSpPr>
          <a:xfrm>
            <a:off x="5638127" y="2376000"/>
            <a:ext cx="2124748" cy="3097214"/>
            <a:chOff x="1208090" y="2379663"/>
            <a:chExt cx="2124748" cy="3097214"/>
          </a:xfrm>
        </p:grpSpPr>
        <p:sp>
          <p:nvSpPr>
            <p:cNvPr id="33" name="Prostokąt 32"/>
            <p:cNvSpPr/>
            <p:nvPr/>
          </p:nvSpPr>
          <p:spPr>
            <a:xfrm>
              <a:off x="1208090" y="2379663"/>
              <a:ext cx="1570037" cy="635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800" b="1" dirty="0">
                  <a:solidFill>
                    <a:prstClr val="black"/>
                  </a:solidFill>
                </a:rPr>
                <a:t>UCZELNIA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1587500" y="3346451"/>
              <a:ext cx="1403350" cy="55086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dyscyplina </a:t>
              </a:r>
              <a:r>
                <a:rPr lang="pl-PL" sz="1400" b="1" dirty="0">
                  <a:solidFill>
                    <a:prstClr val="black"/>
                  </a:solidFill>
                  <a:cs typeface="Arial" panose="020B0604020202020204" pitchFamily="34" charset="0"/>
                </a:rPr>
                <a:t>1 – kategoria </a:t>
              </a:r>
              <a:r>
                <a:rPr lang="pl-PL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B</a:t>
              </a:r>
              <a:endParaRPr lang="pl-PL" sz="14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5" name="Łącznik łamany 34"/>
            <p:cNvCxnSpPr/>
            <p:nvPr/>
          </p:nvCxnSpPr>
          <p:spPr>
            <a:xfrm rot="10800000" flipH="1" flipV="1">
              <a:off x="2778127" y="2789239"/>
              <a:ext cx="217487" cy="2513012"/>
            </a:xfrm>
            <a:prstGeom prst="bentConnector3">
              <a:avLst>
                <a:gd name="adj1" fmla="val 24967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/>
            <p:nvPr/>
          </p:nvCxnSpPr>
          <p:spPr>
            <a:xfrm flipH="1">
              <a:off x="2979741" y="3621882"/>
              <a:ext cx="353097" cy="7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ze strzałką 36"/>
            <p:cNvCxnSpPr>
              <a:endCxn id="38" idx="3"/>
            </p:cNvCxnSpPr>
            <p:nvPr/>
          </p:nvCxnSpPr>
          <p:spPr>
            <a:xfrm flipH="1">
              <a:off x="2990850" y="4427539"/>
              <a:ext cx="3419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rostokąt 37"/>
            <p:cNvSpPr/>
            <p:nvPr/>
          </p:nvSpPr>
          <p:spPr>
            <a:xfrm>
              <a:off x="1530350" y="4149726"/>
              <a:ext cx="1460500" cy="55562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dyscyplina </a:t>
              </a:r>
              <a:r>
                <a:rPr lang="pl-PL" sz="1400" b="1" dirty="0">
                  <a:solidFill>
                    <a:prstClr val="black"/>
                  </a:solidFill>
                </a:rPr>
                <a:t>2 – kategoria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A</a:t>
              </a:r>
              <a:endParaRPr lang="pl-P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1546227" y="4910140"/>
              <a:ext cx="1444625" cy="56673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dyscyplina </a:t>
              </a:r>
              <a:r>
                <a:rPr lang="pl-PL" sz="1400" b="1" dirty="0">
                  <a:solidFill>
                    <a:prstClr val="black"/>
                  </a:solidFill>
                </a:rPr>
                <a:t>3 – kategoria 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3" name="Łącznik prosty ze strzałką 12"/>
          <p:cNvCxnSpPr>
            <a:stCxn id="17" idx="3"/>
            <a:endCxn id="34" idx="1"/>
          </p:cNvCxnSpPr>
          <p:nvPr/>
        </p:nvCxnSpPr>
        <p:spPr>
          <a:xfrm>
            <a:off x="2878587" y="3618220"/>
            <a:ext cx="313895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>
            <a:stCxn id="17" idx="3"/>
          </p:cNvCxnSpPr>
          <p:nvPr/>
        </p:nvCxnSpPr>
        <p:spPr>
          <a:xfrm>
            <a:off x="2878587" y="3618220"/>
            <a:ext cx="3081800" cy="67755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flipV="1">
            <a:off x="2878587" y="4423874"/>
            <a:ext cx="3081800" cy="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V="1">
            <a:off x="2878589" y="3733800"/>
            <a:ext cx="3138948" cy="66419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>
            <a:stCxn id="41" idx="3"/>
          </p:cNvCxnSpPr>
          <p:nvPr/>
        </p:nvCxnSpPr>
        <p:spPr>
          <a:xfrm>
            <a:off x="2878587" y="4423876"/>
            <a:ext cx="3081800" cy="624374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V="1">
            <a:off x="2878587" y="5174762"/>
            <a:ext cx="30818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>
            <a:stCxn id="42" idx="3"/>
          </p:cNvCxnSpPr>
          <p:nvPr/>
        </p:nvCxnSpPr>
        <p:spPr>
          <a:xfrm flipV="1">
            <a:off x="2878589" y="4546422"/>
            <a:ext cx="3081798" cy="64342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2878589" y="327382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N</a:t>
            </a:r>
            <a:r>
              <a:rPr lang="pl-PL" baseline="-25000" dirty="0" smtClean="0">
                <a:solidFill>
                  <a:srgbClr val="FF0000"/>
                </a:solidFill>
              </a:rPr>
              <a:t>11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2878589" y="362299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N</a:t>
            </a:r>
            <a:r>
              <a:rPr lang="pl-PL" baseline="-25000" dirty="0" smtClean="0">
                <a:solidFill>
                  <a:srgbClr val="FF0000"/>
                </a:solidFill>
              </a:rPr>
              <a:t>12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0" name="pole tekstowe 69"/>
          <p:cNvSpPr txBox="1"/>
          <p:nvPr/>
        </p:nvSpPr>
        <p:spPr>
          <a:xfrm>
            <a:off x="2878589" y="3961397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B050"/>
                </a:solidFill>
              </a:rPr>
              <a:t>N</a:t>
            </a:r>
            <a:r>
              <a:rPr lang="pl-PL" baseline="-25000" dirty="0" smtClean="0">
                <a:solidFill>
                  <a:srgbClr val="00B050"/>
                </a:solidFill>
              </a:rPr>
              <a:t>21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71" name="pole tekstowe 70"/>
          <p:cNvSpPr txBox="1"/>
          <p:nvPr/>
        </p:nvSpPr>
        <p:spPr>
          <a:xfrm>
            <a:off x="981414" y="5643256"/>
            <a:ext cx="704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pl-PL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l-P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oznacza liczbę pracowników wydziału prowadzących działalność naukową w dyscyplinie</a:t>
            </a:r>
            <a:endParaRPr lang="pl-PL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4295888" y="40994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B050"/>
                </a:solidFill>
              </a:rPr>
              <a:t>N</a:t>
            </a:r>
            <a:r>
              <a:rPr lang="pl-PL" baseline="-25000" dirty="0" smtClean="0">
                <a:solidFill>
                  <a:srgbClr val="00B050"/>
                </a:solidFill>
              </a:rPr>
              <a:t>22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73" name="pole tekstowe 72"/>
          <p:cNvSpPr txBox="1"/>
          <p:nvPr/>
        </p:nvSpPr>
        <p:spPr>
          <a:xfrm>
            <a:off x="2878589" y="442387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B050"/>
                </a:solidFill>
              </a:rPr>
              <a:t>N</a:t>
            </a:r>
            <a:r>
              <a:rPr lang="pl-PL" baseline="-25000" dirty="0" smtClean="0">
                <a:solidFill>
                  <a:srgbClr val="00B050"/>
                </a:solidFill>
              </a:rPr>
              <a:t>23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74" name="pole tekstowe 73"/>
          <p:cNvSpPr txBox="1"/>
          <p:nvPr/>
        </p:nvSpPr>
        <p:spPr>
          <a:xfrm>
            <a:off x="2878589" y="474771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pl-PL" baseline="-25000" dirty="0" smtClean="0">
                <a:solidFill>
                  <a:schemeClr val="accent1">
                    <a:lumMod val="75000"/>
                  </a:schemeClr>
                </a:solidFill>
              </a:rPr>
              <a:t>32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pole tekstowe 74"/>
          <p:cNvSpPr txBox="1"/>
          <p:nvPr/>
        </p:nvSpPr>
        <p:spPr>
          <a:xfrm>
            <a:off x="2878589" y="5125710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pl-PL" baseline="-25000" dirty="0" smtClean="0">
                <a:solidFill>
                  <a:schemeClr val="accent1">
                    <a:lumMod val="75000"/>
                  </a:schemeClr>
                </a:solidFill>
              </a:rPr>
              <a:t>33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</a:t>
            </a:r>
            <a:r>
              <a:rPr lang="pl-PL" alt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ymogi </a:t>
            </a: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formalne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114" y="2065867"/>
            <a:ext cx="7642017" cy="3924300"/>
          </a:xfrm>
        </p:spPr>
        <p:txBody>
          <a:bodyPr>
            <a:normAutofit fontScale="92500"/>
          </a:bodyPr>
          <a:lstStyle/>
          <a:p>
            <a:pPr marL="284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Zatrudnienie </a:t>
            </a:r>
            <a:r>
              <a:rPr lang="pl-PL" altLang="pl-PL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najmniej 12 pracowników (FTE)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prowadzących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działalność naukową w danej dyscyplinie</a:t>
            </a:r>
          </a:p>
          <a:p>
            <a:pPr marL="284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Brane pod uwagę </a:t>
            </a:r>
            <a:r>
              <a:rPr lang="pl-PL" altLang="pl-PL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osiągnięcia wszystkich pracowników prowadzących działalność </a:t>
            </a:r>
            <a:r>
              <a:rPr lang="pl-PL" altLang="pl-PL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naukową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Obowiązkowy elektroniczny identyfikator naukowca zgodny z międzynarodowymi standardami: </a:t>
            </a:r>
            <a:r>
              <a:rPr lang="pl-PL" altLang="pl-PL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</a:t>
            </a:r>
            <a:r>
              <a:rPr lang="pl-PL" altLang="pl-PL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pl-PL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Researcher</a:t>
            </a:r>
            <a:r>
              <a:rPr lang="pl-PL" altLang="pl-PL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pl-PL" altLang="pl-PL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Contributor</a:t>
            </a:r>
            <a:r>
              <a:rPr lang="pl-PL" altLang="pl-PL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</a:t>
            </a:r>
            <a:r>
              <a:rPr lang="pl-PL" alt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(ORCID) - dla nauczycieli akademickich i osób prowadzących działalność naukową (informacje dotyczące monografii i artykułów wprowadzają osoby prowadzące działalność naukową)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kryteria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49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Kryteria ewaluacji jakości działalności naukowej: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naukowy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 artystyczny prowadzonej działalności (K1)</a:t>
            </a:r>
            <a:endParaRPr lang="pl-PL" alt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(K2)</a:t>
            </a:r>
            <a:endParaRPr lang="pl-PL" alt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działalności naukowej na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Tx/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społeczeństwa 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gospodarki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ocena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ekspercka (K3)</a:t>
            </a:r>
            <a:endParaRPr lang="pl-PL" alt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</a:rPr>
              <a:t>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49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Nauki humanistyczne, społeczne i teologiczne :</a:t>
            </a:r>
            <a:endParaRPr lang="pl-PL" altLang="pl-PL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naukowy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 artystyczny prowadzonej działalności (K1)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(K2)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działalności naukowej na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Tx/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społeczeństwa 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gospodarki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6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</a:rPr>
              <a:t>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49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Nauki ścisłe i przyrodnicze, nauki medyczne i  nauki o zdrowiu:</a:t>
            </a:r>
            <a:endParaRPr lang="pl-PL" altLang="pl-PL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naukowy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 artystyczny prowadzonej działalności (K1)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(K2)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działalności naukowej na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Tx/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społeczeństwa 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gospodarki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</a:rPr>
              <a:t>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49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Nauki inżynieryjne i techniczne, nauki rolnicze:</a:t>
            </a:r>
            <a:endParaRPr lang="pl-PL" altLang="pl-PL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naukowy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 artystyczny prowadzonej działalności (K1)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65%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(K2)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działalności naukowej na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Tx/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społeczeństwa 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gospodarki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3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6" y="446618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</a:rPr>
              <a:t>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94734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49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Dyscypliny artystyczne:</a:t>
            </a:r>
            <a:endParaRPr lang="pl-PL" altLang="pl-PL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artystyczny prowadzonej działalności (K1)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(K2)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działalności naukowej na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Tx/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społeczeństwa 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gospodarki </a:t>
            </a:r>
            <a:r>
              <a:rPr lang="pl-PL" alt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20%</a:t>
            </a:r>
            <a:endParaRPr lang="pl-PL" altLang="pl-PL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20015</TotalTime>
  <Words>961</Words>
  <Application>Microsoft Office PowerPoint</Application>
  <PresentationFormat>Pokaz na ekranie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Terminy ewaluacji działalności naukowej</vt:lpstr>
      <vt:lpstr>EWALUACJA przyznawanie kategorii</vt:lpstr>
      <vt:lpstr>EWALUACJA  wymogi formalne</vt:lpstr>
      <vt:lpstr>EWALUACJA  - kryteria</vt:lpstr>
      <vt:lpstr>EWALUACJA  - waga kryteriów</vt:lpstr>
      <vt:lpstr>EWALUACJA  - waga kryteriów</vt:lpstr>
      <vt:lpstr>EWALUACJA  - waga kryteriów</vt:lpstr>
      <vt:lpstr>EWALUACJA  - waga kryteriów</vt:lpstr>
      <vt:lpstr>KRYTERIUM I</vt:lpstr>
      <vt:lpstr>Wykaz czasopism  i wykaz wydawnictw</vt:lpstr>
      <vt:lpstr>Program „Wsparcie dla czasopism naukowych” </vt:lpstr>
      <vt:lpstr>Wykaz czasopism i wykaz wydawców</vt:lpstr>
      <vt:lpstr>EWALUACJA  ocena publikacji</vt:lpstr>
      <vt:lpstr>KRYTERIUM II</vt:lpstr>
      <vt:lpstr>KRYTERIUM II</vt:lpstr>
      <vt:lpstr>KRYTERIUM III</vt:lpstr>
      <vt:lpstr>Kategoria naukowa</vt:lpstr>
      <vt:lpstr>Kategoria naukowa A+</vt:lpstr>
      <vt:lpstr>OKRES PRZEJŚCIOWY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Dańda Aleksander</cp:lastModifiedBy>
  <cp:revision>225</cp:revision>
  <cp:lastPrinted>2018-03-26T07:24:28Z</cp:lastPrinted>
  <dcterms:created xsi:type="dcterms:W3CDTF">2017-09-04T07:10:50Z</dcterms:created>
  <dcterms:modified xsi:type="dcterms:W3CDTF">2018-07-18T09:25:23Z</dcterms:modified>
</cp:coreProperties>
</file>