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66" r:id="rId5"/>
    <p:sldId id="273" r:id="rId6"/>
    <p:sldId id="275" r:id="rId7"/>
    <p:sldId id="267" r:id="rId8"/>
    <p:sldId id="276" r:id="rId9"/>
    <p:sldId id="277" r:id="rId10"/>
    <p:sldId id="278" r:id="rId11"/>
    <p:sldId id="289" r:id="rId12"/>
    <p:sldId id="268" r:id="rId13"/>
    <p:sldId id="279" r:id="rId14"/>
    <p:sldId id="280" r:id="rId15"/>
    <p:sldId id="269" r:id="rId16"/>
    <p:sldId id="282" r:id="rId17"/>
    <p:sldId id="270" r:id="rId18"/>
    <p:sldId id="285" r:id="rId19"/>
    <p:sldId id="271" r:id="rId20"/>
    <p:sldId id="288" r:id="rId21"/>
    <p:sldId id="290" r:id="rId22"/>
    <p:sldId id="291" r:id="rId23"/>
  </p:sldIdLst>
  <p:sldSz cx="9144000" cy="6858000" type="screen4x3"/>
  <p:notesSz cx="6877050" cy="10001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7" autoAdjust="0"/>
    <p:restoredTop sz="94676" autoAdjust="0"/>
  </p:normalViewPr>
  <p:slideViewPr>
    <p:cSldViewPr>
      <p:cViewPr>
        <p:scale>
          <a:sx n="70" d="100"/>
          <a:sy n="70" d="100"/>
        </p:scale>
        <p:origin x="-1229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1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fld id="{24DC54B7-51E2-41EC-9A66-AB2E733D1A99}" type="datetimeFigureOut">
              <a:rPr lang="de-DE" smtClean="0"/>
              <a:pPr/>
              <a:t>04.07.2014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7705" y="4750594"/>
            <a:ext cx="5501640" cy="4500563"/>
          </a:xfrm>
          <a:prstGeom prst="rect">
            <a:avLst/>
          </a:prstGeom>
        </p:spPr>
        <p:txBody>
          <a:bodyPr vert="horz" lIns="96442" tIns="48221" rIns="96442" bIns="48221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99451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95404" y="9499451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fld id="{695C275C-BD5E-476F-A6E2-7B42EC1A985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5C275C-BD5E-476F-A6E2-7B42EC1A9851}" type="slidenum">
              <a:rPr lang="de-DE" smtClean="0"/>
              <a:pPr/>
              <a:t>18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66A9-6684-42A5-8E38-2AD1677D7BD0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5EAB-3842-4BE4-91BC-E0825367A854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ACBF3-A0E5-41D3-88FD-FB282F166B5E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2599-1C09-4F82-9F16-D3CAF4499590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4D5CC-F0B3-4075-89B1-23350EB70261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AC2F3-AC33-4E52-8BFD-D8F1F9F66843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A1AAE-F6B8-459D-83AA-26358AB1FB17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44C5-0569-4CE6-A2FF-179F806C830D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EAC7-15E7-4FD1-A1A4-9AAD2E2353B5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BB5A-91DF-4D3C-96FE-C3AA73180FFE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79BB1-1B6C-43E1-ABA8-97318A13DDE1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A001F-6767-4E62-B0DB-90887A613296}" type="datetime1">
              <a:rPr lang="de-DE" smtClean="0"/>
              <a:pPr/>
              <a:t>04.07.2014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24BFB-7334-4980-8993-D685FA0E59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.jpeg"/><Relationship Id="rId5" Type="http://schemas.openxmlformats.org/officeDocument/2006/relationships/hyperlink" Target="http://www2.uni-frankfurt.de/gu100" TargetMode="External"/><Relationship Id="rId4" Type="http://schemas.openxmlformats.org/officeDocument/2006/relationships/oleObject" Target="../embeddings/oleObject2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7" Type="http://schemas.openxmlformats.org/officeDocument/2006/relationships/hyperlink" Target="http://www.youtube.com/watch?v=CAwEPLWe7jM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3.png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2.uni-frankfurt.de/gu10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uni-frankfurt.de/gu100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2.jpeg"/><Relationship Id="rId10" Type="http://schemas.openxmlformats.org/officeDocument/2006/relationships/oleObject" Target="../embeddings/oleObject11.bin"/><Relationship Id="rId4" Type="http://schemas.openxmlformats.org/officeDocument/2006/relationships/hyperlink" Target="http://www2.uni-frankfurt.de/gu100" TargetMode="External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.jpeg"/><Relationship Id="rId4" Type="http://schemas.openxmlformats.org/officeDocument/2006/relationships/hyperlink" Target="http://www2.uni-frankfurt.de/gu10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470025"/>
          </a:xfrm>
        </p:spPr>
        <p:txBody>
          <a:bodyPr/>
          <a:lstStyle/>
          <a:p>
            <a:r>
              <a:rPr lang="de-DE" b="1" dirty="0" smtClean="0">
                <a:solidFill>
                  <a:schemeClr val="bg1"/>
                </a:solidFill>
              </a:rPr>
              <a:t>Hidden-Variables </a:t>
            </a:r>
            <a:r>
              <a:rPr lang="de-DE" b="1" dirty="0" err="1" smtClean="0">
                <a:solidFill>
                  <a:schemeClr val="bg1"/>
                </a:solidFill>
              </a:rPr>
              <a:t>Theories</a:t>
            </a:r>
            <a:r>
              <a:rPr lang="de-DE" b="1" dirty="0" smtClean="0">
                <a:solidFill>
                  <a:schemeClr val="bg1"/>
                </a:solidFill>
              </a:rPr>
              <a:t/>
            </a:r>
            <a:br>
              <a:rPr lang="de-DE" b="1" dirty="0" smtClean="0">
                <a:solidFill>
                  <a:schemeClr val="bg1"/>
                </a:solidFill>
              </a:rPr>
            </a:br>
            <a:r>
              <a:rPr lang="de-DE" b="1" dirty="0" smtClean="0">
                <a:solidFill>
                  <a:schemeClr val="bg1"/>
                </a:solidFill>
              </a:rPr>
              <a:t>Bohm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240559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de-DE" b="1" dirty="0">
                <a:solidFill>
                  <a:schemeClr val="bg1">
                    <a:lumMod val="75000"/>
                  </a:schemeClr>
                </a:solidFill>
              </a:rPr>
              <a:t>Proseminar für </a:t>
            </a:r>
            <a:r>
              <a:rPr lang="de-DE" b="1" dirty="0" err="1">
                <a:solidFill>
                  <a:schemeClr val="bg1">
                    <a:lumMod val="75000"/>
                  </a:schemeClr>
                </a:solidFill>
              </a:rPr>
              <a:t>So.Se</a:t>
            </a:r>
            <a:r>
              <a:rPr lang="de-DE" b="1" dirty="0">
                <a:solidFill>
                  <a:schemeClr val="bg1">
                    <a:lumMod val="75000"/>
                  </a:schemeClr>
                </a:solidFill>
              </a:rPr>
              <a:t>. 2014:</a:t>
            </a:r>
            <a:endParaRPr lang="de-DE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de-DE" b="1" dirty="0">
                <a:solidFill>
                  <a:schemeClr val="bg1">
                    <a:lumMod val="75000"/>
                  </a:schemeClr>
                </a:solidFill>
              </a:rPr>
              <a:t>“Neue Entwicklungen der Quantenmechanik”</a:t>
            </a:r>
            <a:endParaRPr lang="de-DE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de-DE" dirty="0">
                <a:solidFill>
                  <a:schemeClr val="bg1">
                    <a:lumMod val="75000"/>
                  </a:schemeClr>
                </a:solidFill>
              </a:rPr>
              <a:t>von Priv. </a:t>
            </a:r>
            <a:r>
              <a:rPr lang="de-DE" dirty="0" err="1">
                <a:solidFill>
                  <a:schemeClr val="bg1">
                    <a:lumMod val="75000"/>
                  </a:schemeClr>
                </a:solidFill>
              </a:rPr>
              <a:t>Doz</a:t>
            </a:r>
            <a:r>
              <a:rPr lang="de-DE" dirty="0">
                <a:solidFill>
                  <a:schemeClr val="bg1">
                    <a:lumMod val="75000"/>
                  </a:schemeClr>
                </a:solidFill>
              </a:rPr>
              <a:t>. Dr. Francesco </a:t>
            </a:r>
            <a:r>
              <a:rPr lang="de-DE" dirty="0" err="1">
                <a:solidFill>
                  <a:schemeClr val="bg1">
                    <a:lumMod val="75000"/>
                  </a:schemeClr>
                </a:solidFill>
              </a:rPr>
              <a:t>Giacosa</a:t>
            </a:r>
            <a:r>
              <a:rPr lang="de-DE" dirty="0">
                <a:solidFill>
                  <a:schemeClr val="bg1">
                    <a:lumMod val="75000"/>
                  </a:schemeClr>
                </a:solidFill>
              </a:rPr>
              <a:t> und 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Dr. Francesca </a:t>
            </a:r>
            <a:r>
              <a:rPr lang="de-DE" dirty="0" err="1">
                <a:solidFill>
                  <a:schemeClr val="bg1">
                    <a:lumMod val="75000"/>
                  </a:schemeClr>
                </a:solidFill>
              </a:rPr>
              <a:t>Sauli</a:t>
            </a:r>
            <a:endParaRPr lang="de-DE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/>
        </p:nvGraphicFramePr>
        <p:xfrm>
          <a:off x="4514850" y="2675409"/>
          <a:ext cx="114300" cy="215900"/>
        </p:xfrm>
        <a:graphic>
          <a:graphicData uri="http://schemas.openxmlformats.org/presentationml/2006/ole">
            <p:oleObj spid="_x0000_s1026" name="Formel" r:id="rId3" imgW="114120" imgH="215640" progId="Equation.3">
              <p:embed/>
            </p:oleObj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6588224" y="6402814"/>
            <a:ext cx="24180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chemeClr val="bg1"/>
                </a:solidFill>
              </a:rPr>
              <a:t>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7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4466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Warum </a:t>
            </a:r>
            <a:r>
              <a:rPr lang="de-DE" sz="2800" b="1" dirty="0" err="1" smtClean="0">
                <a:solidFill>
                  <a:schemeClr val="bg1"/>
                </a:solidFill>
              </a:rPr>
              <a:t>Bohmsche</a:t>
            </a:r>
            <a:r>
              <a:rPr lang="de-DE" sz="2800" b="1" dirty="0" smtClean="0">
                <a:solidFill>
                  <a:schemeClr val="bg1"/>
                </a:solidFill>
              </a:rPr>
              <a:t> Mechanik</a:t>
            </a:r>
          </a:p>
          <a:p>
            <a:endParaRPr lang="de-D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6866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10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8" name="Rechteck 7"/>
          <p:cNvSpPr/>
          <p:nvPr/>
        </p:nvSpPr>
        <p:spPr>
          <a:xfrm>
            <a:off x="1115616" y="2420888"/>
            <a:ext cx="80283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 	</a:t>
            </a:r>
            <a:r>
              <a:rPr lang="de-DE" b="1" dirty="0" err="1" smtClean="0">
                <a:solidFill>
                  <a:schemeClr val="bg1">
                    <a:lumMod val="75000"/>
                  </a:schemeClr>
                </a:solidFill>
              </a:rPr>
              <a:t>Dekohärenz</a:t>
            </a: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Interpretation von Überlagerungszuständen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	Welle-Teilchen-Dualismus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</a:t>
            </a: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Das Teilchenbild der Ensemble-Mitglieder kann aufrechterhalten</a:t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werden.</a:t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Der Wellencharakter ist nach dieser Sichtweise nicht Eigenschaft der</a:t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Quantenobjekte selbst,  sondern nur Ihre Wahrscheinlichkeitsverteilung.*</a:t>
            </a:r>
          </a:p>
          <a:p>
            <a:pPr>
              <a:buFontTx/>
              <a:buChar char="-"/>
              <a:tabLst>
                <a:tab pos="174625" algn="l"/>
              </a:tabLst>
            </a:pPr>
            <a:endParaRPr lang="de-DE" b="1" i="1" dirty="0" smtClean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74625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	Determinismus</a:t>
            </a: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de-DE" b="1" i="1" dirty="0" smtClean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tabLst>
                <a:tab pos="174625" algn="l"/>
              </a:tabLst>
            </a:pPr>
            <a:endParaRPr lang="de-DE" b="1" i="1" dirty="0" smtClean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1259632" y="5949280"/>
            <a:ext cx="8915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de-DE" sz="1100" b="1" i="1" dirty="0" err="1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Ballentine</a:t>
            </a:r>
            <a:endParaRPr lang="de-DE" sz="1100" dirty="0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6" name="Rechteck 15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4466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Warum </a:t>
            </a:r>
            <a:r>
              <a:rPr lang="de-DE" sz="2800" b="1" dirty="0" err="1" smtClean="0">
                <a:solidFill>
                  <a:schemeClr val="bg1"/>
                </a:solidFill>
              </a:rPr>
              <a:t>Bohmsche</a:t>
            </a:r>
            <a:r>
              <a:rPr lang="de-DE" sz="2800" b="1" dirty="0" smtClean="0">
                <a:solidFill>
                  <a:schemeClr val="bg1"/>
                </a:solidFill>
              </a:rPr>
              <a:t> Mechanik</a:t>
            </a:r>
          </a:p>
          <a:p>
            <a:endParaRPr lang="de-D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9154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11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8" name="Rechteck 7"/>
          <p:cNvSpPr/>
          <p:nvPr/>
        </p:nvSpPr>
        <p:spPr>
          <a:xfrm>
            <a:off x="1115616" y="2420888"/>
            <a:ext cx="80283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74625" algn="l"/>
                <a:tab pos="533400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 	Schlussfolgerungen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Die Analyse des </a:t>
            </a:r>
            <a:r>
              <a:rPr lang="de-DE" b="1" dirty="0" err="1" smtClean="0">
                <a:solidFill>
                  <a:schemeClr val="bg1">
                    <a:lumMod val="75000"/>
                  </a:schemeClr>
                </a:solidFill>
              </a:rPr>
              <a:t>Messproblems</a:t>
            </a: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 zwingt dazu entweder den </a:t>
            </a:r>
            <a:r>
              <a:rPr lang="de-DE" b="1" dirty="0" err="1" smtClean="0">
                <a:solidFill>
                  <a:schemeClr val="bg1">
                    <a:lumMod val="75000"/>
                  </a:schemeClr>
                </a:solidFill>
              </a:rPr>
              <a:t>Erkenntnistheo</a:t>
            </a: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</a:t>
            </a:r>
            <a:r>
              <a:rPr lang="de-DE" b="1" dirty="0" err="1" smtClean="0">
                <a:solidFill>
                  <a:schemeClr val="bg1">
                    <a:lumMod val="75000"/>
                  </a:schemeClr>
                </a:solidFill>
              </a:rPr>
              <a:t>retischen</a:t>
            </a: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  Status der Wellenfunktion einer subtilen Analyse zu unterziehen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(„Kopenhagener Deutung“) oder die Wellenfunktion nur als Repräsentation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der  statistischen Eigenschaften einer großen Menge identisch präparierter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Zustände aufzufassen („Ensemble-Interpretation“).</a:t>
            </a:r>
          </a:p>
          <a:p>
            <a:pPr>
              <a:tabLst>
                <a:tab pos="174625" algn="l"/>
                <a:tab pos="533400" algn="l"/>
              </a:tabLst>
            </a:pPr>
            <a:endParaRPr lang="de-DE" b="1" i="1" dirty="0" smtClean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174625" algn="l"/>
                <a:tab pos="533400" algn="l"/>
              </a:tabLst>
            </a:pP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Folgt man der „Ensemble-Interpretation“, ergibt sich jedoch eine elegante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Motivation für die Beschäftigung mit der Bohmschen Mechanik.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Dann gilt nämlich, dass für eine Beschreibung  individueller Objekte und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Prozesse der Rahmen der Quantenmechanik notwendig verlassen werden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muss.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3" name="Rechteck 12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663303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solidFill>
                  <a:schemeClr val="bg1"/>
                </a:solidFill>
              </a:rPr>
              <a:t>Inhalt</a:t>
            </a:r>
          </a:p>
          <a:p>
            <a:endParaRPr lang="de-DE" sz="2800" b="1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Was ist </a:t>
            </a:r>
            <a:r>
              <a:rPr lang="de-DE" sz="2800" b="1" dirty="0" err="1" smtClean="0">
                <a:solidFill>
                  <a:schemeClr val="bg1">
                    <a:lumMod val="50000"/>
                  </a:schemeClr>
                </a:solidFill>
              </a:rPr>
              <a:t>Bohmsche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800" b="1" dirty="0">
                <a:solidFill>
                  <a:schemeClr val="bg1">
                    <a:lumMod val="50000"/>
                  </a:schemeClr>
                </a:solidFill>
              </a:rPr>
              <a:t>M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echanik (BM)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Warum </a:t>
            </a:r>
            <a:r>
              <a:rPr lang="de-DE" sz="2800" b="1" dirty="0" err="1" smtClean="0">
                <a:solidFill>
                  <a:schemeClr val="bg1">
                    <a:lumMod val="50000"/>
                  </a:schemeClr>
                </a:solidFill>
              </a:rPr>
              <a:t>Bohmsche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 Mechanik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Verborgene Variablen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Kann experimentell zwischen BM und</a:t>
            </a:r>
            <a:b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Quanten Mechanik (QM) unterschieden</a:t>
            </a:r>
            <a:b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werden?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Kritik an der BM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Schlussbemerkung</a:t>
            </a:r>
            <a:endParaRPr lang="de-DE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5602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12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2" name="Rechteck 11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34165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Verborgene Variablen</a:t>
            </a:r>
          </a:p>
          <a:p>
            <a:endParaRPr lang="de-D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7890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13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8" name="Rechteck 7"/>
          <p:cNvSpPr/>
          <p:nvPr/>
        </p:nvSpPr>
        <p:spPr>
          <a:xfrm>
            <a:off x="1115616" y="2420888"/>
            <a:ext cx="80283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 	Das Messproblem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	Die Bellsche Ungleichung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tabLst>
                <a:tab pos="174625" algn="l"/>
                <a:tab pos="804863" algn="l"/>
              </a:tabLst>
            </a:pP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de-DE" b="1" i="1" dirty="0" smtClean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tabLst>
                <a:tab pos="174625" algn="l"/>
              </a:tabLst>
            </a:pPr>
            <a:endParaRPr lang="de-DE" b="1" i="1" dirty="0" smtClean="0">
              <a:solidFill>
                <a:schemeClr val="bg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3" name="Rechteck 12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34165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Verborgene Variablen</a:t>
            </a:r>
          </a:p>
          <a:p>
            <a:endParaRPr lang="de-D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068960"/>
          <a:ext cx="114300" cy="215900"/>
        </p:xfrm>
        <a:graphic>
          <a:graphicData uri="http://schemas.openxmlformats.org/presentationml/2006/ole">
            <p:oleObj spid="_x0000_s38914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14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8" name="Rechteck 7"/>
          <p:cNvSpPr/>
          <p:nvPr/>
        </p:nvSpPr>
        <p:spPr>
          <a:xfrm>
            <a:off x="1115616" y="2420888"/>
            <a:ext cx="80283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Spinkorrelationen in einer lokalen Theorie verborgener Variablen</a:t>
            </a: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Beweise  über die Unmöglichkeit einer Theorie verborgener Variablen.</a:t>
            </a: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/>
        </p:nvGraphicFramePr>
        <p:xfrm>
          <a:off x="1475656" y="3034640"/>
          <a:ext cx="2362200" cy="2194560"/>
        </p:xfrm>
        <a:graphic>
          <a:graphicData uri="http://schemas.openxmlformats.org/drawingml/2006/table">
            <a:tbl>
              <a:tblPr/>
              <a:tblGrid>
                <a:gridCol w="787400"/>
                <a:gridCol w="787400"/>
                <a:gridCol w="787400"/>
              </a:tblGrid>
              <a:tr h="358140">
                <a:tc>
                  <a:txBody>
                    <a:bodyPr/>
                    <a:lstStyle/>
                    <a:p>
                      <a:pPr algn="ctr" fontAlgn="t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Anzahl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Teilchen 1</a:t>
                      </a:r>
                      <a:b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a, b, c</a:t>
                      </a:r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Teilchen 2</a:t>
                      </a:r>
                      <a:b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a, b, c</a:t>
                      </a:r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r>
                        <a:rPr lang="de-DE" sz="11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(+,+,+)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(-,-,-)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r>
                        <a:rPr lang="de-DE" sz="11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(+,+,-)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(-,-,+)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r>
                        <a:rPr lang="de-DE" sz="11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(+,-,+)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(-,+,-)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r>
                        <a:rPr lang="de-DE" sz="11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(+,-,-)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(-,+,+)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r>
                        <a:rPr lang="de-DE" sz="11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(-,+,+)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(+,-,-)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r>
                        <a:rPr lang="de-DE" sz="11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(-,+,-)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(+,-,+)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r>
                        <a:rPr lang="de-DE" sz="11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(-,-,+)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(+,+,-)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622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r>
                        <a:rPr lang="de-DE" sz="11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(-,-,-)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(+,+,+)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id="12" name="Gruppieren 11"/>
          <p:cNvGrpSpPr/>
          <p:nvPr/>
        </p:nvGrpSpPr>
        <p:grpSpPr>
          <a:xfrm>
            <a:off x="4355976" y="3248918"/>
            <a:ext cx="3600400" cy="936104"/>
            <a:chOff x="4139952" y="2348880"/>
            <a:chExt cx="3600400" cy="936104"/>
          </a:xfrm>
        </p:grpSpPr>
        <p:sp>
          <p:nvSpPr>
            <p:cNvPr id="13" name="Abgerundetes Rechteck 12"/>
            <p:cNvSpPr/>
            <p:nvPr/>
          </p:nvSpPr>
          <p:spPr>
            <a:xfrm>
              <a:off x="4139952" y="2348880"/>
              <a:ext cx="3600400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16" name="Objekt 15"/>
            <p:cNvGraphicFramePr>
              <a:graphicFrameLocks noChangeAspect="1"/>
            </p:cNvGraphicFramePr>
            <p:nvPr/>
          </p:nvGraphicFramePr>
          <p:xfrm>
            <a:off x="4653870" y="2853457"/>
            <a:ext cx="2525712" cy="327025"/>
          </p:xfrm>
          <a:graphic>
            <a:graphicData uri="http://schemas.openxmlformats.org/presentationml/2006/ole">
              <p:oleObj spid="_x0000_s38915" name="Formel" r:id="rId6" imgW="2171520" imgH="279360" progId="Equation.3">
                <p:embed/>
              </p:oleObj>
            </a:graphicData>
          </a:graphic>
        </p:graphicFrame>
        <p:sp>
          <p:nvSpPr>
            <p:cNvPr id="17" name="Textfeld 16"/>
            <p:cNvSpPr txBox="1"/>
            <p:nvPr/>
          </p:nvSpPr>
          <p:spPr>
            <a:xfrm>
              <a:off x="4860032" y="2420888"/>
              <a:ext cx="21804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Bellsche Ungleichung</a:t>
              </a:r>
              <a:endParaRPr lang="de-DE" dirty="0"/>
            </a:p>
          </p:txBody>
        </p:sp>
      </p:grpSp>
      <p:sp>
        <p:nvSpPr>
          <p:cNvPr id="18" name="Textfeld 17"/>
          <p:cNvSpPr txBox="1"/>
          <p:nvPr/>
        </p:nvSpPr>
        <p:spPr>
          <a:xfrm>
            <a:off x="4283968" y="4257030"/>
            <a:ext cx="38805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chemeClr val="bg1"/>
                </a:solidFill>
              </a:rPr>
              <a:t>               4      </a:t>
            </a:r>
            <a:r>
              <a:rPr lang="de-DE" b="1" dirty="0" smtClean="0">
                <a:solidFill>
                  <a:schemeClr val="bg1"/>
                </a:solidFill>
                <a:latin typeface="Cambria Math"/>
                <a:ea typeface="Cambria Math"/>
              </a:rPr>
              <a:t>≤</a:t>
            </a:r>
            <a:r>
              <a:rPr lang="de-DE" b="1" dirty="0" smtClean="0">
                <a:solidFill>
                  <a:schemeClr val="bg1"/>
                </a:solidFill>
              </a:rPr>
              <a:t>       4     +      4</a:t>
            </a:r>
            <a:br>
              <a:rPr lang="de-DE" b="1" dirty="0" smtClean="0">
                <a:solidFill>
                  <a:schemeClr val="bg1"/>
                </a:solidFill>
              </a:rPr>
            </a:br>
            <a:r>
              <a:rPr lang="de-DE" b="1" dirty="0" smtClean="0">
                <a:solidFill>
                  <a:schemeClr val="bg1"/>
                </a:solidFill>
              </a:rPr>
              <a:t/>
            </a:r>
            <a:br>
              <a:rPr lang="de-DE" b="1" dirty="0" smtClean="0">
                <a:solidFill>
                  <a:schemeClr val="bg1"/>
                </a:solidFill>
              </a:rPr>
            </a:br>
            <a:r>
              <a:rPr lang="de-DE" b="1" dirty="0" smtClean="0">
                <a:solidFill>
                  <a:schemeClr val="bg1"/>
                </a:solidFill>
              </a:rPr>
              <a:t>P = Wahrscheinlichkeit (rel. Häufigkeit)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21" name="Rechteck 20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663303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solidFill>
                  <a:schemeClr val="bg1"/>
                </a:solidFill>
              </a:rPr>
              <a:t>Inhalt</a:t>
            </a:r>
          </a:p>
          <a:p>
            <a:endParaRPr lang="de-DE" sz="2800" b="1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Was ist </a:t>
            </a:r>
            <a:r>
              <a:rPr lang="de-DE" sz="2800" b="1" dirty="0" err="1" smtClean="0">
                <a:solidFill>
                  <a:schemeClr val="bg1">
                    <a:lumMod val="50000"/>
                  </a:schemeClr>
                </a:solidFill>
              </a:rPr>
              <a:t>Bohmsche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800" b="1" dirty="0">
                <a:solidFill>
                  <a:schemeClr val="bg1">
                    <a:lumMod val="50000"/>
                  </a:schemeClr>
                </a:solidFill>
              </a:rPr>
              <a:t>M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echanik (BM)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Warum </a:t>
            </a:r>
            <a:r>
              <a:rPr lang="de-DE" sz="2800" b="1" dirty="0" err="1" smtClean="0">
                <a:solidFill>
                  <a:schemeClr val="bg1">
                    <a:lumMod val="50000"/>
                  </a:schemeClr>
                </a:solidFill>
              </a:rPr>
              <a:t>Bohmsche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 Mechanik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Verborgene Variablen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Kann experimentell zwischen BM und</a:t>
            </a:r>
            <a:br>
              <a:rPr lang="de-DE" sz="2800" b="1" dirty="0" smtClean="0">
                <a:solidFill>
                  <a:schemeClr val="bg1"/>
                </a:solidFill>
              </a:rPr>
            </a:br>
            <a:r>
              <a:rPr lang="de-DE" sz="2800" b="1" dirty="0" smtClean="0">
                <a:solidFill>
                  <a:schemeClr val="bg1"/>
                </a:solidFill>
              </a:rPr>
              <a:t>Quanten Mechanik (QM) unterschieden</a:t>
            </a:r>
            <a:br>
              <a:rPr lang="de-DE" sz="2800" b="1" dirty="0" smtClean="0">
                <a:solidFill>
                  <a:schemeClr val="bg1"/>
                </a:solidFill>
              </a:rPr>
            </a:br>
            <a:r>
              <a:rPr lang="de-DE" sz="2800" b="1" dirty="0" smtClean="0">
                <a:solidFill>
                  <a:schemeClr val="bg1"/>
                </a:solidFill>
              </a:rPr>
              <a:t>werden?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Kritik an der BM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Schlussbemerkung</a:t>
            </a:r>
            <a:endParaRPr lang="de-DE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6626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15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2" name="Rechteck 11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61136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 smtClean="0">
                <a:solidFill>
                  <a:schemeClr val="bg1"/>
                </a:solidFill>
              </a:rPr>
              <a:t>Kann experimentell zwischen BM und</a:t>
            </a:r>
            <a:br>
              <a:rPr lang="de-DE" sz="2800" b="1" dirty="0" smtClean="0">
                <a:solidFill>
                  <a:schemeClr val="bg1"/>
                </a:solidFill>
              </a:rPr>
            </a:br>
            <a:r>
              <a:rPr lang="de-DE" sz="2800" b="1" dirty="0" smtClean="0">
                <a:solidFill>
                  <a:schemeClr val="bg1"/>
                </a:solidFill>
              </a:rPr>
              <a:t>Quanten Mechanik (QM) unterschieden</a:t>
            </a:r>
            <a:br>
              <a:rPr lang="de-DE" sz="2800" b="1" dirty="0" smtClean="0">
                <a:solidFill>
                  <a:schemeClr val="bg1"/>
                </a:solidFill>
              </a:rPr>
            </a:br>
            <a:r>
              <a:rPr lang="de-DE" sz="2800" b="1" dirty="0" smtClean="0">
                <a:solidFill>
                  <a:schemeClr val="bg1"/>
                </a:solidFill>
              </a:rPr>
              <a:t>werden?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0962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16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8" name="Rechteck 7"/>
          <p:cNvSpPr/>
          <p:nvPr/>
        </p:nvSpPr>
        <p:spPr>
          <a:xfrm>
            <a:off x="1115616" y="3284984"/>
            <a:ext cx="80283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Die Nicht-Eindeutigkeit der Bohmschen Mechanik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In die Bewegungsgleichung        kann ein Geschwindigkeitsfeld eingefügt werden</a:t>
            </a: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endParaRPr lang="de-DE" b="1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 	Folgerungen aus der Verletzung von Bells Ungleichung</a:t>
            </a:r>
          </a:p>
        </p:txBody>
      </p:sp>
      <p:grpSp>
        <p:nvGrpSpPr>
          <p:cNvPr id="11" name="Gruppieren 10"/>
          <p:cNvGrpSpPr/>
          <p:nvPr/>
        </p:nvGrpSpPr>
        <p:grpSpPr>
          <a:xfrm>
            <a:off x="1623552" y="4509120"/>
            <a:ext cx="2156360" cy="792088"/>
            <a:chOff x="971600" y="4005064"/>
            <a:chExt cx="2156360" cy="792088"/>
          </a:xfrm>
        </p:grpSpPr>
        <p:sp>
          <p:nvSpPr>
            <p:cNvPr id="12" name="Abgerundetes Rechteck 11"/>
            <p:cNvSpPr/>
            <p:nvPr/>
          </p:nvSpPr>
          <p:spPr>
            <a:xfrm>
              <a:off x="1043608" y="4005064"/>
              <a:ext cx="2016224" cy="79208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13" name="Objekt 12"/>
            <p:cNvGraphicFramePr>
              <a:graphicFrameLocks noChangeAspect="1"/>
            </p:cNvGraphicFramePr>
            <p:nvPr/>
          </p:nvGraphicFramePr>
          <p:xfrm>
            <a:off x="1322388" y="4426124"/>
            <a:ext cx="1458912" cy="227012"/>
          </p:xfrm>
          <a:graphic>
            <a:graphicData uri="http://schemas.openxmlformats.org/presentationml/2006/ole">
              <p:oleObj spid="_x0000_s40963" name="Formel" r:id="rId6" imgW="672840" imgH="177480" progId="Equation.3">
                <p:embed/>
              </p:oleObj>
            </a:graphicData>
          </a:graphic>
        </p:graphicFrame>
        <p:sp>
          <p:nvSpPr>
            <p:cNvPr id="16" name="Textfeld 15"/>
            <p:cNvSpPr txBox="1"/>
            <p:nvPr/>
          </p:nvSpPr>
          <p:spPr>
            <a:xfrm>
              <a:off x="971600" y="4057870"/>
              <a:ext cx="21563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Bewegungsgleichung</a:t>
              </a:r>
              <a:endParaRPr lang="de-DE" dirty="0"/>
            </a:p>
          </p:txBody>
        </p:sp>
      </p:grpSp>
      <p:grpSp>
        <p:nvGrpSpPr>
          <p:cNvPr id="18" name="Gruppieren 17"/>
          <p:cNvGrpSpPr/>
          <p:nvPr/>
        </p:nvGrpSpPr>
        <p:grpSpPr>
          <a:xfrm>
            <a:off x="5436096" y="4509120"/>
            <a:ext cx="2304256" cy="792088"/>
            <a:chOff x="1024411" y="4005064"/>
            <a:chExt cx="2161874" cy="792088"/>
          </a:xfrm>
        </p:grpSpPr>
        <p:sp>
          <p:nvSpPr>
            <p:cNvPr id="19" name="Abgerundetes Rechteck 18"/>
            <p:cNvSpPr/>
            <p:nvPr/>
          </p:nvSpPr>
          <p:spPr>
            <a:xfrm>
              <a:off x="1043608" y="4005064"/>
              <a:ext cx="2016224" cy="79208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20" name="Objekt 19"/>
            <p:cNvGraphicFramePr>
              <a:graphicFrameLocks noChangeAspect="1"/>
            </p:cNvGraphicFramePr>
            <p:nvPr/>
          </p:nvGraphicFramePr>
          <p:xfrm>
            <a:off x="1793084" y="4393754"/>
            <a:ext cx="495300" cy="290512"/>
          </p:xfrm>
          <a:graphic>
            <a:graphicData uri="http://schemas.openxmlformats.org/presentationml/2006/ole">
              <p:oleObj spid="_x0000_s40964" name="Formel" r:id="rId7" imgW="228600" imgH="228600" progId="Equation.3">
                <p:embed/>
              </p:oleObj>
            </a:graphicData>
          </a:graphic>
        </p:graphicFrame>
        <p:sp>
          <p:nvSpPr>
            <p:cNvPr id="21" name="Textfeld 20"/>
            <p:cNvSpPr txBox="1"/>
            <p:nvPr/>
          </p:nvSpPr>
          <p:spPr>
            <a:xfrm>
              <a:off x="1024411" y="4005064"/>
              <a:ext cx="2161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Geschwindigkeitsfeld</a:t>
              </a:r>
              <a:endParaRPr lang="de-DE" dirty="0"/>
            </a:p>
          </p:txBody>
        </p:sp>
      </p:grpSp>
      <p:sp>
        <p:nvSpPr>
          <p:cNvPr id="2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23" name="Rechteck 22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663303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solidFill>
                  <a:schemeClr val="bg1"/>
                </a:solidFill>
              </a:rPr>
              <a:t>Inhalt</a:t>
            </a:r>
          </a:p>
          <a:p>
            <a:endParaRPr lang="de-DE" sz="2800" b="1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Was ist </a:t>
            </a:r>
            <a:r>
              <a:rPr lang="de-DE" sz="2800" b="1" dirty="0" err="1" smtClean="0">
                <a:solidFill>
                  <a:schemeClr val="bg1">
                    <a:lumMod val="50000"/>
                  </a:schemeClr>
                </a:solidFill>
              </a:rPr>
              <a:t>Bohmsche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800" b="1" dirty="0">
                <a:solidFill>
                  <a:schemeClr val="bg1">
                    <a:lumMod val="50000"/>
                  </a:schemeClr>
                </a:solidFill>
              </a:rPr>
              <a:t>M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echanik (BM)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Warum </a:t>
            </a:r>
            <a:r>
              <a:rPr lang="de-DE" sz="2800" b="1" dirty="0" err="1" smtClean="0">
                <a:solidFill>
                  <a:schemeClr val="bg1">
                    <a:lumMod val="50000"/>
                  </a:schemeClr>
                </a:solidFill>
              </a:rPr>
              <a:t>Bohmsche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 Mechanik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Verborgene Variablen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Kann experimentell zwischen BM und</a:t>
            </a:r>
            <a:b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Quanten Mechanik (QM) unterschieden</a:t>
            </a:r>
            <a:b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werden?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Kritik an der BM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Schlussbemerkung</a:t>
            </a:r>
            <a:endParaRPr lang="de-DE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7650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17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2" name="Rechteck 11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26141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Kritik an der BM</a:t>
            </a:r>
          </a:p>
          <a:p>
            <a:endParaRPr lang="de-D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5058" name="Formel" r:id="rId4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18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8" name="Rechteck 7"/>
          <p:cNvSpPr/>
          <p:nvPr/>
        </p:nvSpPr>
        <p:spPr>
          <a:xfrm>
            <a:off x="1115616" y="2420888"/>
            <a:ext cx="80283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Der Metaphysikvorwurf					</a:t>
            </a:r>
            <a:r>
              <a:rPr lang="de-DE" b="1" dirty="0" smtClean="0">
                <a:solidFill>
                  <a:srgbClr val="FFFF00"/>
                </a:solidFill>
              </a:rPr>
              <a:t> </a:t>
            </a:r>
          </a:p>
          <a:p>
            <a:pPr>
              <a:lnSpc>
                <a:spcPct val="150000"/>
              </a:lnSpc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</a:t>
            </a:r>
            <a:r>
              <a:rPr lang="de-DE" b="1" dirty="0" err="1" smtClean="0">
                <a:solidFill>
                  <a:schemeClr val="bg1">
                    <a:lumMod val="75000"/>
                  </a:schemeClr>
                </a:solidFill>
              </a:rPr>
              <a:t>Ockham‘s</a:t>
            </a: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b="1" dirty="0" err="1" smtClean="0">
                <a:solidFill>
                  <a:schemeClr val="bg1">
                    <a:lumMod val="75000"/>
                  </a:schemeClr>
                </a:solidFill>
              </a:rPr>
              <a:t>Razor</a:t>
            </a: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				</a:t>
            </a:r>
            <a:r>
              <a:rPr lang="de-DE" b="1" dirty="0" smtClean="0">
                <a:solidFill>
                  <a:srgbClr val="FFFF00"/>
                </a:solidFill>
              </a:rPr>
              <a:t> </a:t>
            </a:r>
          </a:p>
          <a:p>
            <a:pPr>
              <a:lnSpc>
                <a:spcPct val="150000"/>
              </a:lnSpc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Rückkehr zur klassischen Physik</a:t>
            </a:r>
          </a:p>
          <a:p>
            <a:pPr>
              <a:lnSpc>
                <a:spcPct val="150000"/>
              </a:lnSpc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Leere Wellenfunktion					 </a:t>
            </a:r>
          </a:p>
          <a:p>
            <a:pPr>
              <a:lnSpc>
                <a:spcPct val="150000"/>
              </a:lnSpc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Die Asymmetrie der Bohmschen Mechanik			 </a:t>
            </a:r>
          </a:p>
          <a:p>
            <a:pPr>
              <a:lnSpc>
                <a:spcPct val="150000"/>
              </a:lnSpc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Das ESSW-Experiment (Englert, Scully, </a:t>
            </a:r>
            <a:r>
              <a:rPr lang="de-DE" b="1" dirty="0" err="1" smtClean="0">
                <a:solidFill>
                  <a:schemeClr val="bg1">
                    <a:lumMod val="75000"/>
                  </a:schemeClr>
                </a:solidFill>
              </a:rPr>
              <a:t>Süssmann</a:t>
            </a: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 und Walther)</a:t>
            </a:r>
          </a:p>
          <a:p>
            <a:pPr>
              <a:lnSpc>
                <a:spcPct val="150000"/>
              </a:lnSpc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Erwiderungen auf ESSW</a:t>
            </a:r>
          </a:p>
          <a:p>
            <a:pPr>
              <a:lnSpc>
                <a:spcPct val="150000"/>
              </a:lnSpc>
              <a:buFontTx/>
              <a:buChar char="-"/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Nichtlokalität und relativistische Verallgemeinerung		</a:t>
            </a:r>
            <a:r>
              <a:rPr lang="de-DE" b="1" dirty="0" smtClean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3" name="Rechteck 12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663303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solidFill>
                  <a:schemeClr val="bg1"/>
                </a:solidFill>
              </a:rPr>
              <a:t>Inhalt</a:t>
            </a:r>
          </a:p>
          <a:p>
            <a:endParaRPr lang="de-DE" sz="2800" b="1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Was ist </a:t>
            </a:r>
            <a:r>
              <a:rPr lang="de-DE" sz="2800" b="1" dirty="0" err="1" smtClean="0">
                <a:solidFill>
                  <a:schemeClr val="bg1">
                    <a:lumMod val="50000"/>
                  </a:schemeClr>
                </a:solidFill>
              </a:rPr>
              <a:t>Bohmsche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800" b="1" dirty="0">
                <a:solidFill>
                  <a:schemeClr val="bg1">
                    <a:lumMod val="50000"/>
                  </a:schemeClr>
                </a:solidFill>
              </a:rPr>
              <a:t>M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echanik (BM)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Warum </a:t>
            </a:r>
            <a:r>
              <a:rPr lang="de-DE" sz="2800" b="1" dirty="0" err="1" smtClean="0">
                <a:solidFill>
                  <a:schemeClr val="bg1">
                    <a:lumMod val="50000"/>
                  </a:schemeClr>
                </a:solidFill>
              </a:rPr>
              <a:t>Bohmsche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 Mechanik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Verborgene Variablen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Kann experimentell zwischen BM und</a:t>
            </a:r>
            <a:b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Quanten Mechanik (QM) unterschieden</a:t>
            </a:r>
            <a:b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werden?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Kritik an der BM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Schlussbemerkung</a:t>
            </a:r>
            <a:endParaRPr lang="de-D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8674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19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2" name="Rechteck 11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663303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solidFill>
                  <a:schemeClr val="bg1"/>
                </a:solidFill>
              </a:rPr>
              <a:t>Inhalt</a:t>
            </a:r>
          </a:p>
          <a:p>
            <a:endParaRPr lang="de-DE" sz="2800" b="1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Was ist </a:t>
            </a:r>
            <a:r>
              <a:rPr lang="de-DE" sz="2800" b="1" dirty="0" err="1" smtClean="0">
                <a:solidFill>
                  <a:schemeClr val="bg1"/>
                </a:solidFill>
              </a:rPr>
              <a:t>Bohmsche</a:t>
            </a:r>
            <a:r>
              <a:rPr lang="de-DE" sz="2800" b="1" dirty="0" smtClean="0">
                <a:solidFill>
                  <a:schemeClr val="bg1"/>
                </a:solidFill>
              </a:rPr>
              <a:t> </a:t>
            </a:r>
            <a:r>
              <a:rPr lang="de-DE" sz="2800" b="1" dirty="0">
                <a:solidFill>
                  <a:schemeClr val="bg1"/>
                </a:solidFill>
              </a:rPr>
              <a:t>M</a:t>
            </a:r>
            <a:r>
              <a:rPr lang="de-DE" sz="2800" b="1" dirty="0" smtClean="0">
                <a:solidFill>
                  <a:schemeClr val="bg1"/>
                </a:solidFill>
              </a:rPr>
              <a:t>echanik (BM)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Warum </a:t>
            </a:r>
            <a:r>
              <a:rPr lang="de-DE" sz="2800" b="1" dirty="0" err="1" smtClean="0">
                <a:solidFill>
                  <a:schemeClr val="bg1"/>
                </a:solidFill>
              </a:rPr>
              <a:t>Bohmsche</a:t>
            </a:r>
            <a:r>
              <a:rPr lang="de-DE" sz="2800" b="1" dirty="0" smtClean="0">
                <a:solidFill>
                  <a:schemeClr val="bg1"/>
                </a:solidFill>
              </a:rPr>
              <a:t> Mechanik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Verborgene Variablen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Kann experimentell zwischen BM und</a:t>
            </a:r>
            <a:br>
              <a:rPr lang="de-DE" sz="2800" b="1" dirty="0" smtClean="0">
                <a:solidFill>
                  <a:schemeClr val="bg1"/>
                </a:solidFill>
              </a:rPr>
            </a:br>
            <a:r>
              <a:rPr lang="de-DE" sz="2800" b="1" dirty="0" smtClean="0">
                <a:solidFill>
                  <a:schemeClr val="bg1"/>
                </a:solidFill>
              </a:rPr>
              <a:t>Quanten Mechanik (QM) unterschieden</a:t>
            </a:r>
            <a:br>
              <a:rPr lang="de-DE" sz="2800" b="1" dirty="0" smtClean="0">
                <a:solidFill>
                  <a:schemeClr val="bg1"/>
                </a:solidFill>
              </a:rPr>
            </a:br>
            <a:r>
              <a:rPr lang="de-DE" sz="2800" b="1" dirty="0" smtClean="0">
                <a:solidFill>
                  <a:schemeClr val="bg1"/>
                </a:solidFill>
              </a:rPr>
              <a:t>werden?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Kritik an der BM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Schlussbemerkung</a:t>
            </a:r>
            <a:endParaRPr lang="de-D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0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 algn="ctr"/>
              <a:t>2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5" name="Rechteck 4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2961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Schlussbemerkung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8130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20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8" name="Rechteck 7"/>
          <p:cNvSpPr/>
          <p:nvPr/>
        </p:nvSpPr>
        <p:spPr>
          <a:xfrm>
            <a:off x="1043608" y="2780928"/>
            <a:ext cx="727280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174625" algn="l"/>
                <a:tab pos="804863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Nach Bertram Russel: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43608" y="3284984"/>
            <a:ext cx="727280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174625" algn="l"/>
                <a:tab pos="804863" algn="l"/>
              </a:tabLst>
            </a:pPr>
            <a:r>
              <a:rPr lang="de-DE" sz="2000" b="1" i="1" dirty="0" smtClean="0">
                <a:solidFill>
                  <a:schemeClr val="bg1"/>
                </a:solidFill>
              </a:rPr>
              <a:t>"Der Wert der Philosophie darf nicht von irgend einem festumrissenen Wissensstand abhängen, den man durch Studium erwerben könnte. </a:t>
            </a:r>
          </a:p>
          <a:p>
            <a:pPr algn="just">
              <a:lnSpc>
                <a:spcPct val="150000"/>
              </a:lnSpc>
              <a:tabLst>
                <a:tab pos="174625" algn="l"/>
                <a:tab pos="804863" algn="l"/>
              </a:tabLst>
            </a:pPr>
            <a:r>
              <a:rPr lang="de-DE" sz="2000" b="1" i="1" dirty="0" smtClean="0">
                <a:solidFill>
                  <a:schemeClr val="bg1"/>
                </a:solidFill>
              </a:rPr>
              <a:t>Der Wert der Philosophie besteht im Gegenteil gerade wesentlich in</a:t>
            </a:r>
            <a:br>
              <a:rPr lang="de-DE" sz="2000" b="1" i="1" dirty="0" smtClean="0">
                <a:solidFill>
                  <a:schemeClr val="bg1"/>
                </a:solidFill>
              </a:rPr>
            </a:br>
            <a:r>
              <a:rPr lang="de-DE" sz="2000" b="1" i="1" dirty="0" smtClean="0">
                <a:solidFill>
                  <a:schemeClr val="bg1"/>
                </a:solidFill>
              </a:rPr>
              <a:t>der Ungewissheit, die sie mit sich bringt."</a:t>
            </a:r>
            <a:endParaRPr lang="de-DE" sz="2000" b="1" dirty="0" smtClean="0">
              <a:solidFill>
                <a:schemeClr val="bg1"/>
              </a:solidFill>
            </a:endParaRPr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6" name="Rechteck 15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1327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Anhang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52226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21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6" name="Rechteck 15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53250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22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6" name="Rechteck 15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17" name="Gruppieren 16"/>
          <p:cNvGrpSpPr/>
          <p:nvPr/>
        </p:nvGrpSpPr>
        <p:grpSpPr>
          <a:xfrm>
            <a:off x="611560" y="2492896"/>
            <a:ext cx="8064896" cy="3456384"/>
            <a:chOff x="1979712" y="4077072"/>
            <a:chExt cx="5472608" cy="1944216"/>
          </a:xfrm>
        </p:grpSpPr>
        <p:sp>
          <p:nvSpPr>
            <p:cNvPr id="12" name="Rechteck 11"/>
            <p:cNvSpPr/>
            <p:nvPr/>
          </p:nvSpPr>
          <p:spPr>
            <a:xfrm>
              <a:off x="1979712" y="4077072"/>
              <a:ext cx="5472608" cy="194421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3251" name="Picture 3" descr="C:\Lux\Studium\2. Semester\Neues aus der Quantenphysik\Vortrag Bohmsche Mechanik\Doppelspalt trajektorien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123728" y="4221088"/>
              <a:ext cx="5162550" cy="1676400"/>
            </a:xfrm>
            <a:prstGeom prst="rect">
              <a:avLst/>
            </a:prstGeom>
            <a:noFill/>
          </p:spPr>
        </p:pic>
      </p:grpSp>
      <p:sp>
        <p:nvSpPr>
          <p:cNvPr id="18" name="Textfeld 17"/>
          <p:cNvSpPr txBox="1"/>
          <p:nvPr/>
        </p:nvSpPr>
        <p:spPr>
          <a:xfrm>
            <a:off x="1475656" y="177281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hlinkClick r:id="rId7"/>
              </a:rPr>
              <a:t>Bohmian</a:t>
            </a:r>
            <a:r>
              <a:rPr lang="en-US" dirty="0" smtClean="0">
                <a:hlinkClick r:id="rId7"/>
              </a:rPr>
              <a:t> Trajectories in the Double-Slit Experiment - YouTube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 algn="ctr"/>
              <a:t>3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971600" y="1844824"/>
            <a:ext cx="638277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solidFill>
                  <a:schemeClr val="bg1"/>
                </a:solidFill>
              </a:rPr>
              <a:t>Literatur</a:t>
            </a:r>
          </a:p>
          <a:p>
            <a:endParaRPr lang="de-DE" sz="2800" b="1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Bohmsche </a:t>
            </a:r>
            <a:r>
              <a:rPr lang="de-DE" sz="2800" b="1" dirty="0">
                <a:solidFill>
                  <a:schemeClr val="bg1"/>
                </a:solidFill>
              </a:rPr>
              <a:t>M</a:t>
            </a:r>
            <a:r>
              <a:rPr lang="de-DE" sz="2800" b="1" dirty="0" smtClean="0">
                <a:solidFill>
                  <a:schemeClr val="bg1"/>
                </a:solidFill>
              </a:rPr>
              <a:t>echanik (Oliver Passion</a:t>
            </a:r>
            <a:r>
              <a:rPr lang="de-DE" sz="2800" b="1" dirty="0" smtClean="0">
                <a:solidFill>
                  <a:schemeClr val="bg1"/>
                </a:solidFill>
              </a:rPr>
              <a:t>)*</a:t>
            </a:r>
            <a:endParaRPr lang="de-DE" sz="2800" b="1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en-US" sz="2800" b="1" dirty="0" smtClean="0">
                <a:solidFill>
                  <a:schemeClr val="bg1"/>
                </a:solidFill>
              </a:rPr>
              <a:t>Why isn't every physicist a </a:t>
            </a:r>
            <a:r>
              <a:rPr lang="en-US" sz="2800" b="1" dirty="0" err="1" smtClean="0">
                <a:solidFill>
                  <a:schemeClr val="bg1"/>
                </a:solidFill>
              </a:rPr>
              <a:t>Bohmian</a:t>
            </a:r>
            <a:r>
              <a:rPr lang="en-US" sz="2800" b="1" dirty="0" smtClean="0">
                <a:solidFill>
                  <a:schemeClr val="bg1"/>
                </a:solidFill>
              </a:rPr>
              <a:t>*</a:t>
            </a:r>
            <a:r>
              <a:rPr lang="en-US" sz="2800" b="1" dirty="0" smtClean="0">
                <a:solidFill>
                  <a:schemeClr val="bg1"/>
                </a:solidFill>
              </a:rPr>
              <a:t/>
            </a:r>
            <a:br>
              <a:rPr lang="en-US" sz="2800" b="1" dirty="0" smtClean="0">
                <a:solidFill>
                  <a:schemeClr val="bg1"/>
                </a:solidFill>
              </a:rPr>
            </a:br>
            <a:r>
              <a:rPr lang="en-US" sz="2800" b="1" dirty="0" smtClean="0">
                <a:solidFill>
                  <a:schemeClr val="bg1"/>
                </a:solidFill>
              </a:rPr>
              <a:t>(Oliver Passion</a:t>
            </a:r>
            <a:r>
              <a:rPr lang="en-US" sz="2800" b="1" dirty="0" smtClean="0">
                <a:solidFill>
                  <a:schemeClr val="bg1"/>
                </a:solidFill>
              </a:rPr>
              <a:t>)</a:t>
            </a:r>
          </a:p>
          <a:p>
            <a:pPr marL="514350" indent="-514350">
              <a:buAutoNum type="arabicPeriod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514350" indent="-514350"/>
            <a:endParaRPr lang="en-US" sz="1200" b="1" dirty="0" smtClean="0">
              <a:solidFill>
                <a:schemeClr val="bg1"/>
              </a:solidFill>
            </a:endParaRPr>
          </a:p>
          <a:p>
            <a:pPr marL="514350" indent="-514350"/>
            <a:r>
              <a:rPr lang="en-US" sz="1200" b="1" dirty="0" smtClean="0">
                <a:solidFill>
                  <a:schemeClr val="bg1"/>
                </a:solidFill>
              </a:rPr>
              <a:t>*    </a:t>
            </a:r>
            <a:r>
              <a:rPr lang="en-US" sz="1200" b="1" dirty="0" err="1" smtClean="0">
                <a:solidFill>
                  <a:schemeClr val="bg1"/>
                </a:solidFill>
              </a:rPr>
              <a:t>Texte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</a:rPr>
              <a:t>aus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</a:rPr>
              <a:t>diesen</a:t>
            </a:r>
            <a:r>
              <a:rPr lang="en-US" sz="1200" b="1" dirty="0" smtClean="0">
                <a:solidFill>
                  <a:schemeClr val="bg1"/>
                </a:solidFill>
              </a:rPr>
              <a:t> 2 </a:t>
            </a:r>
            <a:r>
              <a:rPr lang="en-US" sz="1200" b="1" dirty="0" err="1" smtClean="0">
                <a:solidFill>
                  <a:schemeClr val="bg1"/>
                </a:solidFill>
              </a:rPr>
              <a:t>Quellen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</a:rPr>
              <a:t>sind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</a:rPr>
              <a:t>zum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</a:rPr>
              <a:t>Teil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</a:rPr>
              <a:t>wörtlich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</a:rPr>
              <a:t>entnommen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</a:rPr>
              <a:t>oder</a:t>
            </a:r>
            <a:r>
              <a:rPr lang="en-US" sz="1200" b="1" dirty="0" smtClean="0">
                <a:solidFill>
                  <a:schemeClr val="bg1"/>
                </a:solidFill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</a:rPr>
              <a:t>wurden</a:t>
            </a:r>
            <a:r>
              <a:rPr lang="en-US" sz="1200" b="1" dirty="0" smtClean="0">
                <a:solidFill>
                  <a:schemeClr val="bg1"/>
                </a:solidFill>
              </a:rPr>
              <a:t> von den </a:t>
            </a:r>
            <a:r>
              <a:rPr lang="en-US" sz="1200" b="1" dirty="0" err="1" smtClean="0">
                <a:solidFill>
                  <a:schemeClr val="bg1"/>
                </a:solidFill>
              </a:rPr>
              <a:t>Autoren</a:t>
            </a:r>
            <a:r>
              <a:rPr lang="en-US" sz="1200" b="1" dirty="0" smtClean="0">
                <a:solidFill>
                  <a:schemeClr val="bg1"/>
                </a:solidFill>
              </a:rPr>
              <a:t>  </a:t>
            </a:r>
          </a:p>
          <a:p>
            <a:pPr marL="514350" indent="-514350"/>
            <a:r>
              <a:rPr lang="de-DE" sz="1200" b="1" dirty="0" smtClean="0">
                <a:solidFill>
                  <a:schemeClr val="bg1"/>
                </a:solidFill>
              </a:rPr>
              <a:t>      sinngemäß zusammengefasst </a:t>
            </a:r>
            <a:r>
              <a:rPr lang="de-DE" sz="1200" b="1" smtClean="0">
                <a:solidFill>
                  <a:schemeClr val="bg1"/>
                </a:solidFill>
              </a:rPr>
              <a:t>oder interpretiert.</a:t>
            </a:r>
            <a:endParaRPr lang="de-DE" sz="1200" b="1" dirty="0" smtClean="0">
              <a:solidFill>
                <a:schemeClr val="bg1"/>
              </a:solidFill>
            </a:endParaRPr>
          </a:p>
        </p:txBody>
      </p:sp>
      <p:pic>
        <p:nvPicPr>
          <p:cNvPr id="11" name="Picture 7" descr="Goethe1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3" name="Rechteck 12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663303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solidFill>
                  <a:schemeClr val="bg1"/>
                </a:solidFill>
              </a:rPr>
              <a:t>Inhalt</a:t>
            </a:r>
          </a:p>
          <a:p>
            <a:endParaRPr lang="de-DE" sz="2800" b="1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Was ist </a:t>
            </a:r>
            <a:r>
              <a:rPr lang="de-DE" sz="2800" b="1" dirty="0" err="1" smtClean="0">
                <a:solidFill>
                  <a:schemeClr val="bg1"/>
                </a:solidFill>
              </a:rPr>
              <a:t>Bohmsche</a:t>
            </a:r>
            <a:r>
              <a:rPr lang="de-DE" sz="2800" b="1" dirty="0" smtClean="0">
                <a:solidFill>
                  <a:schemeClr val="bg1"/>
                </a:solidFill>
              </a:rPr>
              <a:t> </a:t>
            </a:r>
            <a:r>
              <a:rPr lang="de-DE" sz="2800" b="1" dirty="0">
                <a:solidFill>
                  <a:schemeClr val="bg1"/>
                </a:solidFill>
              </a:rPr>
              <a:t>M</a:t>
            </a:r>
            <a:r>
              <a:rPr lang="de-DE" sz="2800" b="1" dirty="0" smtClean="0">
                <a:solidFill>
                  <a:schemeClr val="bg1"/>
                </a:solidFill>
              </a:rPr>
              <a:t>echanik (BM)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Warum </a:t>
            </a:r>
            <a:r>
              <a:rPr lang="de-DE" sz="2800" b="1" dirty="0" err="1" smtClean="0">
                <a:solidFill>
                  <a:schemeClr val="bg1">
                    <a:lumMod val="50000"/>
                  </a:schemeClr>
                </a:solidFill>
              </a:rPr>
              <a:t>Bohmsche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 Mechanik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Verborgene Variablen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Kann experimentell zwischen BM und</a:t>
            </a:r>
            <a:b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Quanten Mechanik (QM) unterschieden</a:t>
            </a:r>
            <a:b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werden?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Kritik an der BM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Schlussbemerkung</a:t>
            </a:r>
            <a:endParaRPr lang="de-DE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3554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 algn="ctr"/>
              <a:t>4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6" name="Rechteck 15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5"/>
            <a:ext cx="525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Was ist </a:t>
            </a:r>
            <a:r>
              <a:rPr lang="de-DE" sz="2800" b="1" dirty="0" err="1" smtClean="0">
                <a:solidFill>
                  <a:schemeClr val="bg1"/>
                </a:solidFill>
              </a:rPr>
              <a:t>Bohmsche</a:t>
            </a:r>
            <a:r>
              <a:rPr lang="de-DE" sz="2800" b="1" dirty="0" smtClean="0">
                <a:solidFill>
                  <a:schemeClr val="bg1"/>
                </a:solidFill>
              </a:rPr>
              <a:t> Mechanik (BM)</a:t>
            </a:r>
          </a:p>
        </p:txBody>
      </p:sp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5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8" name="Rechteck 7"/>
          <p:cNvSpPr/>
          <p:nvPr/>
        </p:nvSpPr>
        <p:spPr>
          <a:xfrm>
            <a:off x="1115616" y="2627620"/>
            <a:ext cx="6464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74625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  Ergänzung der </a:t>
            </a:r>
            <a:r>
              <a:rPr lang="de-DE" b="1" dirty="0" err="1" smtClean="0">
                <a:solidFill>
                  <a:schemeClr val="bg1">
                    <a:lumMod val="75000"/>
                  </a:schemeClr>
                </a:solidFill>
              </a:rPr>
              <a:t>Schrödingergleichung</a:t>
            </a: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 um Bewegungsgleichungen</a:t>
            </a:r>
            <a:endParaRPr lang="de-DE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36" name="Gruppieren 35"/>
          <p:cNvGrpSpPr/>
          <p:nvPr/>
        </p:nvGrpSpPr>
        <p:grpSpPr>
          <a:xfrm>
            <a:off x="899592" y="3645024"/>
            <a:ext cx="2592288" cy="1080120"/>
            <a:chOff x="899592" y="3068960"/>
            <a:chExt cx="2592288" cy="1080120"/>
          </a:xfrm>
        </p:grpSpPr>
        <p:sp>
          <p:nvSpPr>
            <p:cNvPr id="22" name="Abgerundetes Rechteck 21"/>
            <p:cNvSpPr/>
            <p:nvPr/>
          </p:nvSpPr>
          <p:spPr>
            <a:xfrm>
              <a:off x="899592" y="3068960"/>
              <a:ext cx="2592288" cy="108012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23" name="Objekt 22"/>
            <p:cNvGraphicFramePr>
              <a:graphicFrameLocks noChangeAspect="1"/>
            </p:cNvGraphicFramePr>
            <p:nvPr/>
          </p:nvGraphicFramePr>
          <p:xfrm>
            <a:off x="1687066" y="3601120"/>
            <a:ext cx="942975" cy="458788"/>
          </p:xfrm>
          <a:graphic>
            <a:graphicData uri="http://schemas.openxmlformats.org/presentationml/2006/ole">
              <p:oleObj spid="_x0000_s31749" name="Formel" r:id="rId5" imgW="596880" imgH="393480" progId="Equation.3">
                <p:embed/>
              </p:oleObj>
            </a:graphicData>
          </a:graphic>
        </p:graphicFrame>
        <p:sp>
          <p:nvSpPr>
            <p:cNvPr id="24" name="Textfeld 23"/>
            <p:cNvSpPr txBox="1"/>
            <p:nvPr/>
          </p:nvSpPr>
          <p:spPr>
            <a:xfrm>
              <a:off x="1115616" y="3121804"/>
              <a:ext cx="2145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400" dirty="0" smtClean="0"/>
                <a:t>Bewegungsgleichung eines</a:t>
              </a:r>
              <a:br>
                <a:rPr lang="de-DE" sz="1400" dirty="0" smtClean="0"/>
              </a:br>
              <a:r>
                <a:rPr lang="de-DE" sz="1400" dirty="0" smtClean="0"/>
                <a:t>1 – Teilchen Zustandes</a:t>
              </a:r>
              <a:endParaRPr lang="de-DE" sz="1400" dirty="0"/>
            </a:p>
          </p:txBody>
        </p:sp>
      </p:grpSp>
      <p:grpSp>
        <p:nvGrpSpPr>
          <p:cNvPr id="37" name="Gruppieren 36"/>
          <p:cNvGrpSpPr/>
          <p:nvPr/>
        </p:nvGrpSpPr>
        <p:grpSpPr>
          <a:xfrm>
            <a:off x="6516216" y="3933056"/>
            <a:ext cx="2016224" cy="792088"/>
            <a:chOff x="6516216" y="3356992"/>
            <a:chExt cx="2016224" cy="792088"/>
          </a:xfrm>
        </p:grpSpPr>
        <p:sp>
          <p:nvSpPr>
            <p:cNvPr id="27" name="Abgerundetes Rechteck 26"/>
            <p:cNvSpPr/>
            <p:nvPr/>
          </p:nvSpPr>
          <p:spPr>
            <a:xfrm>
              <a:off x="6516216" y="3356992"/>
              <a:ext cx="2016224" cy="79208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28" name="Objekt 27"/>
            <p:cNvGraphicFramePr>
              <a:graphicFrameLocks noChangeAspect="1"/>
            </p:cNvGraphicFramePr>
            <p:nvPr/>
          </p:nvGraphicFramePr>
          <p:xfrm>
            <a:off x="6863841" y="3654625"/>
            <a:ext cx="1320975" cy="422447"/>
          </p:xfrm>
          <a:graphic>
            <a:graphicData uri="http://schemas.openxmlformats.org/presentationml/2006/ole">
              <p:oleObj spid="_x0000_s31750" name="Formel" r:id="rId6" imgW="609480" imgH="330120" progId="Equation.3">
                <p:embed/>
              </p:oleObj>
            </a:graphicData>
          </a:graphic>
        </p:graphicFrame>
        <p:sp>
          <p:nvSpPr>
            <p:cNvPr id="29" name="Textfeld 28"/>
            <p:cNvSpPr txBox="1"/>
            <p:nvPr/>
          </p:nvSpPr>
          <p:spPr>
            <a:xfrm>
              <a:off x="6861335" y="3409798"/>
              <a:ext cx="13110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 smtClean="0"/>
                <a:t>Wellenfunktion</a:t>
              </a:r>
              <a:endParaRPr lang="de-DE" sz="1400" dirty="0"/>
            </a:p>
          </p:txBody>
        </p:sp>
      </p:grpSp>
      <p:sp>
        <p:nvSpPr>
          <p:cNvPr id="30" name="Rechteck 29"/>
          <p:cNvSpPr/>
          <p:nvPr/>
        </p:nvSpPr>
        <p:spPr>
          <a:xfrm>
            <a:off x="4499992" y="4149080"/>
            <a:ext cx="2018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Beschrieben durch:</a:t>
            </a:r>
            <a:endParaRPr lang="de-DE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3" name="Geschweifte Klammer links 32"/>
          <p:cNvSpPr/>
          <p:nvPr/>
        </p:nvSpPr>
        <p:spPr>
          <a:xfrm>
            <a:off x="4355976" y="3933056"/>
            <a:ext cx="288032" cy="864096"/>
          </a:xfrm>
          <a:prstGeom prst="leftBrace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Geschweifte Klammer rechts 34"/>
          <p:cNvSpPr/>
          <p:nvPr/>
        </p:nvSpPr>
        <p:spPr>
          <a:xfrm>
            <a:off x="8604448" y="3861048"/>
            <a:ext cx="216024" cy="864096"/>
          </a:xfrm>
          <a:prstGeom prst="rightBrace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21" name="Rechteck 20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52524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Was ist </a:t>
            </a:r>
            <a:r>
              <a:rPr lang="de-DE" sz="2800" b="1" dirty="0" err="1" smtClean="0">
                <a:solidFill>
                  <a:schemeClr val="bg1"/>
                </a:solidFill>
              </a:rPr>
              <a:t>Bohmsche</a:t>
            </a:r>
            <a:r>
              <a:rPr lang="de-DE" sz="2800" b="1" dirty="0" smtClean="0">
                <a:solidFill>
                  <a:schemeClr val="bg1"/>
                </a:solidFill>
              </a:rPr>
              <a:t> Mechanik (BM)</a:t>
            </a:r>
          </a:p>
          <a:p>
            <a:endParaRPr lang="de-D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154810" y="3321050"/>
          <a:ext cx="114300" cy="215900"/>
        </p:xfrm>
        <a:graphic>
          <a:graphicData uri="http://schemas.openxmlformats.org/presentationml/2006/ole">
            <p:oleObj spid="_x0000_s33794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 algn="ctr"/>
              <a:t>6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4154810" y="3321050"/>
          <a:ext cx="114300" cy="215900"/>
        </p:xfrm>
        <a:graphic>
          <a:graphicData uri="http://schemas.openxmlformats.org/presentationml/2006/ole">
            <p:oleObj spid="_x0000_s33795" name="Formel" r:id="rId6" imgW="114120" imgH="215640" progId="Equation.3">
              <p:embed/>
            </p:oleObj>
          </a:graphicData>
        </a:graphic>
      </p:graphicFrame>
      <p:sp>
        <p:nvSpPr>
          <p:cNvPr id="11" name="Rechteck 10"/>
          <p:cNvSpPr/>
          <p:nvPr/>
        </p:nvSpPr>
        <p:spPr>
          <a:xfrm>
            <a:off x="1115616" y="2420888"/>
            <a:ext cx="6068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  Wellenfunktion und Ortskoordinaten der „Quantenobjekte“</a:t>
            </a:r>
            <a:endParaRPr lang="de-DE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827584" y="2924944"/>
            <a:ext cx="3456384" cy="1224136"/>
            <a:chOff x="1691680" y="908720"/>
            <a:chExt cx="3456384" cy="1584176"/>
          </a:xfrm>
        </p:grpSpPr>
        <p:sp>
          <p:nvSpPr>
            <p:cNvPr id="13" name="Abgerundetes Rechteck 12"/>
            <p:cNvSpPr/>
            <p:nvPr/>
          </p:nvSpPr>
          <p:spPr>
            <a:xfrm>
              <a:off x="1691680" y="908720"/>
              <a:ext cx="3456384" cy="158417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16" name="Objekt 15"/>
            <p:cNvGraphicFramePr>
              <a:graphicFrameLocks noChangeAspect="1"/>
            </p:cNvGraphicFramePr>
            <p:nvPr/>
          </p:nvGraphicFramePr>
          <p:xfrm>
            <a:off x="1979712" y="1568524"/>
            <a:ext cx="2808312" cy="650601"/>
          </p:xfrm>
          <a:graphic>
            <a:graphicData uri="http://schemas.openxmlformats.org/presentationml/2006/ole">
              <p:oleObj spid="_x0000_s33796" name="Formel" r:id="rId7" imgW="1777680" imgH="431640" progId="Equation.3">
                <p:embed/>
              </p:oleObj>
            </a:graphicData>
          </a:graphic>
        </p:graphicFrame>
        <p:sp>
          <p:nvSpPr>
            <p:cNvPr id="17" name="Textfeld 16"/>
            <p:cNvSpPr txBox="1"/>
            <p:nvPr/>
          </p:nvSpPr>
          <p:spPr>
            <a:xfrm>
              <a:off x="2221098" y="1052736"/>
              <a:ext cx="2206886" cy="4779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err="1" smtClean="0"/>
                <a:t>Schrödingergleichung</a:t>
              </a:r>
              <a:endParaRPr lang="de-DE" dirty="0"/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5076056" y="2924944"/>
            <a:ext cx="3456384" cy="1224136"/>
            <a:chOff x="4644008" y="2924944"/>
            <a:chExt cx="3456384" cy="1224136"/>
          </a:xfrm>
        </p:grpSpPr>
        <p:sp>
          <p:nvSpPr>
            <p:cNvPr id="18" name="Abgerundetes Rechteck 17"/>
            <p:cNvSpPr/>
            <p:nvPr/>
          </p:nvSpPr>
          <p:spPr>
            <a:xfrm>
              <a:off x="4644008" y="2924944"/>
              <a:ext cx="3456384" cy="122413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19" name="Objekt 18"/>
            <p:cNvGraphicFramePr>
              <a:graphicFrameLocks noChangeAspect="1"/>
            </p:cNvGraphicFramePr>
            <p:nvPr/>
          </p:nvGraphicFramePr>
          <p:xfrm>
            <a:off x="5473278" y="3420015"/>
            <a:ext cx="1725613" cy="532390"/>
          </p:xfrm>
          <a:graphic>
            <a:graphicData uri="http://schemas.openxmlformats.org/presentationml/2006/ole">
              <p:oleObj spid="_x0000_s33797" name="Formel" r:id="rId8" imgW="1091880" imgH="457200" progId="Equation.3">
                <p:embed/>
              </p:oleObj>
            </a:graphicData>
          </a:graphic>
        </p:graphicFrame>
        <p:sp>
          <p:nvSpPr>
            <p:cNvPr id="20" name="Textfeld 19"/>
            <p:cNvSpPr txBox="1"/>
            <p:nvPr/>
          </p:nvSpPr>
          <p:spPr>
            <a:xfrm>
              <a:off x="4924773" y="3036229"/>
              <a:ext cx="28155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 smtClean="0"/>
                <a:t>Bewegungsgleichung für Teilchenort</a:t>
              </a:r>
              <a:endParaRPr lang="de-DE" sz="1400" dirty="0"/>
            </a:p>
          </p:txBody>
        </p:sp>
      </p:grpSp>
      <p:grpSp>
        <p:nvGrpSpPr>
          <p:cNvPr id="23" name="Gruppieren 22"/>
          <p:cNvGrpSpPr/>
          <p:nvPr/>
        </p:nvGrpSpPr>
        <p:grpSpPr>
          <a:xfrm>
            <a:off x="5076056" y="4725144"/>
            <a:ext cx="3456384" cy="1224136"/>
            <a:chOff x="4644008" y="2924944"/>
            <a:chExt cx="3456384" cy="1224136"/>
          </a:xfrm>
        </p:grpSpPr>
        <p:sp>
          <p:nvSpPr>
            <p:cNvPr id="24" name="Abgerundetes Rechteck 23"/>
            <p:cNvSpPr/>
            <p:nvPr/>
          </p:nvSpPr>
          <p:spPr>
            <a:xfrm>
              <a:off x="4644008" y="2924944"/>
              <a:ext cx="3456384" cy="122413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25" name="Objekt 24"/>
            <p:cNvGraphicFramePr>
              <a:graphicFrameLocks noChangeAspect="1"/>
            </p:cNvGraphicFramePr>
            <p:nvPr/>
          </p:nvGraphicFramePr>
          <p:xfrm>
            <a:off x="5232152" y="3316313"/>
            <a:ext cx="2209800" cy="739775"/>
          </p:xfrm>
          <a:graphic>
            <a:graphicData uri="http://schemas.openxmlformats.org/presentationml/2006/ole">
              <p:oleObj spid="_x0000_s33798" name="Formel" r:id="rId9" imgW="1307880" imgH="482400" progId="Equation.3">
                <p:embed/>
              </p:oleObj>
            </a:graphicData>
          </a:graphic>
        </p:graphicFrame>
        <p:sp>
          <p:nvSpPr>
            <p:cNvPr id="26" name="Textfeld 25"/>
            <p:cNvSpPr txBox="1"/>
            <p:nvPr/>
          </p:nvSpPr>
          <p:spPr>
            <a:xfrm>
              <a:off x="4924773" y="3036229"/>
              <a:ext cx="28155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 smtClean="0"/>
                <a:t>Bewegungsgleichung für Teilchenort</a:t>
              </a:r>
              <a:endParaRPr lang="de-DE" sz="1400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2771800" y="4941168"/>
            <a:ext cx="2016224" cy="792088"/>
            <a:chOff x="6516216" y="3356992"/>
            <a:chExt cx="2016224" cy="792088"/>
          </a:xfrm>
        </p:grpSpPr>
        <p:sp>
          <p:nvSpPr>
            <p:cNvPr id="28" name="Abgerundetes Rechteck 27"/>
            <p:cNvSpPr/>
            <p:nvPr/>
          </p:nvSpPr>
          <p:spPr>
            <a:xfrm>
              <a:off x="6516216" y="3356992"/>
              <a:ext cx="2016224" cy="79208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29" name="Objekt 28"/>
            <p:cNvGraphicFramePr>
              <a:graphicFrameLocks noChangeAspect="1"/>
            </p:cNvGraphicFramePr>
            <p:nvPr/>
          </p:nvGraphicFramePr>
          <p:xfrm>
            <a:off x="6684466" y="3638699"/>
            <a:ext cx="1679575" cy="454025"/>
          </p:xfrm>
          <a:graphic>
            <a:graphicData uri="http://schemas.openxmlformats.org/presentationml/2006/ole">
              <p:oleObj spid="_x0000_s33799" name="Formel" r:id="rId10" imgW="774360" imgH="355320" progId="Equation.3">
                <p:embed/>
              </p:oleObj>
            </a:graphicData>
          </a:graphic>
        </p:graphicFrame>
        <p:sp>
          <p:nvSpPr>
            <p:cNvPr id="30" name="Textfeld 29"/>
            <p:cNvSpPr txBox="1"/>
            <p:nvPr/>
          </p:nvSpPr>
          <p:spPr>
            <a:xfrm>
              <a:off x="6861335" y="3409798"/>
              <a:ext cx="13110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 smtClean="0"/>
                <a:t>Wellenfunktion</a:t>
              </a:r>
              <a:endParaRPr lang="de-DE" sz="1400" dirty="0"/>
            </a:p>
          </p:txBody>
        </p:sp>
      </p:grpSp>
      <p:sp>
        <p:nvSpPr>
          <p:cNvPr id="31" name="Rechteck 30"/>
          <p:cNvSpPr/>
          <p:nvPr/>
        </p:nvSpPr>
        <p:spPr>
          <a:xfrm>
            <a:off x="755576" y="5157192"/>
            <a:ext cx="2018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Beschrieben durch:</a:t>
            </a:r>
            <a:endParaRPr lang="de-DE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2" name="Pfeil nach unten 31"/>
          <p:cNvSpPr/>
          <p:nvPr/>
        </p:nvSpPr>
        <p:spPr>
          <a:xfrm>
            <a:off x="6588224" y="4221088"/>
            <a:ext cx="288032" cy="432048"/>
          </a:xfrm>
          <a:prstGeom prst="down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35" name="Rechteck 34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663303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solidFill>
                  <a:schemeClr val="bg1"/>
                </a:solidFill>
              </a:rPr>
              <a:t>Inhalt</a:t>
            </a:r>
          </a:p>
          <a:p>
            <a:endParaRPr lang="de-DE" sz="2800" b="1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Was ist </a:t>
            </a:r>
            <a:r>
              <a:rPr lang="de-DE" sz="2800" b="1" dirty="0" err="1" smtClean="0">
                <a:solidFill>
                  <a:schemeClr val="bg1">
                    <a:lumMod val="50000"/>
                  </a:schemeClr>
                </a:solidFill>
              </a:rPr>
              <a:t>Bohmsche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2800" b="1" dirty="0">
                <a:solidFill>
                  <a:schemeClr val="bg1">
                    <a:lumMod val="50000"/>
                  </a:schemeClr>
                </a:solidFill>
              </a:rPr>
              <a:t>M</a:t>
            </a: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echanik (BM)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/>
                </a:solidFill>
              </a:rPr>
              <a:t>Warum </a:t>
            </a:r>
            <a:r>
              <a:rPr lang="de-DE" sz="2800" b="1" dirty="0" err="1" smtClean="0">
                <a:solidFill>
                  <a:schemeClr val="bg1"/>
                </a:solidFill>
              </a:rPr>
              <a:t>Bohmsche</a:t>
            </a:r>
            <a:r>
              <a:rPr lang="de-DE" sz="2800" b="1" dirty="0" smtClean="0">
                <a:solidFill>
                  <a:schemeClr val="bg1"/>
                </a:solidFill>
              </a:rPr>
              <a:t> Mechanik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Verborgene Variablen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Kann experimentell zwischen BM und</a:t>
            </a:r>
            <a:b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Quanten Mechanik (QM) unterschieden</a:t>
            </a:r>
            <a:b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werden?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Kritik an der BM</a:t>
            </a:r>
          </a:p>
          <a:p>
            <a:pPr marL="514350" indent="-514350">
              <a:buAutoNum type="arabicPeriod"/>
            </a:pPr>
            <a:r>
              <a:rPr lang="de-DE" sz="2800" b="1" dirty="0" smtClean="0">
                <a:solidFill>
                  <a:schemeClr val="bg1">
                    <a:lumMod val="50000"/>
                  </a:schemeClr>
                </a:solidFill>
              </a:rPr>
              <a:t>Schlussbemerkung</a:t>
            </a:r>
            <a:endParaRPr lang="de-DE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4578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 algn="ctr"/>
              <a:t>7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2" name="Rechteck 11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4466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Warum </a:t>
            </a:r>
            <a:r>
              <a:rPr lang="de-DE" sz="2800" b="1" dirty="0" err="1" smtClean="0">
                <a:solidFill>
                  <a:schemeClr val="bg1"/>
                </a:solidFill>
              </a:rPr>
              <a:t>Bohmsche</a:t>
            </a:r>
            <a:r>
              <a:rPr lang="de-DE" sz="2800" b="1" dirty="0" smtClean="0">
                <a:solidFill>
                  <a:schemeClr val="bg1"/>
                </a:solidFill>
              </a:rPr>
              <a:t> Mechanik</a:t>
            </a:r>
          </a:p>
          <a:p>
            <a:endParaRPr lang="de-D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4818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pPr algn="ctr"/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 algn="ctr"/>
              <a:t>8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8" name="Rechteck 7"/>
          <p:cNvSpPr/>
          <p:nvPr/>
        </p:nvSpPr>
        <p:spPr>
          <a:xfrm>
            <a:off x="1115616" y="2420888"/>
            <a:ext cx="68066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74625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  Reproduktion aller experimentellen Ergebnisse nicht relativistischer</a:t>
            </a:r>
            <a:b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Quantenmechanik</a:t>
            </a:r>
            <a:endParaRPr lang="de-DE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9" name="Gruppieren 18"/>
          <p:cNvGrpSpPr/>
          <p:nvPr/>
        </p:nvGrpSpPr>
        <p:grpSpPr>
          <a:xfrm>
            <a:off x="2843808" y="3861048"/>
            <a:ext cx="3600400" cy="936104"/>
            <a:chOff x="4067944" y="2348880"/>
            <a:chExt cx="3600400" cy="936104"/>
          </a:xfrm>
        </p:grpSpPr>
        <p:sp>
          <p:nvSpPr>
            <p:cNvPr id="20" name="Abgerundetes Rechteck 19"/>
            <p:cNvSpPr/>
            <p:nvPr/>
          </p:nvSpPr>
          <p:spPr>
            <a:xfrm>
              <a:off x="4067944" y="2348880"/>
              <a:ext cx="3600400" cy="9361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bg1"/>
                </a:solidFill>
              </a:endParaRPr>
            </a:p>
          </p:txBody>
        </p:sp>
        <p:graphicFrame>
          <p:nvGraphicFramePr>
            <p:cNvPr id="21" name="Objekt 20"/>
            <p:cNvGraphicFramePr>
              <a:graphicFrameLocks noChangeAspect="1"/>
            </p:cNvGraphicFramePr>
            <p:nvPr/>
          </p:nvGraphicFramePr>
          <p:xfrm>
            <a:off x="4355976" y="2852936"/>
            <a:ext cx="3057600" cy="327025"/>
          </p:xfrm>
          <a:graphic>
            <a:graphicData uri="http://schemas.openxmlformats.org/presentationml/2006/ole">
              <p:oleObj spid="_x0000_s34821" name="Formel" r:id="rId6" imgW="2628720" imgH="279360" progId="Equation.3">
                <p:embed/>
              </p:oleObj>
            </a:graphicData>
          </a:graphic>
        </p:graphicFrame>
        <p:sp>
          <p:nvSpPr>
            <p:cNvPr id="22" name="Textfeld 21"/>
            <p:cNvSpPr txBox="1"/>
            <p:nvPr/>
          </p:nvSpPr>
          <p:spPr>
            <a:xfrm>
              <a:off x="4860032" y="2420888"/>
              <a:ext cx="21804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Bellsche Ungleichung</a:t>
              </a:r>
              <a:endParaRPr lang="de-DE" dirty="0"/>
            </a:p>
          </p:txBody>
        </p:sp>
      </p:grp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7" name="Rechteck 16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/>
          <p:cNvSpPr/>
          <p:nvPr/>
        </p:nvSpPr>
        <p:spPr>
          <a:xfrm>
            <a:off x="1115616" y="3203684"/>
            <a:ext cx="4801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74625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	John Bell und die Bohmsche Mechanik	</a:t>
            </a:r>
            <a:endParaRPr lang="de-DE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1115616" y="5219908"/>
            <a:ext cx="3046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74625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	Die Kopenhagener  Deutung</a:t>
            </a:r>
            <a:endParaRPr lang="de-DE" dirty="0" smtClean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963302" y="1844824"/>
            <a:ext cx="44661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de-DE" sz="2800" b="1" dirty="0" smtClean="0">
                <a:solidFill>
                  <a:schemeClr val="bg1"/>
                </a:solidFill>
              </a:rPr>
              <a:t>Warum </a:t>
            </a:r>
            <a:r>
              <a:rPr lang="de-DE" sz="2800" b="1" dirty="0" err="1" smtClean="0">
                <a:solidFill>
                  <a:schemeClr val="bg1"/>
                </a:solidFill>
              </a:rPr>
              <a:t>Bohmsche</a:t>
            </a:r>
            <a:r>
              <a:rPr lang="de-DE" sz="2800" b="1" dirty="0" smtClean="0">
                <a:solidFill>
                  <a:schemeClr val="bg1"/>
                </a:solidFill>
              </a:rPr>
              <a:t> Mechanik</a:t>
            </a:r>
          </a:p>
          <a:p>
            <a:endParaRPr lang="de-DE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5842" name="Formel" r:id="rId3" imgW="114120" imgH="215640" progId="Equation.3">
              <p:embed/>
            </p:oleObj>
          </a:graphicData>
        </a:graphic>
      </p:graphicFrame>
      <p:sp>
        <p:nvSpPr>
          <p:cNvPr id="14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395536" y="6356350"/>
            <a:ext cx="8568952" cy="365125"/>
          </a:xfrm>
        </p:spPr>
        <p:txBody>
          <a:bodyPr/>
          <a:lstStyle/>
          <a:p>
            <a:r>
              <a:rPr lang="de-DE" sz="1600" dirty="0" smtClean="0">
                <a:solidFill>
                  <a:schemeClr val="bg1"/>
                </a:solidFill>
              </a:rPr>
              <a:t>                                                                                      -</a:t>
            </a:r>
            <a:fld id="{33124BFB-7334-4980-8993-D685FA0E596A}" type="slidenum">
              <a:rPr lang="de-DE" sz="1600" smtClean="0">
                <a:solidFill>
                  <a:schemeClr val="bg1"/>
                </a:solidFill>
              </a:rPr>
              <a:pPr/>
              <a:t>9</a:t>
            </a:fld>
            <a:r>
              <a:rPr lang="de-DE" sz="1600" dirty="0" smtClean="0">
                <a:solidFill>
                  <a:schemeClr val="bg1"/>
                </a:solidFill>
              </a:rPr>
              <a:t>-                                        Hartmut Lux &amp; Harald Stief</a:t>
            </a:r>
            <a:endParaRPr lang="de-DE" sz="1600" dirty="0">
              <a:solidFill>
                <a:schemeClr val="bg1"/>
              </a:solidFill>
            </a:endParaRPr>
          </a:p>
        </p:txBody>
      </p:sp>
      <p:pic>
        <p:nvPicPr>
          <p:cNvPr id="15" name="Picture 7" descr="Goethe100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619" y="6309320"/>
            <a:ext cx="889021" cy="432048"/>
          </a:xfrm>
          <a:prstGeom prst="rect">
            <a:avLst/>
          </a:prstGeom>
          <a:noFill/>
        </p:spPr>
      </p:pic>
      <p:sp>
        <p:nvSpPr>
          <p:cNvPr id="13" name="Textfeld 12"/>
          <p:cNvSpPr txBox="1"/>
          <p:nvPr/>
        </p:nvSpPr>
        <p:spPr>
          <a:xfrm>
            <a:off x="1187624" y="5949280"/>
            <a:ext cx="13147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 Landau, </a:t>
            </a:r>
            <a:r>
              <a:rPr lang="de-DE" sz="1100" b="1" i="1" dirty="0" err="1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Lifschitz</a:t>
            </a:r>
            <a:endParaRPr lang="de-DE" sz="1100" dirty="0"/>
          </a:p>
        </p:txBody>
      </p:sp>
      <p:sp>
        <p:nvSpPr>
          <p:cNvPr id="16" name="Textfeld 15"/>
          <p:cNvSpPr txBox="1"/>
          <p:nvPr/>
        </p:nvSpPr>
        <p:spPr>
          <a:xfrm>
            <a:off x="2753160" y="5949280"/>
            <a:ext cx="9621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** </a:t>
            </a:r>
            <a:r>
              <a:rPr lang="de-DE" sz="1100" b="1" i="1" dirty="0" err="1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Ballentine</a:t>
            </a:r>
            <a:endParaRPr lang="de-DE" sz="1100" dirty="0"/>
          </a:p>
        </p:txBody>
      </p:sp>
      <p:sp>
        <p:nvSpPr>
          <p:cNvPr id="17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>
                <a:solidFill>
                  <a:schemeClr val="bg1"/>
                </a:solidFill>
              </a:rPr>
              <a:t>Hidden-Variables </a:t>
            </a:r>
            <a:r>
              <a:rPr lang="de-DE" sz="3600" dirty="0" err="1" smtClean="0">
                <a:solidFill>
                  <a:schemeClr val="bg1"/>
                </a:solidFill>
              </a:rPr>
              <a:t>Theories</a:t>
            </a:r>
            <a:r>
              <a:rPr lang="de-DE" sz="3600" dirty="0" smtClean="0">
                <a:solidFill>
                  <a:schemeClr val="bg1"/>
                </a:solidFill>
              </a:rPr>
              <a:t>, Bohm</a:t>
            </a:r>
            <a:endParaRPr lang="de-DE" sz="3600" dirty="0"/>
          </a:p>
        </p:txBody>
      </p:sp>
      <p:sp>
        <p:nvSpPr>
          <p:cNvPr id="18" name="Rechteck 17"/>
          <p:cNvSpPr/>
          <p:nvPr/>
        </p:nvSpPr>
        <p:spPr>
          <a:xfrm>
            <a:off x="467544" y="260648"/>
            <a:ext cx="8280920" cy="1224136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 18"/>
          <p:cNvSpPr/>
          <p:nvPr/>
        </p:nvSpPr>
        <p:spPr>
          <a:xfrm>
            <a:off x="1043608" y="4460919"/>
            <a:ext cx="80283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74625" algn="l"/>
              </a:tabLst>
            </a:pP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A)    Ein reiner Zustand ⃓𝛹〉  beschreibt ein individuelles System</a:t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B)    Ein reiner Zustand ⃓𝛹〉  beschreibt die </a:t>
            </a:r>
            <a:r>
              <a:rPr lang="de-DE" b="1" i="1" dirty="0" err="1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statstischen</a:t>
            </a: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Eigenschaften</a:t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        einer Menge  (bzw. eines „Ensembles“) von identischen Systemen.**</a:t>
            </a:r>
          </a:p>
        </p:txBody>
      </p:sp>
      <p:sp>
        <p:nvSpPr>
          <p:cNvPr id="20" name="Rechteck 19"/>
          <p:cNvSpPr/>
          <p:nvPr/>
        </p:nvSpPr>
        <p:spPr>
          <a:xfrm>
            <a:off x="1115616" y="2420888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74625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-  Die Ensemble-Interpretation</a:t>
            </a:r>
          </a:p>
        </p:txBody>
      </p:sp>
      <p:sp>
        <p:nvSpPr>
          <p:cNvPr id="21" name="Rechteck 20"/>
          <p:cNvSpPr/>
          <p:nvPr/>
        </p:nvSpPr>
        <p:spPr>
          <a:xfrm>
            <a:off x="1115616" y="2924944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74625" algn="l"/>
                <a:tab pos="892175" algn="l"/>
                <a:tab pos="1252538" algn="l"/>
              </a:tabLst>
            </a:pPr>
            <a:r>
              <a:rPr lang="de-DE" b="1" dirty="0" smtClean="0">
                <a:solidFill>
                  <a:schemeClr val="bg1">
                    <a:lumMod val="75000"/>
                  </a:schemeClr>
                </a:solidFill>
              </a:rPr>
              <a:t>		</a:t>
            </a: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Die Quantenmechanik nimmt also eine sehr eigenartige</a:t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Stellung unter den physikalischen Theorien ein:</a:t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Sie enthält die klassische </a:t>
            </a:r>
            <a:r>
              <a:rPr lang="de-DE" b="1" i="1" dirty="0" err="1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Mechnik</a:t>
            </a: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als Grenzfall und bedarf </a:t>
            </a:r>
            <a:b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b="1" i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gleichzeitig dieses Grenzfalles zu ihrer eigenen Begründung.*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601</Words>
  <Application>Microsoft Office PowerPoint</Application>
  <PresentationFormat>Bildschirmpräsentation (4:3)</PresentationFormat>
  <Paragraphs>219</Paragraphs>
  <Slides>22</Slides>
  <Notes>1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4" baseType="lpstr">
      <vt:lpstr>Larissa-Design</vt:lpstr>
      <vt:lpstr>Formel</vt:lpstr>
      <vt:lpstr>Hidden-Variables Theories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  <vt:lpstr>Hidden-Variables Theories, Bohm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Hidden-Variables Theories Bohm</dc:title>
  <dc:creator>Lux</dc:creator>
  <cp:lastModifiedBy>Lux</cp:lastModifiedBy>
  <cp:revision>168</cp:revision>
  <dcterms:created xsi:type="dcterms:W3CDTF">2014-06-09T09:03:48Z</dcterms:created>
  <dcterms:modified xsi:type="dcterms:W3CDTF">2014-07-04T14:20:48Z</dcterms:modified>
</cp:coreProperties>
</file>