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72" r:id="rId4"/>
    <p:sldId id="273" r:id="rId5"/>
    <p:sldId id="258" r:id="rId6"/>
    <p:sldId id="259" r:id="rId7"/>
    <p:sldId id="260" r:id="rId8"/>
    <p:sldId id="261" r:id="rId9"/>
    <p:sldId id="262" r:id="rId10"/>
    <p:sldId id="263" r:id="rId11"/>
    <p:sldId id="264" r:id="rId12"/>
    <p:sldId id="267" r:id="rId13"/>
    <p:sldId id="265" r:id="rId14"/>
    <p:sldId id="271" r:id="rId15"/>
    <p:sldId id="274" r:id="rId16"/>
    <p:sldId id="285" r:id="rId17"/>
    <p:sldId id="275" r:id="rId18"/>
    <p:sldId id="276" r:id="rId19"/>
    <p:sldId id="277" r:id="rId20"/>
    <p:sldId id="279" r:id="rId21"/>
    <p:sldId id="278" r:id="rId22"/>
    <p:sldId id="280" r:id="rId23"/>
    <p:sldId id="281" r:id="rId24"/>
    <p:sldId id="282" r:id="rId25"/>
    <p:sldId id="283" r:id="rId26"/>
    <p:sldId id="284" r:id="rId27"/>
  </p:sldIdLst>
  <p:sldSz cx="9144000" cy="6858000" type="screen4x3"/>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108"/>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p:spPr>
        <p:txBody>
          <a:bodyPr/>
          <a:lstStyle/>
          <a:p>
            <a:r>
              <a:rPr lang="de-DE" smtClean="0"/>
              <a:t>Titelmasterformat durch Klicken bearbeiten</a:t>
            </a:r>
            <a:endParaRPr lang="de-DE"/>
          </a:p>
        </p:txBody>
      </p:sp>
      <p:sp>
        <p:nvSpPr>
          <p:cNvPr id="3" name="Untertitel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de-DE" smtClean="0"/>
              <a:t>Formatvorlage des Untertitelmasters durch Klicken bearbeiten</a:t>
            </a:r>
            <a:endParaRPr lang="de-DE"/>
          </a:p>
        </p:txBody>
      </p:sp>
      <p:sp>
        <p:nvSpPr>
          <p:cNvPr id="4" name="Datumsplatzhalter 3"/>
          <p:cNvSpPr>
            <a:spLocks noGrp="1"/>
          </p:cNvSpPr>
          <p:nvPr>
            <p:ph type="dt" sz="half" idx="10"/>
          </p:nvPr>
        </p:nvSpPr>
        <p:spPr/>
        <p:txBody>
          <a:bodyPr/>
          <a:lstStyle/>
          <a:p>
            <a:fld id="{95F39BCA-74D1-441B-8270-45FDEB5464BE}" type="datetimeFigureOut">
              <a:rPr lang="de-DE" smtClean="0"/>
              <a:pPr/>
              <a:t>11.05.2011</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00AB50B3-0CDF-45CF-9D73-238E5AD5F233}" type="slidenum">
              <a:rPr lang="de-DE" smtClean="0"/>
              <a:pPr/>
              <a:t>‹Nr.›</a:t>
            </a:fld>
            <a:endParaRPr lang="de-DE"/>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Vertikaler Textplatzhalter 2"/>
          <p:cNvSpPr>
            <a:spLocks noGrp="1"/>
          </p:cNvSpPr>
          <p:nvPr>
            <p:ph type="body" orient="vert" idx="1"/>
          </p:nvPr>
        </p:nvSpPr>
        <p:spPr/>
        <p:txBody>
          <a:bodyPr vert="eaVert"/>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Datumsplatzhalter 3"/>
          <p:cNvSpPr>
            <a:spLocks noGrp="1"/>
          </p:cNvSpPr>
          <p:nvPr>
            <p:ph type="dt" sz="half" idx="10"/>
          </p:nvPr>
        </p:nvSpPr>
        <p:spPr/>
        <p:txBody>
          <a:bodyPr/>
          <a:lstStyle/>
          <a:p>
            <a:fld id="{95F39BCA-74D1-441B-8270-45FDEB5464BE}" type="datetimeFigureOut">
              <a:rPr lang="de-DE" smtClean="0"/>
              <a:pPr/>
              <a:t>11.05.2011</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00AB50B3-0CDF-45CF-9D73-238E5AD5F233}" type="slidenum">
              <a:rPr lang="de-DE" smtClean="0"/>
              <a:pPr/>
              <a:t>‹Nr.›</a:t>
            </a:fld>
            <a:endParaRPr lang="de-D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629400" y="274638"/>
            <a:ext cx="2057400" cy="5851525"/>
          </a:xfrm>
        </p:spPr>
        <p:txBody>
          <a:bodyPr vert="eaVert"/>
          <a:lstStyle/>
          <a:p>
            <a:r>
              <a:rPr lang="de-DE" smtClean="0"/>
              <a:t>Titelmasterformat durch Klicken bearbeiten</a:t>
            </a:r>
            <a:endParaRPr lang="de-DE"/>
          </a:p>
        </p:txBody>
      </p:sp>
      <p:sp>
        <p:nvSpPr>
          <p:cNvPr id="3" name="Vertikaler Textplatzhalter 2"/>
          <p:cNvSpPr>
            <a:spLocks noGrp="1"/>
          </p:cNvSpPr>
          <p:nvPr>
            <p:ph type="body" orient="vert" idx="1"/>
          </p:nvPr>
        </p:nvSpPr>
        <p:spPr>
          <a:xfrm>
            <a:off x="457200" y="274638"/>
            <a:ext cx="6019800" cy="5851525"/>
          </a:xfrm>
        </p:spPr>
        <p:txBody>
          <a:bodyPr vert="eaVert"/>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Datumsplatzhalter 3"/>
          <p:cNvSpPr>
            <a:spLocks noGrp="1"/>
          </p:cNvSpPr>
          <p:nvPr>
            <p:ph type="dt" sz="half" idx="10"/>
          </p:nvPr>
        </p:nvSpPr>
        <p:spPr/>
        <p:txBody>
          <a:bodyPr/>
          <a:lstStyle/>
          <a:p>
            <a:fld id="{95F39BCA-74D1-441B-8270-45FDEB5464BE}" type="datetimeFigureOut">
              <a:rPr lang="de-DE" smtClean="0"/>
              <a:pPr/>
              <a:t>11.05.2011</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00AB50B3-0CDF-45CF-9D73-238E5AD5F233}" type="slidenum">
              <a:rPr lang="de-DE" smtClean="0"/>
              <a:pPr/>
              <a:t>‹Nr.›</a:t>
            </a:fld>
            <a:endParaRPr lang="de-D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Inhaltsplatzhalter 2"/>
          <p:cNvSpPr>
            <a:spLocks noGrp="1"/>
          </p:cNvSpPr>
          <p:nvPr>
            <p:ph idx="1"/>
          </p:nvPr>
        </p:nvSpPr>
        <p:spPr/>
        <p:txBody>
          <a:body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Datumsplatzhalter 3"/>
          <p:cNvSpPr>
            <a:spLocks noGrp="1"/>
          </p:cNvSpPr>
          <p:nvPr>
            <p:ph type="dt" sz="half" idx="10"/>
          </p:nvPr>
        </p:nvSpPr>
        <p:spPr/>
        <p:txBody>
          <a:bodyPr/>
          <a:lstStyle/>
          <a:p>
            <a:fld id="{95F39BCA-74D1-441B-8270-45FDEB5464BE}" type="datetimeFigureOut">
              <a:rPr lang="de-DE" smtClean="0"/>
              <a:pPr/>
              <a:t>11.05.2011</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00AB50B3-0CDF-45CF-9D73-238E5AD5F233}" type="slidenum">
              <a:rPr lang="de-DE" smtClean="0"/>
              <a:pPr/>
              <a:t>‹Nr.›</a:t>
            </a:fld>
            <a:endParaRPr lang="de-D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de-DE" smtClean="0"/>
              <a:t>Titelmasterformat durch Klicken bearbeiten</a:t>
            </a:r>
            <a:endParaRPr lang="de-DE"/>
          </a:p>
        </p:txBody>
      </p:sp>
      <p:sp>
        <p:nvSpPr>
          <p:cNvPr id="3" name="Textplatzhalt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smtClean="0"/>
              <a:t>Textmasterformate durch Klicken bearbeiten</a:t>
            </a:r>
          </a:p>
        </p:txBody>
      </p:sp>
      <p:sp>
        <p:nvSpPr>
          <p:cNvPr id="4" name="Datumsplatzhalter 3"/>
          <p:cNvSpPr>
            <a:spLocks noGrp="1"/>
          </p:cNvSpPr>
          <p:nvPr>
            <p:ph type="dt" sz="half" idx="10"/>
          </p:nvPr>
        </p:nvSpPr>
        <p:spPr/>
        <p:txBody>
          <a:bodyPr/>
          <a:lstStyle/>
          <a:p>
            <a:fld id="{95F39BCA-74D1-441B-8270-45FDEB5464BE}" type="datetimeFigureOut">
              <a:rPr lang="de-DE" smtClean="0"/>
              <a:pPr/>
              <a:t>11.05.2011</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00AB50B3-0CDF-45CF-9D73-238E5AD5F233}" type="slidenum">
              <a:rPr lang="de-DE" smtClean="0"/>
              <a:pPr/>
              <a:t>‹Nr.›</a:t>
            </a:fld>
            <a:endParaRPr lang="de-DE"/>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Inhaltsplatzhalt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Inhaltsplatzhalt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5" name="Datumsplatzhalter 4"/>
          <p:cNvSpPr>
            <a:spLocks noGrp="1"/>
          </p:cNvSpPr>
          <p:nvPr>
            <p:ph type="dt" sz="half" idx="10"/>
          </p:nvPr>
        </p:nvSpPr>
        <p:spPr/>
        <p:txBody>
          <a:bodyPr/>
          <a:lstStyle/>
          <a:p>
            <a:fld id="{95F39BCA-74D1-441B-8270-45FDEB5464BE}" type="datetimeFigureOut">
              <a:rPr lang="de-DE" smtClean="0"/>
              <a:pPr/>
              <a:t>11.05.2011</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00AB50B3-0CDF-45CF-9D73-238E5AD5F233}" type="slidenum">
              <a:rPr lang="de-DE" smtClean="0"/>
              <a:pPr/>
              <a:t>‹Nr.›</a:t>
            </a:fld>
            <a:endParaRPr lang="de-D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a:lvl1pPr>
          </a:lstStyle>
          <a:p>
            <a:r>
              <a:rPr lang="de-DE" smtClean="0"/>
              <a:t>Titelmasterformat durch Klicken bearbeiten</a:t>
            </a:r>
            <a:endParaRPr lang="de-DE"/>
          </a:p>
        </p:txBody>
      </p:sp>
      <p:sp>
        <p:nvSpPr>
          <p:cNvPr id="3" name="Textplatzhalt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Textmasterformate durch Klicken bearbeiten</a:t>
            </a:r>
          </a:p>
        </p:txBody>
      </p:sp>
      <p:sp>
        <p:nvSpPr>
          <p:cNvPr id="4" name="Inhaltsplatzhalt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5" name="Textplatzhalt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Textmasterformate durch Klicken bearbeiten</a:t>
            </a:r>
          </a:p>
        </p:txBody>
      </p:sp>
      <p:sp>
        <p:nvSpPr>
          <p:cNvPr id="6" name="Inhaltsplatzhalt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7" name="Datumsplatzhalter 6"/>
          <p:cNvSpPr>
            <a:spLocks noGrp="1"/>
          </p:cNvSpPr>
          <p:nvPr>
            <p:ph type="dt" sz="half" idx="10"/>
          </p:nvPr>
        </p:nvSpPr>
        <p:spPr/>
        <p:txBody>
          <a:bodyPr/>
          <a:lstStyle/>
          <a:p>
            <a:fld id="{95F39BCA-74D1-441B-8270-45FDEB5464BE}" type="datetimeFigureOut">
              <a:rPr lang="de-DE" smtClean="0"/>
              <a:pPr/>
              <a:t>11.05.2011</a:t>
            </a:fld>
            <a:endParaRPr lang="de-DE"/>
          </a:p>
        </p:txBody>
      </p:sp>
      <p:sp>
        <p:nvSpPr>
          <p:cNvPr id="8" name="Fußzeilenplatzhalter 7"/>
          <p:cNvSpPr>
            <a:spLocks noGrp="1"/>
          </p:cNvSpPr>
          <p:nvPr>
            <p:ph type="ftr" sz="quarter" idx="11"/>
          </p:nvPr>
        </p:nvSpPr>
        <p:spPr/>
        <p:txBody>
          <a:bodyPr/>
          <a:lstStyle/>
          <a:p>
            <a:endParaRPr lang="de-DE"/>
          </a:p>
        </p:txBody>
      </p:sp>
      <p:sp>
        <p:nvSpPr>
          <p:cNvPr id="9" name="Foliennummernplatzhalter 8"/>
          <p:cNvSpPr>
            <a:spLocks noGrp="1"/>
          </p:cNvSpPr>
          <p:nvPr>
            <p:ph type="sldNum" sz="quarter" idx="12"/>
          </p:nvPr>
        </p:nvSpPr>
        <p:spPr/>
        <p:txBody>
          <a:bodyPr/>
          <a:lstStyle/>
          <a:p>
            <a:fld id="{00AB50B3-0CDF-45CF-9D73-238E5AD5F233}" type="slidenum">
              <a:rPr lang="de-DE" smtClean="0"/>
              <a:pPr/>
              <a:t>‹Nr.›</a:t>
            </a:fld>
            <a:endParaRPr lang="de-D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Datumsplatzhalter 2"/>
          <p:cNvSpPr>
            <a:spLocks noGrp="1"/>
          </p:cNvSpPr>
          <p:nvPr>
            <p:ph type="dt" sz="half" idx="10"/>
          </p:nvPr>
        </p:nvSpPr>
        <p:spPr/>
        <p:txBody>
          <a:bodyPr/>
          <a:lstStyle/>
          <a:p>
            <a:fld id="{95F39BCA-74D1-441B-8270-45FDEB5464BE}" type="datetimeFigureOut">
              <a:rPr lang="de-DE" smtClean="0"/>
              <a:pPr/>
              <a:t>11.05.2011</a:t>
            </a:fld>
            <a:endParaRPr lang="de-DE"/>
          </a:p>
        </p:txBody>
      </p:sp>
      <p:sp>
        <p:nvSpPr>
          <p:cNvPr id="4" name="Fußzeilenplatzhalter 3"/>
          <p:cNvSpPr>
            <a:spLocks noGrp="1"/>
          </p:cNvSpPr>
          <p:nvPr>
            <p:ph type="ftr" sz="quarter" idx="11"/>
          </p:nvPr>
        </p:nvSpPr>
        <p:spPr/>
        <p:txBody>
          <a:bodyPr/>
          <a:lstStyle/>
          <a:p>
            <a:endParaRPr lang="de-DE"/>
          </a:p>
        </p:txBody>
      </p:sp>
      <p:sp>
        <p:nvSpPr>
          <p:cNvPr id="5" name="Foliennummernplatzhalter 4"/>
          <p:cNvSpPr>
            <a:spLocks noGrp="1"/>
          </p:cNvSpPr>
          <p:nvPr>
            <p:ph type="sldNum" sz="quarter" idx="12"/>
          </p:nvPr>
        </p:nvSpPr>
        <p:spPr/>
        <p:txBody>
          <a:bodyPr/>
          <a:lstStyle/>
          <a:p>
            <a:fld id="{00AB50B3-0CDF-45CF-9D73-238E5AD5F233}" type="slidenum">
              <a:rPr lang="de-DE" smtClean="0"/>
              <a:pPr/>
              <a:t>‹Nr.›</a:t>
            </a:fld>
            <a:endParaRPr lang="de-D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p:cNvSpPr>
            <a:spLocks noGrp="1"/>
          </p:cNvSpPr>
          <p:nvPr>
            <p:ph type="dt" sz="half" idx="10"/>
          </p:nvPr>
        </p:nvSpPr>
        <p:spPr/>
        <p:txBody>
          <a:bodyPr/>
          <a:lstStyle/>
          <a:p>
            <a:fld id="{95F39BCA-74D1-441B-8270-45FDEB5464BE}" type="datetimeFigureOut">
              <a:rPr lang="de-DE" smtClean="0"/>
              <a:pPr/>
              <a:t>11.05.2011</a:t>
            </a:fld>
            <a:endParaRPr lang="de-DE"/>
          </a:p>
        </p:txBody>
      </p:sp>
      <p:sp>
        <p:nvSpPr>
          <p:cNvPr id="3" name="Fußzeilenplatzhalter 2"/>
          <p:cNvSpPr>
            <a:spLocks noGrp="1"/>
          </p:cNvSpPr>
          <p:nvPr>
            <p:ph type="ftr" sz="quarter" idx="11"/>
          </p:nvPr>
        </p:nvSpPr>
        <p:spPr/>
        <p:txBody>
          <a:bodyPr/>
          <a:lstStyle/>
          <a:p>
            <a:endParaRPr lang="de-DE"/>
          </a:p>
        </p:txBody>
      </p:sp>
      <p:sp>
        <p:nvSpPr>
          <p:cNvPr id="4" name="Foliennummernplatzhalter 3"/>
          <p:cNvSpPr>
            <a:spLocks noGrp="1"/>
          </p:cNvSpPr>
          <p:nvPr>
            <p:ph type="sldNum" sz="quarter" idx="12"/>
          </p:nvPr>
        </p:nvSpPr>
        <p:spPr/>
        <p:txBody>
          <a:bodyPr/>
          <a:lstStyle/>
          <a:p>
            <a:fld id="{00AB50B3-0CDF-45CF-9D73-238E5AD5F233}" type="slidenum">
              <a:rPr lang="de-DE" smtClean="0"/>
              <a:pPr/>
              <a:t>‹Nr.›</a:t>
            </a:fld>
            <a:endParaRPr lang="de-D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de-DE" smtClean="0"/>
              <a:t>Titelmasterformat durch Klicken bearbeiten</a:t>
            </a:r>
            <a:endParaRPr lang="de-DE"/>
          </a:p>
        </p:txBody>
      </p:sp>
      <p:sp>
        <p:nvSpPr>
          <p:cNvPr id="3" name="Inhaltsplatzhalt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Textplatzhalt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smtClean="0"/>
              <a:t>Textmasterformate durch Klicken bearbeiten</a:t>
            </a:r>
          </a:p>
        </p:txBody>
      </p:sp>
      <p:sp>
        <p:nvSpPr>
          <p:cNvPr id="5" name="Datumsplatzhalter 4"/>
          <p:cNvSpPr>
            <a:spLocks noGrp="1"/>
          </p:cNvSpPr>
          <p:nvPr>
            <p:ph type="dt" sz="half" idx="10"/>
          </p:nvPr>
        </p:nvSpPr>
        <p:spPr/>
        <p:txBody>
          <a:bodyPr/>
          <a:lstStyle/>
          <a:p>
            <a:fld id="{95F39BCA-74D1-441B-8270-45FDEB5464BE}" type="datetimeFigureOut">
              <a:rPr lang="de-DE" smtClean="0"/>
              <a:pPr/>
              <a:t>11.05.2011</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00AB50B3-0CDF-45CF-9D73-238E5AD5F233}" type="slidenum">
              <a:rPr lang="de-DE" smtClean="0"/>
              <a:pPr/>
              <a:t>‹Nr.›</a:t>
            </a:fld>
            <a:endParaRPr lang="de-DE"/>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de-DE" smtClean="0"/>
              <a:t>Titelmasterformat durch Klicken bearbeiten</a:t>
            </a:r>
            <a:endParaRPr lang="de-DE"/>
          </a:p>
        </p:txBody>
      </p:sp>
      <p:sp>
        <p:nvSpPr>
          <p:cNvPr id="3" name="Bildplatzhalt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DE"/>
          </a:p>
        </p:txBody>
      </p:sp>
      <p:sp>
        <p:nvSpPr>
          <p:cNvPr id="4" name="Textplatzhalt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smtClean="0"/>
              <a:t>Textmasterformate durch Klicken bearbeiten</a:t>
            </a:r>
          </a:p>
        </p:txBody>
      </p:sp>
      <p:sp>
        <p:nvSpPr>
          <p:cNvPr id="5" name="Datumsplatzhalter 4"/>
          <p:cNvSpPr>
            <a:spLocks noGrp="1"/>
          </p:cNvSpPr>
          <p:nvPr>
            <p:ph type="dt" sz="half" idx="10"/>
          </p:nvPr>
        </p:nvSpPr>
        <p:spPr/>
        <p:txBody>
          <a:bodyPr/>
          <a:lstStyle/>
          <a:p>
            <a:fld id="{95F39BCA-74D1-441B-8270-45FDEB5464BE}" type="datetimeFigureOut">
              <a:rPr lang="de-DE" smtClean="0"/>
              <a:pPr/>
              <a:t>11.05.2011</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00AB50B3-0CDF-45CF-9D73-238E5AD5F233}" type="slidenum">
              <a:rPr lang="de-DE" smtClean="0"/>
              <a:pPr/>
              <a:t>‹Nr.›</a:t>
            </a:fld>
            <a:endParaRPr lang="de-DE"/>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elplatzhalt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de-DE" smtClean="0"/>
              <a:t>Titelmasterformat durch Klicken bearbeiten</a:t>
            </a:r>
            <a:endParaRPr lang="de-DE"/>
          </a:p>
        </p:txBody>
      </p:sp>
      <p:sp>
        <p:nvSpPr>
          <p:cNvPr id="3" name="Textplatzhalt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Datumsplatzhalt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5F39BCA-74D1-441B-8270-45FDEB5464BE}" type="datetimeFigureOut">
              <a:rPr lang="de-DE" smtClean="0"/>
              <a:pPr/>
              <a:t>11.05.2011</a:t>
            </a:fld>
            <a:endParaRPr lang="de-DE"/>
          </a:p>
        </p:txBody>
      </p:sp>
      <p:sp>
        <p:nvSpPr>
          <p:cNvPr id="5" name="Fußzeilenplatzhalt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e-DE"/>
          </a:p>
        </p:txBody>
      </p:sp>
      <p:sp>
        <p:nvSpPr>
          <p:cNvPr id="6" name="Foliennummernplatzhalt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0AB50B3-0CDF-45CF-9D73-238E5AD5F233}" type="slidenum">
              <a:rPr lang="de-DE" smtClean="0"/>
              <a:pPr/>
              <a:t>‹Nr.›</a:t>
            </a:fld>
            <a:endParaRPr lang="de-DE"/>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p:txBody>
          <a:bodyPr>
            <a:normAutofit fontScale="90000"/>
          </a:bodyPr>
          <a:lstStyle/>
          <a:p>
            <a:r>
              <a:rPr lang="de-DE" dirty="0" err="1" smtClean="0"/>
              <a:t>Schrödinger‘s</a:t>
            </a:r>
            <a:r>
              <a:rPr lang="de-DE" dirty="0" smtClean="0"/>
              <a:t> Katze: </a:t>
            </a:r>
            <a:br>
              <a:rPr lang="de-DE" dirty="0" smtClean="0"/>
            </a:br>
            <a:r>
              <a:rPr lang="de-DE" dirty="0" err="1" smtClean="0"/>
              <a:t>Messprozess</a:t>
            </a:r>
            <a:r>
              <a:rPr lang="de-DE" dirty="0" smtClean="0"/>
              <a:t> und Wahrscheinlichkeit</a:t>
            </a:r>
            <a:endParaRPr lang="de-DE" dirty="0"/>
          </a:p>
        </p:txBody>
      </p:sp>
      <p:sp>
        <p:nvSpPr>
          <p:cNvPr id="3" name="Textfeld 2"/>
          <p:cNvSpPr txBox="1"/>
          <p:nvPr/>
        </p:nvSpPr>
        <p:spPr>
          <a:xfrm>
            <a:off x="5292080" y="4797152"/>
            <a:ext cx="2808312" cy="461665"/>
          </a:xfrm>
          <a:prstGeom prst="rect">
            <a:avLst/>
          </a:prstGeom>
          <a:noFill/>
        </p:spPr>
        <p:txBody>
          <a:bodyPr wrap="square" rtlCol="0">
            <a:spAutoFit/>
          </a:bodyPr>
          <a:lstStyle/>
          <a:p>
            <a:r>
              <a:rPr lang="de-DE" sz="2400" i="1" dirty="0" err="1" smtClean="0"/>
              <a:t>Haramrit</a:t>
            </a:r>
            <a:r>
              <a:rPr lang="de-DE" sz="2400" i="1" dirty="0" smtClean="0"/>
              <a:t> Kaur Gill</a:t>
            </a:r>
            <a:endParaRPr lang="de-DE" sz="2400" i="1"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p:cNvSpPr txBox="1"/>
          <p:nvPr/>
        </p:nvSpPr>
        <p:spPr>
          <a:xfrm>
            <a:off x="1115616" y="1196752"/>
            <a:ext cx="6768752" cy="2800767"/>
          </a:xfrm>
          <a:prstGeom prst="rect">
            <a:avLst/>
          </a:prstGeom>
          <a:noFill/>
        </p:spPr>
        <p:txBody>
          <a:bodyPr wrap="square" rtlCol="0">
            <a:spAutoFit/>
          </a:bodyPr>
          <a:lstStyle/>
          <a:p>
            <a:r>
              <a:rPr lang="de-DE" sz="3600" dirty="0" smtClean="0">
                <a:solidFill>
                  <a:srgbClr val="FF0000"/>
                </a:solidFill>
              </a:rPr>
              <a:t>Wahrscheinlichkeitswellen:</a:t>
            </a:r>
          </a:p>
          <a:p>
            <a:endParaRPr lang="de-DE" sz="2800" dirty="0" smtClean="0"/>
          </a:p>
          <a:p>
            <a:r>
              <a:rPr lang="de-DE" sz="2800" dirty="0" smtClean="0"/>
              <a:t>Teilchen können sich offensichtlich wie Wellen verhalten.</a:t>
            </a:r>
          </a:p>
          <a:p>
            <a:endParaRPr lang="de-DE" sz="2800" dirty="0" smtClean="0"/>
          </a:p>
          <a:p>
            <a:pPr algn="ctr"/>
            <a:r>
              <a:rPr lang="de-DE" sz="2800" dirty="0" smtClean="0"/>
              <a:t>Wellen-Teilchen-Dualismus!</a:t>
            </a:r>
            <a:endParaRPr lang="de-DE" sz="2800"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p:cNvSpPr txBox="1"/>
          <p:nvPr/>
        </p:nvSpPr>
        <p:spPr>
          <a:xfrm>
            <a:off x="1115616" y="404664"/>
            <a:ext cx="6840760" cy="5693866"/>
          </a:xfrm>
          <a:prstGeom prst="rect">
            <a:avLst/>
          </a:prstGeom>
          <a:noFill/>
        </p:spPr>
        <p:txBody>
          <a:bodyPr wrap="square" rtlCol="0">
            <a:spAutoFit/>
          </a:bodyPr>
          <a:lstStyle/>
          <a:p>
            <a:r>
              <a:rPr lang="de-DE" sz="2800" dirty="0" smtClean="0"/>
              <a:t>Für mich ist ehe das hier verständlich:</a:t>
            </a:r>
          </a:p>
          <a:p>
            <a:endParaRPr lang="de-DE" sz="2800" dirty="0" smtClean="0"/>
          </a:p>
          <a:p>
            <a:pPr algn="ctr"/>
            <a:r>
              <a:rPr lang="de-DE" sz="2800" dirty="0" smtClean="0"/>
              <a:t>“Was sich Wellenförmig hinter dem Doppelspalt ausbreitet ist also nicht etwa eine Welle, die in einem Materie „Pudding“ schwingt oder die Ausbreitung irgendeiner verschmierten Materie beschreibt, sondern eine zunächst ganz abstrakt aufzufassende Wahrscheinlichkeitswelle. Das heißt wir führen rein rechnerisch Wellen ein,…“</a:t>
            </a:r>
          </a:p>
          <a:p>
            <a:endParaRPr lang="de-DE" sz="2800" dirty="0" smtClean="0"/>
          </a:p>
          <a:p>
            <a:r>
              <a:rPr lang="de-DE" sz="2800" dirty="0" smtClean="0"/>
              <a:t>					Quelle: [1]</a:t>
            </a:r>
          </a:p>
          <a:p>
            <a:endParaRPr lang="de-DE" sz="2800"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p:cNvSpPr txBox="1"/>
          <p:nvPr/>
        </p:nvSpPr>
        <p:spPr>
          <a:xfrm>
            <a:off x="395536" y="836712"/>
            <a:ext cx="8748464" cy="4770537"/>
          </a:xfrm>
          <a:prstGeom prst="rect">
            <a:avLst/>
          </a:prstGeom>
          <a:noFill/>
        </p:spPr>
        <p:txBody>
          <a:bodyPr wrap="square" rtlCol="0">
            <a:spAutoFit/>
          </a:bodyPr>
          <a:lstStyle/>
          <a:p>
            <a:pPr algn="ctr"/>
            <a:r>
              <a:rPr lang="de-DE" sz="3600" dirty="0" smtClean="0">
                <a:solidFill>
                  <a:srgbClr val="FF0000"/>
                </a:solidFill>
              </a:rPr>
              <a:t>Messung: </a:t>
            </a:r>
          </a:p>
          <a:p>
            <a:pPr algn="ctr"/>
            <a:r>
              <a:rPr lang="de-DE" sz="3600" dirty="0" smtClean="0">
                <a:solidFill>
                  <a:srgbClr val="FF0000"/>
                </a:solidFill>
              </a:rPr>
              <a:t>„Zufallsergebnis“ oder „vorherzusehen“</a:t>
            </a:r>
          </a:p>
          <a:p>
            <a:endParaRPr lang="de-DE" sz="3600" dirty="0" smtClean="0">
              <a:solidFill>
                <a:srgbClr val="FF0000"/>
              </a:solidFill>
            </a:endParaRPr>
          </a:p>
          <a:p>
            <a:r>
              <a:rPr lang="de-DE" sz="2800" dirty="0" err="1" smtClean="0">
                <a:solidFill>
                  <a:srgbClr val="00B050"/>
                </a:solidFill>
              </a:rPr>
              <a:t>Structural</a:t>
            </a:r>
            <a:r>
              <a:rPr lang="de-DE" sz="2800" dirty="0" smtClean="0">
                <a:solidFill>
                  <a:srgbClr val="00B050"/>
                </a:solidFill>
              </a:rPr>
              <a:t> </a:t>
            </a:r>
            <a:r>
              <a:rPr lang="de-DE" sz="2800" dirty="0" err="1" smtClean="0">
                <a:solidFill>
                  <a:srgbClr val="00B050"/>
                </a:solidFill>
              </a:rPr>
              <a:t>and</a:t>
            </a:r>
            <a:r>
              <a:rPr lang="de-DE" sz="2800" dirty="0" smtClean="0">
                <a:solidFill>
                  <a:srgbClr val="00B050"/>
                </a:solidFill>
              </a:rPr>
              <a:t> </a:t>
            </a:r>
            <a:r>
              <a:rPr lang="de-DE" sz="2800" dirty="0" err="1" smtClean="0">
                <a:solidFill>
                  <a:srgbClr val="00B050"/>
                </a:solidFill>
              </a:rPr>
              <a:t>circumstantial</a:t>
            </a:r>
            <a:r>
              <a:rPr lang="de-DE" sz="2800" dirty="0" smtClean="0">
                <a:solidFill>
                  <a:srgbClr val="00B050"/>
                </a:solidFill>
              </a:rPr>
              <a:t> </a:t>
            </a:r>
            <a:r>
              <a:rPr lang="de-DE" sz="2800" dirty="0" err="1" smtClean="0">
                <a:solidFill>
                  <a:srgbClr val="00B050"/>
                </a:solidFill>
              </a:rPr>
              <a:t>measurement</a:t>
            </a:r>
            <a:endParaRPr lang="de-DE" sz="2800" dirty="0" smtClean="0">
              <a:solidFill>
                <a:srgbClr val="00B050"/>
              </a:solidFill>
            </a:endParaRPr>
          </a:p>
          <a:p>
            <a:endParaRPr lang="de-DE" sz="2800" dirty="0" smtClean="0"/>
          </a:p>
          <a:p>
            <a:pPr>
              <a:buFont typeface="Arial" pitchFamily="34" charset="0"/>
              <a:buChar char="•"/>
            </a:pPr>
            <a:r>
              <a:rPr lang="de-DE" sz="2800" dirty="0" smtClean="0"/>
              <a:t>Masse, Ladung, Eigendrehimpuls (unabhängig von Anfangsbedingungen)</a:t>
            </a:r>
          </a:p>
          <a:p>
            <a:pPr>
              <a:buFont typeface="Arial" pitchFamily="34" charset="0"/>
              <a:buChar char="•"/>
            </a:pPr>
            <a:endParaRPr lang="de-DE" sz="2800" dirty="0" smtClean="0"/>
          </a:p>
          <a:p>
            <a:pPr>
              <a:buFont typeface="Arial" pitchFamily="34" charset="0"/>
              <a:buChar char="•"/>
            </a:pPr>
            <a:r>
              <a:rPr lang="de-DE" sz="2800" dirty="0" smtClean="0"/>
              <a:t>Ort, Impuls (hängt von Situation und Lage der Messung (</a:t>
            </a:r>
            <a:r>
              <a:rPr lang="de-DE" sz="2800" dirty="0" err="1" smtClean="0"/>
              <a:t>Circumstance</a:t>
            </a:r>
            <a:r>
              <a:rPr lang="de-DE" sz="2800" dirty="0" smtClean="0"/>
              <a:t>) ab)</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p:cNvSpPr txBox="1"/>
          <p:nvPr/>
        </p:nvSpPr>
        <p:spPr>
          <a:xfrm>
            <a:off x="971600" y="620688"/>
            <a:ext cx="6552728" cy="523220"/>
          </a:xfrm>
          <a:prstGeom prst="rect">
            <a:avLst/>
          </a:prstGeom>
          <a:noFill/>
        </p:spPr>
        <p:txBody>
          <a:bodyPr wrap="square" rtlCol="0">
            <a:spAutoFit/>
          </a:bodyPr>
          <a:lstStyle/>
          <a:p>
            <a:pPr algn="ctr"/>
            <a:r>
              <a:rPr lang="de-DE" sz="2800" dirty="0" smtClean="0">
                <a:solidFill>
                  <a:srgbClr val="92D050"/>
                </a:solidFill>
              </a:rPr>
              <a:t>Doppelspalt Experiment</a:t>
            </a:r>
          </a:p>
        </p:txBody>
      </p:sp>
      <p:cxnSp>
        <p:nvCxnSpPr>
          <p:cNvPr id="6" name="Gerade Verbindung mit Pfeil 5"/>
          <p:cNvCxnSpPr/>
          <p:nvPr/>
        </p:nvCxnSpPr>
        <p:spPr>
          <a:xfrm rot="5400000">
            <a:off x="2087724" y="1520788"/>
            <a:ext cx="1872208" cy="1800200"/>
          </a:xfrm>
          <a:prstGeom prst="bentConnector3">
            <a:avLst>
              <a:gd name="adj1" fmla="val 50000"/>
            </a:avLst>
          </a:prstGeom>
          <a:ln w="2222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5" name="Gerade Verbindung mit Pfeil 14"/>
          <p:cNvCxnSpPr/>
          <p:nvPr/>
        </p:nvCxnSpPr>
        <p:spPr>
          <a:xfrm rot="16200000" flipH="1">
            <a:off x="4067944" y="1556792"/>
            <a:ext cx="1872208" cy="1728192"/>
          </a:xfrm>
          <a:prstGeom prst="bentConnector3">
            <a:avLst>
              <a:gd name="adj1" fmla="val 50000"/>
            </a:avLst>
          </a:prstGeom>
          <a:ln w="22225">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22" name="Textfeld 21"/>
          <p:cNvSpPr txBox="1"/>
          <p:nvPr/>
        </p:nvSpPr>
        <p:spPr>
          <a:xfrm>
            <a:off x="827584" y="3356992"/>
            <a:ext cx="2736304" cy="1384995"/>
          </a:xfrm>
          <a:prstGeom prst="rect">
            <a:avLst/>
          </a:prstGeom>
          <a:noFill/>
        </p:spPr>
        <p:txBody>
          <a:bodyPr wrap="square" rtlCol="0">
            <a:spAutoFit/>
          </a:bodyPr>
          <a:lstStyle/>
          <a:p>
            <a:r>
              <a:rPr lang="de-DE" sz="2800" b="1" dirty="0" smtClean="0"/>
              <a:t>Einzelteilchen:</a:t>
            </a:r>
          </a:p>
          <a:p>
            <a:endParaRPr lang="de-DE" sz="2800" dirty="0" smtClean="0"/>
          </a:p>
          <a:p>
            <a:r>
              <a:rPr lang="de-DE" sz="2800" dirty="0" smtClean="0"/>
              <a:t>Absoluter Zufall!</a:t>
            </a:r>
            <a:endParaRPr lang="de-DE" sz="2800" dirty="0"/>
          </a:p>
        </p:txBody>
      </p:sp>
      <p:sp>
        <p:nvSpPr>
          <p:cNvPr id="23" name="Textfeld 22"/>
          <p:cNvSpPr txBox="1"/>
          <p:nvPr/>
        </p:nvSpPr>
        <p:spPr>
          <a:xfrm>
            <a:off x="4716016" y="3356992"/>
            <a:ext cx="3672408" cy="1384995"/>
          </a:xfrm>
          <a:prstGeom prst="rect">
            <a:avLst/>
          </a:prstGeom>
          <a:noFill/>
        </p:spPr>
        <p:txBody>
          <a:bodyPr wrap="square" rtlCol="0">
            <a:spAutoFit/>
          </a:bodyPr>
          <a:lstStyle/>
          <a:p>
            <a:r>
              <a:rPr lang="de-DE" sz="2800" b="1" dirty="0" smtClean="0"/>
              <a:t>Gesamtheit des Bildes:</a:t>
            </a:r>
          </a:p>
          <a:p>
            <a:endParaRPr lang="de-DE" sz="2800" dirty="0" smtClean="0"/>
          </a:p>
          <a:p>
            <a:r>
              <a:rPr lang="de-DE" sz="2800" dirty="0" smtClean="0"/>
              <a:t>Eindeutige Vorhersage</a:t>
            </a:r>
            <a:endParaRPr lang="de-DE" sz="2800"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p:cNvSpPr txBox="1"/>
          <p:nvPr/>
        </p:nvSpPr>
        <p:spPr>
          <a:xfrm>
            <a:off x="467544" y="1196752"/>
            <a:ext cx="2339752" cy="523220"/>
          </a:xfrm>
          <a:prstGeom prst="rect">
            <a:avLst/>
          </a:prstGeom>
          <a:noFill/>
        </p:spPr>
        <p:txBody>
          <a:bodyPr wrap="square" rtlCol="0">
            <a:spAutoFit/>
          </a:bodyPr>
          <a:lstStyle/>
          <a:p>
            <a:r>
              <a:rPr lang="de-DE" sz="2800" dirty="0" smtClean="0"/>
              <a:t>Einzelspalt:</a:t>
            </a:r>
            <a:endParaRPr lang="de-DE" sz="2800" dirty="0"/>
          </a:p>
        </p:txBody>
      </p:sp>
      <p:pic>
        <p:nvPicPr>
          <p:cNvPr id="4098" name="Picture 2"/>
          <p:cNvPicPr>
            <a:picLocks noChangeAspect="1" noChangeArrowheads="1"/>
          </p:cNvPicPr>
          <p:nvPr/>
        </p:nvPicPr>
        <p:blipFill>
          <a:blip r:embed="rId2" cstate="print"/>
          <a:srcRect/>
          <a:stretch>
            <a:fillRect/>
          </a:stretch>
        </p:blipFill>
        <p:spPr bwMode="auto">
          <a:xfrm>
            <a:off x="2051720" y="1628800"/>
            <a:ext cx="5027066" cy="3250348"/>
          </a:xfrm>
          <a:prstGeom prst="rect">
            <a:avLst/>
          </a:prstGeom>
          <a:noFill/>
          <a:ln w="9525">
            <a:noFill/>
            <a:miter lim="800000"/>
            <a:headEnd/>
            <a:tailEnd/>
          </a:ln>
        </p:spPr>
      </p:pic>
      <p:sp>
        <p:nvSpPr>
          <p:cNvPr id="5" name="Textfeld 4"/>
          <p:cNvSpPr txBox="1"/>
          <p:nvPr/>
        </p:nvSpPr>
        <p:spPr>
          <a:xfrm>
            <a:off x="1043608" y="5013176"/>
            <a:ext cx="7560840" cy="954107"/>
          </a:xfrm>
          <a:prstGeom prst="rect">
            <a:avLst/>
          </a:prstGeom>
          <a:noFill/>
        </p:spPr>
        <p:txBody>
          <a:bodyPr wrap="square" rtlCol="0">
            <a:spAutoFit/>
          </a:bodyPr>
          <a:lstStyle/>
          <a:p>
            <a:r>
              <a:rPr lang="de-DE" sz="2800" dirty="0" smtClean="0"/>
              <a:t>Zu Jeder </a:t>
            </a:r>
            <a:r>
              <a:rPr lang="el-GR" sz="2800" dirty="0" smtClean="0"/>
              <a:t>Δ</a:t>
            </a:r>
            <a:r>
              <a:rPr lang="de-DE" sz="2800" dirty="0" smtClean="0"/>
              <a:t>x gehört also ein quantenmechanischer Zustand.</a:t>
            </a:r>
            <a:endParaRPr lang="de-DE" sz="2800" dirty="0"/>
          </a:p>
        </p:txBody>
      </p:sp>
      <p:sp>
        <p:nvSpPr>
          <p:cNvPr id="6" name="Rechteck 5"/>
          <p:cNvSpPr/>
          <p:nvPr/>
        </p:nvSpPr>
        <p:spPr>
          <a:xfrm>
            <a:off x="2044574" y="404664"/>
            <a:ext cx="4367478" cy="646331"/>
          </a:xfrm>
          <a:prstGeom prst="rect">
            <a:avLst/>
          </a:prstGeom>
        </p:spPr>
        <p:txBody>
          <a:bodyPr wrap="none">
            <a:spAutoFit/>
          </a:bodyPr>
          <a:lstStyle/>
          <a:p>
            <a:pPr algn="ctr"/>
            <a:r>
              <a:rPr lang="de-DE" sz="3600" dirty="0" smtClean="0">
                <a:solidFill>
                  <a:srgbClr val="FF0000"/>
                </a:solidFill>
              </a:rPr>
              <a:t>Die Unschärferelation</a:t>
            </a:r>
            <a:r>
              <a:rPr lang="de-DE" sz="3200" dirty="0" smtClean="0">
                <a:solidFill>
                  <a:srgbClr val="FF0000"/>
                </a:solidFill>
              </a:rPr>
              <a:t>:</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feld 2"/>
          <p:cNvSpPr txBox="1"/>
          <p:nvPr/>
        </p:nvSpPr>
        <p:spPr>
          <a:xfrm>
            <a:off x="971600" y="692696"/>
            <a:ext cx="7776864" cy="5693866"/>
          </a:xfrm>
          <a:prstGeom prst="rect">
            <a:avLst/>
          </a:prstGeom>
          <a:noFill/>
        </p:spPr>
        <p:txBody>
          <a:bodyPr wrap="square" rtlCol="0">
            <a:spAutoFit/>
          </a:bodyPr>
          <a:lstStyle/>
          <a:p>
            <a:r>
              <a:rPr lang="de-DE" sz="2800" dirty="0" smtClean="0">
                <a:solidFill>
                  <a:srgbClr val="00B050"/>
                </a:solidFill>
              </a:rPr>
              <a:t>Ortsmessung:</a:t>
            </a:r>
          </a:p>
          <a:p>
            <a:endParaRPr lang="de-DE" sz="2800" dirty="0" smtClean="0"/>
          </a:p>
          <a:p>
            <a:r>
              <a:rPr lang="de-DE" sz="2800" dirty="0" smtClean="0"/>
              <a:t>Jedes Einzelbild liefert einen scharfen Wert.</a:t>
            </a:r>
          </a:p>
          <a:p>
            <a:r>
              <a:rPr lang="de-DE" sz="2800" dirty="0" smtClean="0"/>
              <a:t>Wiederholte Messungen liefern eine Streuung </a:t>
            </a:r>
            <a:r>
              <a:rPr lang="el-GR" sz="2800" dirty="0" smtClean="0"/>
              <a:t>Δ</a:t>
            </a:r>
            <a:r>
              <a:rPr lang="de-DE" sz="2800" dirty="0" smtClean="0"/>
              <a:t>x.</a:t>
            </a:r>
          </a:p>
          <a:p>
            <a:endParaRPr lang="de-DE" sz="2800" dirty="0" smtClean="0"/>
          </a:p>
          <a:p>
            <a:r>
              <a:rPr lang="de-DE" sz="2800" dirty="0" smtClean="0">
                <a:solidFill>
                  <a:srgbClr val="00B050"/>
                </a:solidFill>
              </a:rPr>
              <a:t>Impulsmessung:</a:t>
            </a:r>
          </a:p>
          <a:p>
            <a:endParaRPr lang="de-DE" sz="2800" dirty="0" smtClean="0"/>
          </a:p>
          <a:p>
            <a:r>
              <a:rPr lang="de-DE" sz="2800" dirty="0" smtClean="0"/>
              <a:t>Liefert auch eine Streuung </a:t>
            </a:r>
            <a:r>
              <a:rPr lang="el-GR" sz="2800" dirty="0" smtClean="0"/>
              <a:t>Δ</a:t>
            </a:r>
            <a:r>
              <a:rPr lang="de-DE" sz="2800" dirty="0" smtClean="0"/>
              <a:t>p.</a:t>
            </a:r>
          </a:p>
          <a:p>
            <a:endParaRPr lang="de-DE" sz="2800" dirty="0" smtClean="0"/>
          </a:p>
          <a:p>
            <a:r>
              <a:rPr lang="de-DE" sz="2800" dirty="0" smtClean="0"/>
              <a:t>Es gilt: 	</a:t>
            </a:r>
            <a:r>
              <a:rPr lang="el-GR" sz="2800" dirty="0" smtClean="0"/>
              <a:t>Δ</a:t>
            </a:r>
            <a:r>
              <a:rPr lang="de-DE" sz="2800" dirty="0" smtClean="0"/>
              <a:t>x*</a:t>
            </a:r>
            <a:r>
              <a:rPr lang="el-GR" sz="2800" dirty="0" smtClean="0"/>
              <a:t>Δ</a:t>
            </a:r>
            <a:r>
              <a:rPr lang="de-DE" sz="2800" dirty="0" smtClean="0"/>
              <a:t>p ≥ h/4</a:t>
            </a:r>
            <a:r>
              <a:rPr lang="el-GR" sz="2800" dirty="0" smtClean="0"/>
              <a:t>π</a:t>
            </a:r>
            <a:endParaRPr lang="de-DE" sz="2800" dirty="0" smtClean="0"/>
          </a:p>
          <a:p>
            <a:endParaRPr lang="de-DE" sz="2800" dirty="0" smtClean="0"/>
          </a:p>
          <a:p>
            <a:r>
              <a:rPr lang="de-DE" sz="2800" dirty="0" smtClean="0"/>
              <a:t>Vor einer Messung kann man einem Quantenobjekt weder Ort noch Impuls zusprechen.</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p:cNvSpPr txBox="1"/>
          <p:nvPr/>
        </p:nvSpPr>
        <p:spPr>
          <a:xfrm>
            <a:off x="1331640" y="476672"/>
            <a:ext cx="6120680" cy="1077218"/>
          </a:xfrm>
          <a:prstGeom prst="rect">
            <a:avLst/>
          </a:prstGeom>
          <a:noFill/>
        </p:spPr>
        <p:txBody>
          <a:bodyPr wrap="square" rtlCol="0">
            <a:spAutoFit/>
          </a:bodyPr>
          <a:lstStyle/>
          <a:p>
            <a:pPr algn="ctr"/>
            <a:r>
              <a:rPr lang="de-DE" sz="2800" dirty="0" err="1" smtClean="0">
                <a:solidFill>
                  <a:srgbClr val="00B050"/>
                </a:solidFill>
              </a:rPr>
              <a:t>Heisenbergsches</a:t>
            </a:r>
            <a:r>
              <a:rPr lang="de-DE" sz="2800" dirty="0" smtClean="0">
                <a:solidFill>
                  <a:srgbClr val="00B050"/>
                </a:solidFill>
              </a:rPr>
              <a:t> </a:t>
            </a:r>
            <a:r>
              <a:rPr lang="de-DE" sz="2800" dirty="0" smtClean="0">
                <a:solidFill>
                  <a:srgbClr val="00B050"/>
                </a:solidFill>
              </a:rPr>
              <a:t>Gammamikroskop</a:t>
            </a:r>
          </a:p>
          <a:p>
            <a:endParaRPr lang="de-DE" sz="3600" dirty="0" smtClean="0">
              <a:solidFill>
                <a:srgbClr val="FF0000"/>
              </a:solidFill>
            </a:endParaRPr>
          </a:p>
        </p:txBody>
      </p:sp>
      <p:pic>
        <p:nvPicPr>
          <p:cNvPr id="3074" name="Picture 2"/>
          <p:cNvPicPr>
            <a:picLocks noChangeAspect="1" noChangeArrowheads="1"/>
          </p:cNvPicPr>
          <p:nvPr/>
        </p:nvPicPr>
        <p:blipFill>
          <a:blip r:embed="rId2" cstate="print"/>
          <a:srcRect/>
          <a:stretch>
            <a:fillRect/>
          </a:stretch>
        </p:blipFill>
        <p:spPr bwMode="auto">
          <a:xfrm>
            <a:off x="2051720" y="1340768"/>
            <a:ext cx="5184576" cy="3883054"/>
          </a:xfrm>
          <a:prstGeom prst="rect">
            <a:avLst/>
          </a:prstGeom>
          <a:noFill/>
          <a:ln w="9525">
            <a:noFill/>
            <a:miter lim="800000"/>
            <a:headEnd/>
            <a:tailEnd/>
          </a:ln>
        </p:spPr>
      </p:pic>
      <p:sp>
        <p:nvSpPr>
          <p:cNvPr id="4" name="Textfeld 3"/>
          <p:cNvSpPr txBox="1"/>
          <p:nvPr/>
        </p:nvSpPr>
        <p:spPr>
          <a:xfrm>
            <a:off x="755576" y="5949280"/>
            <a:ext cx="7632848" cy="369332"/>
          </a:xfrm>
          <a:prstGeom prst="rect">
            <a:avLst/>
          </a:prstGeom>
          <a:noFill/>
        </p:spPr>
        <p:txBody>
          <a:bodyPr wrap="square" rtlCol="0">
            <a:spAutoFit/>
          </a:bodyPr>
          <a:lstStyle/>
          <a:p>
            <a:pPr algn="ctr"/>
            <a:r>
              <a:rPr lang="de-DE" dirty="0" smtClean="0"/>
              <a:t>http://www.qudev.ethz.ch/phys4/phys4_fs08/phys4_L08_v1.pdf</a:t>
            </a:r>
            <a:endParaRPr lang="de-DE"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p:cNvSpPr txBox="1"/>
          <p:nvPr/>
        </p:nvSpPr>
        <p:spPr>
          <a:xfrm>
            <a:off x="1115616" y="692696"/>
            <a:ext cx="6192688" cy="4647426"/>
          </a:xfrm>
          <a:prstGeom prst="rect">
            <a:avLst/>
          </a:prstGeom>
          <a:noFill/>
        </p:spPr>
        <p:txBody>
          <a:bodyPr wrap="square" rtlCol="0">
            <a:spAutoFit/>
          </a:bodyPr>
          <a:lstStyle/>
          <a:p>
            <a:r>
              <a:rPr lang="de-DE" sz="3600" dirty="0" smtClean="0">
                <a:solidFill>
                  <a:srgbClr val="FF0000"/>
                </a:solidFill>
              </a:rPr>
              <a:t>Messung nach einer Messung:</a:t>
            </a:r>
          </a:p>
          <a:p>
            <a:endParaRPr lang="de-DE" sz="3600" dirty="0" smtClean="0">
              <a:solidFill>
                <a:srgbClr val="FF0000"/>
              </a:solidFill>
            </a:endParaRPr>
          </a:p>
          <a:p>
            <a:pPr>
              <a:buFont typeface="Arial" pitchFamily="34" charset="0"/>
              <a:buChar char="•"/>
            </a:pPr>
            <a:r>
              <a:rPr lang="de-DE" sz="2800" dirty="0" smtClean="0"/>
              <a:t>Dynamik 1: Zeitliche Entwicklung zwischen zwei Messungen.</a:t>
            </a:r>
          </a:p>
          <a:p>
            <a:r>
              <a:rPr lang="de-DE" sz="2800" dirty="0" smtClean="0"/>
              <a:t> </a:t>
            </a:r>
          </a:p>
          <a:p>
            <a:pPr>
              <a:buFont typeface="Arial" pitchFamily="34" charset="0"/>
              <a:buChar char="•"/>
            </a:pPr>
            <a:r>
              <a:rPr lang="de-DE" sz="2800" dirty="0" smtClean="0"/>
              <a:t>Dynamik 2: Aussage über den Ausgang einer Messung.</a:t>
            </a:r>
          </a:p>
          <a:p>
            <a:endParaRPr lang="de-DE" sz="2800" dirty="0" smtClean="0"/>
          </a:p>
          <a:p>
            <a:r>
              <a:rPr lang="de-DE" sz="2800" dirty="0" smtClean="0"/>
              <a:t>Schwachpunkt der Quantenmechanik: </a:t>
            </a:r>
          </a:p>
          <a:p>
            <a:r>
              <a:rPr lang="de-DE" sz="2800" dirty="0" smtClean="0"/>
              <a:t>	Ursache von Dynamik 2</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2"/>
          <p:cNvPicPr>
            <a:picLocks noChangeAspect="1" noChangeArrowheads="1"/>
          </p:cNvPicPr>
          <p:nvPr/>
        </p:nvPicPr>
        <p:blipFill>
          <a:blip r:embed="rId2" cstate="print"/>
          <a:srcRect/>
          <a:stretch>
            <a:fillRect/>
          </a:stretch>
        </p:blipFill>
        <p:spPr bwMode="auto">
          <a:xfrm>
            <a:off x="971600" y="764704"/>
            <a:ext cx="5772150" cy="5200650"/>
          </a:xfrm>
          <a:prstGeom prst="rect">
            <a:avLst/>
          </a:prstGeom>
          <a:noFill/>
          <a:ln w="9525">
            <a:noFill/>
            <a:miter lim="800000"/>
            <a:headEnd/>
            <a:tailEnd/>
          </a:ln>
        </p:spPr>
      </p:pic>
      <p:sp>
        <p:nvSpPr>
          <p:cNvPr id="3" name="Textfeld 2"/>
          <p:cNvSpPr txBox="1"/>
          <p:nvPr/>
        </p:nvSpPr>
        <p:spPr>
          <a:xfrm>
            <a:off x="7308304" y="404664"/>
            <a:ext cx="1619672" cy="5693866"/>
          </a:xfrm>
          <a:prstGeom prst="rect">
            <a:avLst/>
          </a:prstGeom>
          <a:noFill/>
        </p:spPr>
        <p:txBody>
          <a:bodyPr wrap="square" rtlCol="0">
            <a:spAutoFit/>
          </a:bodyPr>
          <a:lstStyle/>
          <a:p>
            <a:endParaRPr lang="de-DE" sz="2800" dirty="0" smtClean="0"/>
          </a:p>
          <a:p>
            <a:endParaRPr lang="de-DE" sz="2800" dirty="0" smtClean="0"/>
          </a:p>
          <a:p>
            <a:endParaRPr lang="de-DE" sz="2800" dirty="0" smtClean="0"/>
          </a:p>
          <a:p>
            <a:r>
              <a:rPr lang="de-DE" sz="2800" dirty="0" smtClean="0">
                <a:solidFill>
                  <a:srgbClr val="00B050"/>
                </a:solidFill>
              </a:rPr>
              <a:t>Zustand 1</a:t>
            </a:r>
          </a:p>
          <a:p>
            <a:endParaRPr lang="de-DE" sz="2800" dirty="0" smtClean="0">
              <a:solidFill>
                <a:srgbClr val="00B050"/>
              </a:solidFill>
            </a:endParaRPr>
          </a:p>
          <a:p>
            <a:endParaRPr lang="de-DE" sz="2800" dirty="0" smtClean="0">
              <a:solidFill>
                <a:srgbClr val="00B050"/>
              </a:solidFill>
            </a:endParaRPr>
          </a:p>
          <a:p>
            <a:endParaRPr lang="de-DE" sz="2800" dirty="0" smtClean="0">
              <a:solidFill>
                <a:srgbClr val="00B050"/>
              </a:solidFill>
            </a:endParaRPr>
          </a:p>
          <a:p>
            <a:r>
              <a:rPr lang="de-DE" sz="2800" dirty="0" smtClean="0">
                <a:solidFill>
                  <a:srgbClr val="00B050"/>
                </a:solidFill>
              </a:rPr>
              <a:t>Zustand 2</a:t>
            </a:r>
          </a:p>
          <a:p>
            <a:endParaRPr lang="de-DE" sz="2800" dirty="0" smtClean="0">
              <a:solidFill>
                <a:srgbClr val="00B050"/>
              </a:solidFill>
            </a:endParaRPr>
          </a:p>
          <a:p>
            <a:endParaRPr lang="de-DE" sz="2800" dirty="0" smtClean="0">
              <a:solidFill>
                <a:srgbClr val="00B050"/>
              </a:solidFill>
            </a:endParaRPr>
          </a:p>
          <a:p>
            <a:endParaRPr lang="de-DE" sz="2800" dirty="0" smtClean="0">
              <a:solidFill>
                <a:srgbClr val="00B050"/>
              </a:solidFill>
            </a:endParaRPr>
          </a:p>
          <a:p>
            <a:r>
              <a:rPr lang="de-DE" sz="2800" dirty="0" smtClean="0">
                <a:solidFill>
                  <a:srgbClr val="00B050"/>
                </a:solidFill>
              </a:rPr>
              <a:t>Zustand 3</a:t>
            </a:r>
          </a:p>
          <a:p>
            <a:endParaRPr lang="de-DE" sz="2800" dirty="0">
              <a:solidFill>
                <a:srgbClr val="00B050"/>
              </a:solidFill>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p:cNvSpPr txBox="1"/>
          <p:nvPr/>
        </p:nvSpPr>
        <p:spPr>
          <a:xfrm>
            <a:off x="827584" y="260648"/>
            <a:ext cx="7992888" cy="5693866"/>
          </a:xfrm>
          <a:prstGeom prst="rect">
            <a:avLst/>
          </a:prstGeom>
          <a:noFill/>
        </p:spPr>
        <p:txBody>
          <a:bodyPr wrap="square" rtlCol="0">
            <a:spAutoFit/>
          </a:bodyPr>
          <a:lstStyle/>
          <a:p>
            <a:r>
              <a:rPr lang="de-DE" sz="2800" dirty="0" smtClean="0"/>
              <a:t>Vor einer Messung existiert in der Quantenmechanik eine Art Überlagerung (</a:t>
            </a:r>
            <a:r>
              <a:rPr lang="de-DE" sz="2800" dirty="0" smtClean="0">
                <a:solidFill>
                  <a:srgbClr val="00B050"/>
                </a:solidFill>
              </a:rPr>
              <a:t>Superposition</a:t>
            </a:r>
            <a:r>
              <a:rPr lang="de-DE" sz="2800" dirty="0" smtClean="0"/>
              <a:t>) aller möglichen Zuständen: dies kann man sich klassisch gar nicht vorstellen, Diskussionsbedarf!</a:t>
            </a:r>
          </a:p>
          <a:p>
            <a:endParaRPr lang="de-DE" sz="2800" dirty="0" smtClean="0"/>
          </a:p>
          <a:p>
            <a:r>
              <a:rPr lang="de-DE" sz="2800" dirty="0" smtClean="0"/>
              <a:t>Bei einer Messung „zwingt“ man diese Superposition sich in eine Wahrscheinlichkeit zu umwandeln! </a:t>
            </a:r>
          </a:p>
          <a:p>
            <a:endParaRPr lang="de-DE" sz="2800" dirty="0" smtClean="0"/>
          </a:p>
          <a:p>
            <a:r>
              <a:rPr lang="de-DE" sz="2800" dirty="0" smtClean="0"/>
              <a:t>Nach einer Messung hat man ein bestimmtes Ergebnis (ein Peak), und Wahrscheinlichkeit geht in Bestimmtheit über: </a:t>
            </a:r>
            <a:r>
              <a:rPr lang="de-DE" sz="2800" dirty="0" smtClean="0">
                <a:solidFill>
                  <a:srgbClr val="00B050"/>
                </a:solidFill>
              </a:rPr>
              <a:t>Kollaps der Wellenfunktion</a:t>
            </a:r>
            <a:r>
              <a:rPr lang="de-DE" sz="2800" dirty="0" smtClean="0"/>
              <a:t>. Dies passiert </a:t>
            </a:r>
            <a:r>
              <a:rPr lang="de-DE" sz="2800" dirty="0" err="1" smtClean="0"/>
              <a:t>instantan</a:t>
            </a:r>
            <a:r>
              <a:rPr lang="de-DE" sz="2800" dirty="0" smtClean="0"/>
              <a:t> und wird als </a:t>
            </a:r>
            <a:r>
              <a:rPr lang="de-DE" sz="2800" dirty="0" smtClean="0">
                <a:solidFill>
                  <a:srgbClr val="00B050"/>
                </a:solidFill>
              </a:rPr>
              <a:t>Quantensprung </a:t>
            </a:r>
            <a:r>
              <a:rPr lang="de-DE" sz="2800" dirty="0" smtClean="0"/>
              <a:t>bezeichnet.</a:t>
            </a:r>
            <a:endParaRPr lang="de-DE" sz="2800"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p:cNvSpPr txBox="1"/>
          <p:nvPr/>
        </p:nvSpPr>
        <p:spPr>
          <a:xfrm>
            <a:off x="971600" y="620688"/>
            <a:ext cx="7344816" cy="7232749"/>
          </a:xfrm>
          <a:prstGeom prst="rect">
            <a:avLst/>
          </a:prstGeom>
          <a:noFill/>
        </p:spPr>
        <p:txBody>
          <a:bodyPr wrap="square" rtlCol="0">
            <a:spAutoFit/>
          </a:bodyPr>
          <a:lstStyle/>
          <a:p>
            <a:r>
              <a:rPr lang="de-DE" sz="3600" dirty="0" smtClean="0">
                <a:solidFill>
                  <a:srgbClr val="FF0000"/>
                </a:solidFill>
              </a:rPr>
              <a:t>Inhalt:</a:t>
            </a:r>
          </a:p>
          <a:p>
            <a:endParaRPr lang="de-DE" sz="3600" dirty="0" smtClean="0">
              <a:solidFill>
                <a:srgbClr val="FF0000"/>
              </a:solidFill>
            </a:endParaRPr>
          </a:p>
          <a:p>
            <a:pPr>
              <a:buFont typeface="Arial" pitchFamily="34" charset="0"/>
              <a:buChar char="•"/>
            </a:pPr>
            <a:r>
              <a:rPr lang="de-DE" sz="2800" dirty="0" smtClean="0"/>
              <a:t>Stern-Gerlach Versuch</a:t>
            </a:r>
          </a:p>
          <a:p>
            <a:pPr>
              <a:buFont typeface="Arial" pitchFamily="34" charset="0"/>
              <a:buChar char="•"/>
            </a:pPr>
            <a:r>
              <a:rPr lang="de-DE" sz="2800" dirty="0" smtClean="0"/>
              <a:t> Doppelspalt Experiment</a:t>
            </a:r>
          </a:p>
          <a:p>
            <a:pPr>
              <a:buFont typeface="Arial" pitchFamily="34" charset="0"/>
              <a:buChar char="•"/>
            </a:pPr>
            <a:r>
              <a:rPr lang="de-DE" sz="2800" dirty="0" smtClean="0"/>
              <a:t>Wahrscheinlichkeitswellen</a:t>
            </a:r>
          </a:p>
          <a:p>
            <a:pPr>
              <a:buFont typeface="Arial" pitchFamily="34" charset="0"/>
              <a:buChar char="•"/>
            </a:pPr>
            <a:r>
              <a:rPr lang="de-DE" sz="2800" dirty="0" smtClean="0"/>
              <a:t>Messung: Zufallsergebnis oder vorherzusehen</a:t>
            </a:r>
          </a:p>
          <a:p>
            <a:pPr>
              <a:buFont typeface="Arial" pitchFamily="34" charset="0"/>
              <a:buChar char="•"/>
            </a:pPr>
            <a:r>
              <a:rPr lang="de-DE" sz="2800" dirty="0" smtClean="0"/>
              <a:t>Die Unschärferelation</a:t>
            </a:r>
          </a:p>
          <a:p>
            <a:pPr>
              <a:buFont typeface="Arial" pitchFamily="34" charset="0"/>
              <a:buChar char="•"/>
            </a:pPr>
            <a:r>
              <a:rPr lang="de-DE" sz="2800" dirty="0" smtClean="0"/>
              <a:t>Messung nach einer Messung</a:t>
            </a:r>
          </a:p>
          <a:p>
            <a:pPr>
              <a:buFont typeface="Arial" pitchFamily="34" charset="0"/>
              <a:buChar char="•"/>
            </a:pPr>
            <a:r>
              <a:rPr lang="de-DE" sz="2800" dirty="0" smtClean="0"/>
              <a:t>Die entscheidende Frage</a:t>
            </a:r>
          </a:p>
          <a:p>
            <a:pPr>
              <a:buFont typeface="Arial" pitchFamily="34" charset="0"/>
              <a:buChar char="•"/>
            </a:pPr>
            <a:r>
              <a:rPr lang="de-DE" sz="2800" dirty="0" smtClean="0"/>
              <a:t>Quellen</a:t>
            </a:r>
          </a:p>
          <a:p>
            <a:pPr>
              <a:buFont typeface="Arial" pitchFamily="34" charset="0"/>
              <a:buChar char="•"/>
            </a:pPr>
            <a:endParaRPr lang="de-DE" sz="2800" dirty="0" smtClean="0"/>
          </a:p>
          <a:p>
            <a:pPr>
              <a:buFont typeface="Arial" pitchFamily="34" charset="0"/>
              <a:buChar char="•"/>
            </a:pPr>
            <a:endParaRPr lang="de-DE" sz="2800" dirty="0" smtClean="0"/>
          </a:p>
          <a:p>
            <a:pPr>
              <a:buFont typeface="Arial" pitchFamily="34" charset="0"/>
              <a:buChar char="•"/>
            </a:pPr>
            <a:endParaRPr lang="de-DE" sz="2800" dirty="0" smtClean="0"/>
          </a:p>
          <a:p>
            <a:pPr>
              <a:buFont typeface="Arial" pitchFamily="34" charset="0"/>
              <a:buChar char="•"/>
            </a:pPr>
            <a:endParaRPr lang="de-DE" sz="2800" dirty="0" smtClean="0"/>
          </a:p>
          <a:p>
            <a:pPr>
              <a:buFont typeface="Arial" pitchFamily="34" charset="0"/>
              <a:buChar char="•"/>
            </a:pPr>
            <a:endParaRPr lang="de-DE" sz="2800" dirty="0" smtClean="0"/>
          </a:p>
          <a:p>
            <a:pPr>
              <a:buFont typeface="Arial" pitchFamily="34" charset="0"/>
              <a:buChar char="•"/>
            </a:pPr>
            <a:endParaRPr lang="de-DE" sz="2800" dirty="0" smtClean="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p:cNvSpPr txBox="1"/>
          <p:nvPr/>
        </p:nvSpPr>
        <p:spPr>
          <a:xfrm>
            <a:off x="1187624" y="620688"/>
            <a:ext cx="7200800" cy="6247864"/>
          </a:xfrm>
          <a:prstGeom prst="rect">
            <a:avLst/>
          </a:prstGeom>
          <a:noFill/>
        </p:spPr>
        <p:txBody>
          <a:bodyPr wrap="square" rtlCol="0">
            <a:spAutoFit/>
          </a:bodyPr>
          <a:lstStyle/>
          <a:p>
            <a:r>
              <a:rPr lang="de-DE" sz="2800" dirty="0" smtClean="0">
                <a:solidFill>
                  <a:srgbClr val="FF0000"/>
                </a:solidFill>
              </a:rPr>
              <a:t>Unmittelbar</a:t>
            </a:r>
            <a:r>
              <a:rPr lang="de-DE" sz="2800" dirty="0" smtClean="0"/>
              <a:t> nach einer Ortsmessung ausgeführte Ortsmessungen (beliebig viele) liefern das gleiche Ergebnis.</a:t>
            </a:r>
          </a:p>
          <a:p>
            <a:r>
              <a:rPr lang="de-DE" sz="2800" dirty="0" smtClean="0"/>
              <a:t>Wenn man allerdings zwischen zwei Ortsmessungen eine Impulsmessung ausführt, ergeben die zwei Ortsmessungen verschiedene Ergebnisse.</a:t>
            </a:r>
          </a:p>
          <a:p>
            <a:endParaRPr lang="de-DE" sz="2800" dirty="0" smtClean="0"/>
          </a:p>
          <a:p>
            <a:r>
              <a:rPr lang="de-DE" sz="2800" dirty="0" smtClean="0"/>
              <a:t>Unverträglichkeit zweier Messgrößen!!</a:t>
            </a:r>
          </a:p>
          <a:p>
            <a:endParaRPr lang="de-DE" sz="2800" dirty="0" smtClean="0"/>
          </a:p>
          <a:p>
            <a:r>
              <a:rPr lang="de-DE" sz="2800" dirty="0" err="1" smtClean="0"/>
              <a:t>Messergebnis</a:t>
            </a:r>
            <a:r>
              <a:rPr lang="de-DE" sz="2800" dirty="0" smtClean="0"/>
              <a:t>- Ein Resultat aus Wechselwirkung zwischen dem zu messenden Objekt und Messgerät?</a:t>
            </a:r>
          </a:p>
          <a:p>
            <a:endParaRPr lang="de-DE" dirty="0" smtClean="0"/>
          </a:p>
          <a:p>
            <a:r>
              <a:rPr lang="de-DE" dirty="0" smtClean="0"/>
              <a:t> </a:t>
            </a:r>
            <a:endParaRPr lang="de-DE"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p:cNvSpPr txBox="1"/>
          <p:nvPr/>
        </p:nvSpPr>
        <p:spPr>
          <a:xfrm>
            <a:off x="971600" y="548680"/>
            <a:ext cx="6912768" cy="4893647"/>
          </a:xfrm>
          <a:prstGeom prst="rect">
            <a:avLst/>
          </a:prstGeom>
          <a:noFill/>
        </p:spPr>
        <p:txBody>
          <a:bodyPr wrap="square" rtlCol="0">
            <a:spAutoFit/>
          </a:bodyPr>
          <a:lstStyle/>
          <a:p>
            <a:pPr algn="ctr"/>
            <a:endParaRPr lang="de-DE" sz="3600" dirty="0" smtClean="0">
              <a:solidFill>
                <a:srgbClr val="FF0000"/>
              </a:solidFill>
            </a:endParaRPr>
          </a:p>
          <a:p>
            <a:pPr algn="ctr"/>
            <a:r>
              <a:rPr lang="de-DE" sz="3600" dirty="0" smtClean="0">
                <a:solidFill>
                  <a:srgbClr val="FF0000"/>
                </a:solidFill>
              </a:rPr>
              <a:t>Die entscheidende Frage:</a:t>
            </a:r>
          </a:p>
          <a:p>
            <a:endParaRPr lang="de-DE" sz="2800" dirty="0" smtClean="0"/>
          </a:p>
          <a:p>
            <a:endParaRPr lang="de-DE" sz="2800" dirty="0" smtClean="0"/>
          </a:p>
          <a:p>
            <a:endParaRPr lang="de-DE" sz="2800" dirty="0" smtClean="0"/>
          </a:p>
          <a:p>
            <a:pPr algn="ctr"/>
            <a:r>
              <a:rPr lang="de-DE" sz="3200" dirty="0" smtClean="0"/>
              <a:t>Wann ist eine Messung eine Messung und wer zählt als Messgerät?</a:t>
            </a:r>
          </a:p>
          <a:p>
            <a:endParaRPr lang="de-DE" sz="2800" dirty="0" smtClean="0"/>
          </a:p>
          <a:p>
            <a:endParaRPr lang="de-DE" sz="2800" dirty="0" smtClean="0"/>
          </a:p>
          <a:p>
            <a:endParaRPr lang="de-DE" sz="3600" dirty="0" smtClean="0">
              <a:solidFill>
                <a:srgbClr val="FF0000"/>
              </a:solidFill>
            </a:endParaRP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p:cNvSpPr txBox="1"/>
          <p:nvPr/>
        </p:nvSpPr>
        <p:spPr>
          <a:xfrm>
            <a:off x="827584" y="908720"/>
            <a:ext cx="7560840" cy="3539430"/>
          </a:xfrm>
          <a:prstGeom prst="rect">
            <a:avLst/>
          </a:prstGeom>
          <a:noFill/>
        </p:spPr>
        <p:txBody>
          <a:bodyPr wrap="square" rtlCol="0">
            <a:spAutoFit/>
          </a:bodyPr>
          <a:lstStyle/>
          <a:p>
            <a:r>
              <a:rPr lang="de-DE" sz="2800" dirty="0" smtClean="0"/>
              <a:t>Ist das Dasein eines </a:t>
            </a:r>
            <a:r>
              <a:rPr lang="de-DE" sz="2800" dirty="0" smtClean="0">
                <a:solidFill>
                  <a:srgbClr val="00B050"/>
                </a:solidFill>
              </a:rPr>
              <a:t>leblosen Gegenstandes</a:t>
            </a:r>
            <a:r>
              <a:rPr lang="de-DE" sz="2800" dirty="0" smtClean="0"/>
              <a:t>, der das Ergebnis registrieren kann, schon stark genug um eine Wechselwirkung zu erzeugen, die die Macht besitzt das Ergebnis zu beeinflussen?</a:t>
            </a:r>
          </a:p>
          <a:p>
            <a:endParaRPr lang="de-DE" sz="2800" dirty="0" smtClean="0"/>
          </a:p>
          <a:p>
            <a:r>
              <a:rPr lang="de-DE" sz="2800" dirty="0" smtClean="0"/>
              <a:t>Oder Wird Dynamik 2 erst „aktiviert“, wenn erst das </a:t>
            </a:r>
            <a:r>
              <a:rPr lang="de-DE" sz="2800" dirty="0" smtClean="0">
                <a:solidFill>
                  <a:srgbClr val="00B050"/>
                </a:solidFill>
              </a:rPr>
              <a:t>„Bewusstsein</a:t>
            </a:r>
            <a:r>
              <a:rPr lang="de-DE" sz="2800" dirty="0" smtClean="0">
                <a:solidFill>
                  <a:srgbClr val="00B050"/>
                </a:solidFill>
              </a:rPr>
              <a:t>“ </a:t>
            </a:r>
            <a:r>
              <a:rPr lang="de-DE" sz="2800" dirty="0" smtClean="0"/>
              <a:t>oder</a:t>
            </a:r>
            <a:r>
              <a:rPr lang="de-DE" sz="2800" dirty="0" smtClean="0">
                <a:solidFill>
                  <a:srgbClr val="00B050"/>
                </a:solidFill>
              </a:rPr>
              <a:t> </a:t>
            </a:r>
            <a:r>
              <a:rPr lang="de-DE" sz="2800" dirty="0" smtClean="0"/>
              <a:t>das</a:t>
            </a:r>
            <a:r>
              <a:rPr lang="de-DE" sz="2800" dirty="0" smtClean="0">
                <a:solidFill>
                  <a:srgbClr val="00B050"/>
                </a:solidFill>
              </a:rPr>
              <a:t> „Speichern der Information“ </a:t>
            </a:r>
            <a:r>
              <a:rPr lang="de-DE" sz="2800" dirty="0" smtClean="0"/>
              <a:t>dazu kommt?</a:t>
            </a:r>
            <a:endParaRPr lang="de-DE" sz="2800"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p:cNvSpPr txBox="1"/>
          <p:nvPr/>
        </p:nvSpPr>
        <p:spPr>
          <a:xfrm>
            <a:off x="251520" y="332656"/>
            <a:ext cx="8712968" cy="6124754"/>
          </a:xfrm>
          <a:prstGeom prst="rect">
            <a:avLst/>
          </a:prstGeom>
          <a:noFill/>
        </p:spPr>
        <p:txBody>
          <a:bodyPr wrap="square" rtlCol="0">
            <a:spAutoFit/>
          </a:bodyPr>
          <a:lstStyle/>
          <a:p>
            <a:r>
              <a:rPr lang="de-DE" sz="2800" dirty="0" err="1" smtClean="0"/>
              <a:t>Schrödinger´s</a:t>
            </a:r>
            <a:r>
              <a:rPr lang="de-DE" sz="2800" dirty="0" smtClean="0"/>
              <a:t> Katze, die vor einer Messung unter Superposition von Leben und Tot leidet, wird als Quantenobjekt gesehen. Wenn aber das „Registrieren“ so wichtig ist, soll man betrachten, dass eine Katze ein kompliziertes, makroskopisches und lebendiges [mindestens Ursprünglich ;-) ] System ist? </a:t>
            </a:r>
            <a:r>
              <a:rPr lang="de-DE" sz="2800" dirty="0" smtClean="0">
                <a:solidFill>
                  <a:srgbClr val="FF0000"/>
                </a:solidFill>
              </a:rPr>
              <a:t>Soll die Katze dann nicht als Messgerät qualifiziert werden?</a:t>
            </a:r>
          </a:p>
          <a:p>
            <a:endParaRPr lang="de-DE" sz="2800" dirty="0" smtClean="0"/>
          </a:p>
          <a:p>
            <a:r>
              <a:rPr lang="de-DE" sz="2800" dirty="0" smtClean="0"/>
              <a:t>Wenn ja, wäre sie schon tot oder lebendig bevor man hinschaut!! (Triviale Lösung ist es trotzdem nicht!)</a:t>
            </a:r>
          </a:p>
          <a:p>
            <a:endParaRPr lang="de-DE" sz="2800" dirty="0" smtClean="0"/>
          </a:p>
          <a:p>
            <a:r>
              <a:rPr lang="de-DE" sz="2800" dirty="0" smtClean="0"/>
              <a:t>Wenn nein :</a:t>
            </a:r>
          </a:p>
          <a:p>
            <a:r>
              <a:rPr lang="de-DE" sz="2800" dirty="0" smtClean="0"/>
              <a:t>Viel Spaß mit einer halb lebendigen und halb toten Katze !! </a:t>
            </a:r>
          </a:p>
          <a:p>
            <a:endParaRPr lang="de-DE" sz="2800" dirty="0" smtClean="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p:cNvSpPr txBox="1"/>
          <p:nvPr/>
        </p:nvSpPr>
        <p:spPr>
          <a:xfrm>
            <a:off x="1187624" y="548680"/>
            <a:ext cx="7056784" cy="4401205"/>
          </a:xfrm>
          <a:prstGeom prst="rect">
            <a:avLst/>
          </a:prstGeom>
          <a:noFill/>
        </p:spPr>
        <p:txBody>
          <a:bodyPr wrap="square" rtlCol="0">
            <a:spAutoFit/>
          </a:bodyPr>
          <a:lstStyle/>
          <a:p>
            <a:r>
              <a:rPr lang="de-DE" sz="2800" dirty="0" smtClean="0">
                <a:solidFill>
                  <a:srgbClr val="00B050"/>
                </a:solidFill>
              </a:rPr>
              <a:t>Bell</a:t>
            </a:r>
            <a:r>
              <a:rPr lang="de-DE" sz="2800" dirty="0" smtClean="0"/>
              <a:t> sagt dazu in dem Artikel „</a:t>
            </a:r>
            <a:r>
              <a:rPr lang="de-DE" sz="2800" dirty="0" err="1" smtClean="0">
                <a:solidFill>
                  <a:srgbClr val="00B050"/>
                </a:solidFill>
              </a:rPr>
              <a:t>Against</a:t>
            </a:r>
            <a:r>
              <a:rPr lang="de-DE" sz="2800" dirty="0" smtClean="0">
                <a:solidFill>
                  <a:srgbClr val="00B050"/>
                </a:solidFill>
              </a:rPr>
              <a:t> </a:t>
            </a:r>
            <a:r>
              <a:rPr lang="de-DE" sz="2800" dirty="0" err="1" smtClean="0">
                <a:solidFill>
                  <a:srgbClr val="00B050"/>
                </a:solidFill>
              </a:rPr>
              <a:t>measurement</a:t>
            </a:r>
            <a:r>
              <a:rPr lang="de-DE" sz="2800" dirty="0" smtClean="0">
                <a:solidFill>
                  <a:srgbClr val="00B050"/>
                </a:solidFill>
              </a:rPr>
              <a:t>“</a:t>
            </a:r>
            <a:r>
              <a:rPr lang="de-DE" sz="2800" dirty="0" smtClean="0"/>
              <a:t>:</a:t>
            </a:r>
          </a:p>
          <a:p>
            <a:endParaRPr lang="de-DE" sz="2800" dirty="0" smtClean="0"/>
          </a:p>
          <a:p>
            <a:r>
              <a:rPr lang="de-DE" sz="2800" dirty="0" err="1" smtClean="0"/>
              <a:t>What</a:t>
            </a:r>
            <a:r>
              <a:rPr lang="de-DE" sz="2800" dirty="0" smtClean="0"/>
              <a:t> </a:t>
            </a:r>
            <a:r>
              <a:rPr lang="de-DE" sz="2800" dirty="0" err="1" smtClean="0"/>
              <a:t>exactly</a:t>
            </a:r>
            <a:r>
              <a:rPr lang="de-DE" sz="2800" dirty="0" smtClean="0"/>
              <a:t> </a:t>
            </a:r>
            <a:r>
              <a:rPr lang="de-DE" sz="2800" dirty="0" err="1" smtClean="0"/>
              <a:t>qualifies</a:t>
            </a:r>
            <a:r>
              <a:rPr lang="de-DE" sz="2800" dirty="0" smtClean="0"/>
              <a:t> </a:t>
            </a:r>
            <a:r>
              <a:rPr lang="de-DE" sz="2800" dirty="0" err="1" smtClean="0"/>
              <a:t>some</a:t>
            </a:r>
            <a:r>
              <a:rPr lang="de-DE" sz="2800" dirty="0" smtClean="0"/>
              <a:t> </a:t>
            </a:r>
            <a:r>
              <a:rPr lang="de-DE" sz="2800" dirty="0" err="1" smtClean="0"/>
              <a:t>physical</a:t>
            </a:r>
            <a:r>
              <a:rPr lang="de-DE" sz="2800" dirty="0" smtClean="0"/>
              <a:t> </a:t>
            </a:r>
            <a:r>
              <a:rPr lang="de-DE" sz="2800" dirty="0" err="1" smtClean="0"/>
              <a:t>systems</a:t>
            </a:r>
            <a:r>
              <a:rPr lang="de-DE" sz="2800" dirty="0" smtClean="0"/>
              <a:t> </a:t>
            </a:r>
            <a:r>
              <a:rPr lang="de-DE" sz="2800" dirty="0" err="1" smtClean="0"/>
              <a:t>to</a:t>
            </a:r>
            <a:r>
              <a:rPr lang="de-DE" sz="2800" dirty="0" smtClean="0"/>
              <a:t> </a:t>
            </a:r>
            <a:r>
              <a:rPr lang="de-DE" sz="2800" dirty="0" err="1" smtClean="0"/>
              <a:t>play</a:t>
            </a:r>
            <a:r>
              <a:rPr lang="de-DE" sz="2800" dirty="0" smtClean="0"/>
              <a:t> </a:t>
            </a:r>
            <a:r>
              <a:rPr lang="de-DE" sz="2800" dirty="0" err="1" smtClean="0"/>
              <a:t>the</a:t>
            </a:r>
            <a:r>
              <a:rPr lang="de-DE" sz="2800" dirty="0" smtClean="0"/>
              <a:t> </a:t>
            </a:r>
            <a:r>
              <a:rPr lang="de-DE" sz="2800" dirty="0" err="1" smtClean="0"/>
              <a:t>role</a:t>
            </a:r>
            <a:r>
              <a:rPr lang="de-DE" sz="2800" dirty="0" smtClean="0"/>
              <a:t> </a:t>
            </a:r>
            <a:r>
              <a:rPr lang="de-DE" sz="2800" dirty="0" err="1" smtClean="0"/>
              <a:t>of</a:t>
            </a:r>
            <a:r>
              <a:rPr lang="de-DE" sz="2800" dirty="0" smtClean="0"/>
              <a:t> ,</a:t>
            </a:r>
            <a:r>
              <a:rPr lang="de-DE" sz="2800" dirty="0" err="1" smtClean="0"/>
              <a:t>measurer</a:t>
            </a:r>
            <a:r>
              <a:rPr lang="de-DE" sz="2800" dirty="0" smtClean="0"/>
              <a:t>‘ ? Was </a:t>
            </a:r>
            <a:r>
              <a:rPr lang="de-DE" sz="2800" dirty="0" err="1" smtClean="0"/>
              <a:t>the</a:t>
            </a:r>
            <a:r>
              <a:rPr lang="de-DE" sz="2800" dirty="0" smtClean="0"/>
              <a:t> </a:t>
            </a:r>
            <a:r>
              <a:rPr lang="de-DE" sz="2800" dirty="0" err="1" smtClean="0"/>
              <a:t>wavefunction</a:t>
            </a:r>
            <a:r>
              <a:rPr lang="de-DE" sz="2800" dirty="0" smtClean="0"/>
              <a:t> </a:t>
            </a:r>
            <a:r>
              <a:rPr lang="de-DE" sz="2800" dirty="0" err="1" smtClean="0"/>
              <a:t>of</a:t>
            </a:r>
            <a:r>
              <a:rPr lang="de-DE" sz="2800" dirty="0" smtClean="0"/>
              <a:t> </a:t>
            </a:r>
            <a:r>
              <a:rPr lang="de-DE" sz="2800" dirty="0" err="1" smtClean="0"/>
              <a:t>the</a:t>
            </a:r>
            <a:r>
              <a:rPr lang="de-DE" sz="2800" dirty="0" smtClean="0"/>
              <a:t> </a:t>
            </a:r>
            <a:r>
              <a:rPr lang="de-DE" sz="2800" dirty="0" err="1" smtClean="0"/>
              <a:t>world</a:t>
            </a:r>
            <a:r>
              <a:rPr lang="de-DE" sz="2800" dirty="0" smtClean="0"/>
              <a:t> </a:t>
            </a:r>
            <a:r>
              <a:rPr lang="de-DE" sz="2800" dirty="0" err="1" smtClean="0"/>
              <a:t>waiting</a:t>
            </a:r>
            <a:r>
              <a:rPr lang="de-DE" sz="2800" dirty="0" smtClean="0"/>
              <a:t> </a:t>
            </a:r>
            <a:r>
              <a:rPr lang="de-DE" sz="2800" dirty="0" err="1" smtClean="0"/>
              <a:t>to</a:t>
            </a:r>
            <a:r>
              <a:rPr lang="de-DE" sz="2800" dirty="0" smtClean="0"/>
              <a:t> jump </a:t>
            </a:r>
            <a:r>
              <a:rPr lang="de-DE" sz="2800" dirty="0" err="1" smtClean="0"/>
              <a:t>for</a:t>
            </a:r>
            <a:r>
              <a:rPr lang="de-DE" sz="2800" dirty="0" smtClean="0"/>
              <a:t> </a:t>
            </a:r>
            <a:r>
              <a:rPr lang="de-DE" sz="2800" dirty="0" err="1" smtClean="0"/>
              <a:t>thousands</a:t>
            </a:r>
            <a:r>
              <a:rPr lang="de-DE" sz="2800" dirty="0" smtClean="0"/>
              <a:t> </a:t>
            </a:r>
            <a:r>
              <a:rPr lang="de-DE" sz="2800" dirty="0" err="1" smtClean="0"/>
              <a:t>of</a:t>
            </a:r>
            <a:r>
              <a:rPr lang="de-DE" sz="2800" dirty="0" smtClean="0"/>
              <a:t> </a:t>
            </a:r>
            <a:r>
              <a:rPr lang="de-DE" sz="2800" dirty="0" err="1" smtClean="0"/>
              <a:t>years</a:t>
            </a:r>
            <a:r>
              <a:rPr lang="de-DE" sz="2800" dirty="0" smtClean="0"/>
              <a:t> </a:t>
            </a:r>
            <a:r>
              <a:rPr lang="de-DE" sz="2800" dirty="0" err="1" smtClean="0"/>
              <a:t>until</a:t>
            </a:r>
            <a:r>
              <a:rPr lang="de-DE" sz="2800" dirty="0" smtClean="0"/>
              <a:t> a </a:t>
            </a:r>
            <a:r>
              <a:rPr lang="de-DE" sz="2800" dirty="0" err="1" smtClean="0"/>
              <a:t>single-celled</a:t>
            </a:r>
            <a:r>
              <a:rPr lang="de-DE" sz="2800" dirty="0" smtClean="0"/>
              <a:t> </a:t>
            </a:r>
            <a:r>
              <a:rPr lang="de-DE" sz="2800" dirty="0" err="1" smtClean="0"/>
              <a:t>living</a:t>
            </a:r>
            <a:r>
              <a:rPr lang="de-DE" sz="2800" dirty="0" smtClean="0"/>
              <a:t> </a:t>
            </a:r>
            <a:r>
              <a:rPr lang="de-DE" sz="2800" dirty="0" err="1" smtClean="0"/>
              <a:t>creature</a:t>
            </a:r>
            <a:r>
              <a:rPr lang="de-DE" sz="2800" dirty="0" smtClean="0"/>
              <a:t> </a:t>
            </a:r>
            <a:r>
              <a:rPr lang="de-DE" sz="2800" dirty="0" err="1" smtClean="0"/>
              <a:t>appeared</a:t>
            </a:r>
            <a:r>
              <a:rPr lang="de-DE" sz="2800" dirty="0" smtClean="0"/>
              <a:t>? </a:t>
            </a:r>
            <a:r>
              <a:rPr lang="de-DE" sz="2800" dirty="0" err="1" smtClean="0"/>
              <a:t>Or</a:t>
            </a:r>
            <a:r>
              <a:rPr lang="de-DE" sz="2800" dirty="0" smtClean="0"/>
              <a:t> </a:t>
            </a:r>
            <a:r>
              <a:rPr lang="de-DE" sz="2800" dirty="0" err="1" smtClean="0"/>
              <a:t>did</a:t>
            </a:r>
            <a:r>
              <a:rPr lang="de-DE" sz="2800" dirty="0" smtClean="0"/>
              <a:t> </a:t>
            </a:r>
            <a:r>
              <a:rPr lang="de-DE" sz="2800" dirty="0" err="1" smtClean="0"/>
              <a:t>it</a:t>
            </a:r>
            <a:r>
              <a:rPr lang="de-DE" sz="2800" dirty="0" smtClean="0"/>
              <a:t> </a:t>
            </a:r>
            <a:r>
              <a:rPr lang="de-DE" sz="2800" dirty="0" err="1" smtClean="0"/>
              <a:t>have</a:t>
            </a:r>
            <a:r>
              <a:rPr lang="de-DE" sz="2800" dirty="0" smtClean="0"/>
              <a:t> </a:t>
            </a:r>
            <a:r>
              <a:rPr lang="de-DE" sz="2800" dirty="0" err="1" smtClean="0"/>
              <a:t>to</a:t>
            </a:r>
            <a:r>
              <a:rPr lang="de-DE" sz="2800" dirty="0" smtClean="0"/>
              <a:t> </a:t>
            </a:r>
            <a:r>
              <a:rPr lang="de-DE" sz="2800" dirty="0" err="1" smtClean="0"/>
              <a:t>wait</a:t>
            </a:r>
            <a:r>
              <a:rPr lang="de-DE" sz="2800" dirty="0" smtClean="0"/>
              <a:t> a </a:t>
            </a:r>
            <a:r>
              <a:rPr lang="de-DE" sz="2800" dirty="0" err="1" smtClean="0"/>
              <a:t>little</a:t>
            </a:r>
            <a:r>
              <a:rPr lang="de-DE" sz="2800" dirty="0" smtClean="0"/>
              <a:t> </a:t>
            </a:r>
            <a:r>
              <a:rPr lang="de-DE" sz="2800" dirty="0" err="1" smtClean="0"/>
              <a:t>longer</a:t>
            </a:r>
            <a:r>
              <a:rPr lang="de-DE" sz="2800" dirty="0" smtClean="0"/>
              <a:t>, </a:t>
            </a:r>
            <a:r>
              <a:rPr lang="de-DE" sz="2800" dirty="0" err="1" smtClean="0"/>
              <a:t>for</a:t>
            </a:r>
            <a:r>
              <a:rPr lang="de-DE" sz="2800" dirty="0" smtClean="0"/>
              <a:t> </a:t>
            </a:r>
            <a:r>
              <a:rPr lang="de-DE" sz="2800" dirty="0" err="1" smtClean="0"/>
              <a:t>some</a:t>
            </a:r>
            <a:r>
              <a:rPr lang="de-DE" sz="2800" dirty="0" smtClean="0"/>
              <a:t> </a:t>
            </a:r>
            <a:r>
              <a:rPr lang="de-DE" sz="2800" dirty="0" err="1" smtClean="0"/>
              <a:t>better</a:t>
            </a:r>
            <a:r>
              <a:rPr lang="de-DE" sz="2800" dirty="0" smtClean="0"/>
              <a:t> </a:t>
            </a:r>
            <a:r>
              <a:rPr lang="de-DE" sz="2800" dirty="0" err="1" smtClean="0"/>
              <a:t>qualified</a:t>
            </a:r>
            <a:r>
              <a:rPr lang="de-DE" sz="2800" dirty="0" smtClean="0"/>
              <a:t> </a:t>
            </a:r>
            <a:r>
              <a:rPr lang="de-DE" sz="2800" dirty="0" err="1" smtClean="0"/>
              <a:t>system</a:t>
            </a:r>
            <a:r>
              <a:rPr lang="de-DE" sz="2800" dirty="0" smtClean="0"/>
              <a:t>…</a:t>
            </a:r>
            <a:r>
              <a:rPr lang="de-DE" sz="2800" dirty="0" err="1" smtClean="0"/>
              <a:t>with</a:t>
            </a:r>
            <a:r>
              <a:rPr lang="de-DE" sz="2800" dirty="0" smtClean="0"/>
              <a:t> a </a:t>
            </a:r>
            <a:r>
              <a:rPr lang="de-DE" sz="2800" dirty="0" err="1" smtClean="0"/>
              <a:t>Ph.D</a:t>
            </a:r>
            <a:r>
              <a:rPr lang="de-DE" sz="2800" dirty="0" smtClean="0"/>
              <a:t>.?</a:t>
            </a:r>
            <a:endParaRPr lang="de-DE" sz="2800"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p:cNvSpPr txBox="1"/>
          <p:nvPr/>
        </p:nvSpPr>
        <p:spPr>
          <a:xfrm>
            <a:off x="1043608" y="1124744"/>
            <a:ext cx="6840760" cy="4154984"/>
          </a:xfrm>
          <a:prstGeom prst="rect">
            <a:avLst/>
          </a:prstGeom>
          <a:noFill/>
        </p:spPr>
        <p:txBody>
          <a:bodyPr wrap="square" rtlCol="0">
            <a:spAutoFit/>
          </a:bodyPr>
          <a:lstStyle/>
          <a:p>
            <a:pPr algn="ctr"/>
            <a:r>
              <a:rPr lang="de-DE" sz="4400" dirty="0" smtClean="0">
                <a:solidFill>
                  <a:srgbClr val="00B050"/>
                </a:solidFill>
              </a:rPr>
              <a:t>Viel Glück bei der Suche nach der Antwort!!</a:t>
            </a:r>
          </a:p>
          <a:p>
            <a:pPr algn="ctr"/>
            <a:endParaRPr lang="de-DE" sz="4400" dirty="0" smtClean="0">
              <a:solidFill>
                <a:srgbClr val="00B050"/>
              </a:solidFill>
            </a:endParaRPr>
          </a:p>
          <a:p>
            <a:pPr algn="ctr"/>
            <a:endParaRPr lang="de-DE" sz="4400" dirty="0" smtClean="0">
              <a:solidFill>
                <a:srgbClr val="00B050"/>
              </a:solidFill>
            </a:endParaRPr>
          </a:p>
          <a:p>
            <a:pPr algn="ctr"/>
            <a:endParaRPr lang="de-DE" sz="4400" dirty="0" smtClean="0">
              <a:solidFill>
                <a:srgbClr val="00B050"/>
              </a:solidFill>
            </a:endParaRPr>
          </a:p>
          <a:p>
            <a:pPr algn="ctr"/>
            <a:r>
              <a:rPr lang="de-DE" sz="4400" dirty="0" smtClean="0">
                <a:solidFill>
                  <a:srgbClr val="00B050"/>
                </a:solidFill>
              </a:rPr>
              <a:t>Danke!</a:t>
            </a:r>
            <a:endParaRPr lang="de-DE" sz="4400" dirty="0">
              <a:solidFill>
                <a:srgbClr val="00B050"/>
              </a:solidFill>
            </a:endParaRP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p:cNvSpPr txBox="1"/>
          <p:nvPr/>
        </p:nvSpPr>
        <p:spPr>
          <a:xfrm>
            <a:off x="611560" y="764704"/>
            <a:ext cx="7704856" cy="3631763"/>
          </a:xfrm>
          <a:prstGeom prst="rect">
            <a:avLst/>
          </a:prstGeom>
          <a:noFill/>
        </p:spPr>
        <p:txBody>
          <a:bodyPr wrap="square" rtlCol="0">
            <a:spAutoFit/>
          </a:bodyPr>
          <a:lstStyle/>
          <a:p>
            <a:pPr algn="ctr"/>
            <a:r>
              <a:rPr lang="de-DE" sz="3600" smtClean="0">
                <a:solidFill>
                  <a:srgbClr val="FF0000"/>
                </a:solidFill>
              </a:rPr>
              <a:t>Quellen:</a:t>
            </a:r>
          </a:p>
          <a:p>
            <a:pPr algn="ctr"/>
            <a:endParaRPr lang="de-DE" sz="3600" dirty="0" smtClean="0">
              <a:solidFill>
                <a:srgbClr val="FF0000"/>
              </a:solidFill>
            </a:endParaRPr>
          </a:p>
          <a:p>
            <a:pPr>
              <a:buFont typeface="Arial" pitchFamily="34" charset="0"/>
              <a:buChar char="•"/>
            </a:pPr>
            <a:r>
              <a:rPr lang="de-DE" sz="2800" dirty="0" err="1" smtClean="0"/>
              <a:t>Audretsch</a:t>
            </a:r>
            <a:r>
              <a:rPr lang="de-DE" sz="2800" dirty="0" smtClean="0"/>
              <a:t> Jürgen,</a:t>
            </a:r>
          </a:p>
          <a:p>
            <a:r>
              <a:rPr lang="de-DE" sz="2800" dirty="0" smtClean="0"/>
              <a:t>Eine andere Wirklichkeit: Zur Struktur der Quantenmechanik und ihrer Interpretation.</a:t>
            </a:r>
          </a:p>
          <a:p>
            <a:pPr>
              <a:buFont typeface="Arial" pitchFamily="34" charset="0"/>
              <a:buChar char="•"/>
            </a:pPr>
            <a:r>
              <a:rPr lang="de-DE" sz="2800" dirty="0" err="1" smtClean="0"/>
              <a:t>Wikipedia</a:t>
            </a:r>
            <a:endParaRPr lang="de-DE" sz="2800" dirty="0" smtClean="0"/>
          </a:p>
          <a:p>
            <a:endParaRPr lang="de-DE" sz="2800" dirty="0" smtClean="0"/>
          </a:p>
          <a:p>
            <a:endParaRPr lang="de-DE" dirty="0" smtClean="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p:cNvSpPr txBox="1"/>
          <p:nvPr/>
        </p:nvSpPr>
        <p:spPr>
          <a:xfrm>
            <a:off x="1187624" y="908720"/>
            <a:ext cx="6552728" cy="1754326"/>
          </a:xfrm>
          <a:prstGeom prst="rect">
            <a:avLst/>
          </a:prstGeom>
          <a:noFill/>
        </p:spPr>
        <p:txBody>
          <a:bodyPr wrap="square" rtlCol="0">
            <a:spAutoFit/>
          </a:bodyPr>
          <a:lstStyle/>
          <a:p>
            <a:r>
              <a:rPr lang="de-DE" sz="3600" dirty="0" smtClean="0">
                <a:solidFill>
                  <a:srgbClr val="FF0000"/>
                </a:solidFill>
              </a:rPr>
              <a:t>Stern-Gerlach Experiment:</a:t>
            </a:r>
          </a:p>
          <a:p>
            <a:endParaRPr lang="de-DE" sz="3600" dirty="0" smtClean="0">
              <a:solidFill>
                <a:srgbClr val="FF0000"/>
              </a:solidFill>
            </a:endParaRPr>
          </a:p>
          <a:p>
            <a:endParaRPr lang="de-DE" sz="3600" dirty="0" smtClean="0">
              <a:solidFill>
                <a:srgbClr val="FF0000"/>
              </a:solidFill>
            </a:endParaRPr>
          </a:p>
        </p:txBody>
      </p:sp>
      <p:pic>
        <p:nvPicPr>
          <p:cNvPr id="2050" name="Picture 2"/>
          <p:cNvPicPr>
            <a:picLocks noChangeAspect="1" noChangeArrowheads="1"/>
          </p:cNvPicPr>
          <p:nvPr/>
        </p:nvPicPr>
        <p:blipFill>
          <a:blip r:embed="rId2" cstate="print"/>
          <a:srcRect/>
          <a:stretch>
            <a:fillRect/>
          </a:stretch>
        </p:blipFill>
        <p:spPr bwMode="auto">
          <a:xfrm>
            <a:off x="2051720" y="2132856"/>
            <a:ext cx="4968552" cy="3127265"/>
          </a:xfrm>
          <a:prstGeom prst="rect">
            <a:avLst/>
          </a:prstGeom>
          <a:noFill/>
          <a:ln w="9525">
            <a:noFill/>
            <a:miter lim="800000"/>
            <a:headEnd/>
            <a:tailEnd/>
          </a:ln>
        </p:spPr>
      </p:pic>
      <p:sp>
        <p:nvSpPr>
          <p:cNvPr id="4" name="Textfeld 3"/>
          <p:cNvSpPr txBox="1"/>
          <p:nvPr/>
        </p:nvSpPr>
        <p:spPr>
          <a:xfrm>
            <a:off x="2771800" y="5661248"/>
            <a:ext cx="6048672" cy="646331"/>
          </a:xfrm>
          <a:prstGeom prst="rect">
            <a:avLst/>
          </a:prstGeom>
          <a:noFill/>
        </p:spPr>
        <p:txBody>
          <a:bodyPr wrap="square" rtlCol="0">
            <a:spAutoFit/>
          </a:bodyPr>
          <a:lstStyle/>
          <a:p>
            <a:r>
              <a:rPr lang="de-DE" dirty="0" smtClean="0"/>
              <a:t>http://de.wikipedia.org/w/index.php?title=Datei:Stern-Gerlach_Experiment_de.png&amp;filetimestamp=20100515192455</a:t>
            </a:r>
            <a:endParaRPr lang="de-DE"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p:cNvSpPr txBox="1"/>
          <p:nvPr/>
        </p:nvSpPr>
        <p:spPr>
          <a:xfrm>
            <a:off x="1547664" y="1052736"/>
            <a:ext cx="6192688" cy="4031873"/>
          </a:xfrm>
          <a:prstGeom prst="rect">
            <a:avLst/>
          </a:prstGeom>
          <a:noFill/>
        </p:spPr>
        <p:txBody>
          <a:bodyPr wrap="square" rtlCol="0">
            <a:spAutoFit/>
          </a:bodyPr>
          <a:lstStyle/>
          <a:p>
            <a:pPr algn="ctr"/>
            <a:r>
              <a:rPr lang="de-DE" sz="3600" dirty="0" smtClean="0">
                <a:solidFill>
                  <a:srgbClr val="FF0000"/>
                </a:solidFill>
              </a:rPr>
              <a:t>„Natura non </a:t>
            </a:r>
            <a:r>
              <a:rPr lang="de-DE" sz="3600" dirty="0" err="1" smtClean="0">
                <a:solidFill>
                  <a:srgbClr val="FF0000"/>
                </a:solidFill>
              </a:rPr>
              <a:t>facit</a:t>
            </a:r>
            <a:r>
              <a:rPr lang="de-DE" sz="3600" dirty="0" smtClean="0">
                <a:solidFill>
                  <a:srgbClr val="FF0000"/>
                </a:solidFill>
              </a:rPr>
              <a:t> </a:t>
            </a:r>
            <a:r>
              <a:rPr lang="de-DE" sz="3600" dirty="0" err="1" smtClean="0">
                <a:solidFill>
                  <a:srgbClr val="FF0000"/>
                </a:solidFill>
              </a:rPr>
              <a:t>saltus</a:t>
            </a:r>
            <a:r>
              <a:rPr lang="de-DE" sz="3600" dirty="0" smtClean="0">
                <a:solidFill>
                  <a:srgbClr val="FF0000"/>
                </a:solidFill>
              </a:rPr>
              <a:t>“:</a:t>
            </a:r>
          </a:p>
          <a:p>
            <a:endParaRPr lang="de-DE" sz="3600" dirty="0" smtClean="0">
              <a:solidFill>
                <a:srgbClr val="FF0000"/>
              </a:solidFill>
            </a:endParaRPr>
          </a:p>
          <a:p>
            <a:pPr algn="ctr"/>
            <a:r>
              <a:rPr lang="de-DE" sz="2800" dirty="0" smtClean="0"/>
              <a:t>„Die Natur macht keine Sprünge“</a:t>
            </a:r>
          </a:p>
          <a:p>
            <a:endParaRPr lang="de-DE" sz="2800" dirty="0" smtClean="0"/>
          </a:p>
          <a:p>
            <a:pPr algn="ctr"/>
            <a:r>
              <a:rPr lang="de-DE" sz="2800" dirty="0" smtClean="0"/>
              <a:t>Eine Grundannahme der antiken Philosophie und Naturwissenschaft.</a:t>
            </a:r>
          </a:p>
          <a:p>
            <a:endParaRPr lang="de-DE" sz="3600" dirty="0" smtClean="0">
              <a:solidFill>
                <a:srgbClr val="FF0000"/>
              </a:solidFill>
            </a:endParaRPr>
          </a:p>
          <a:p>
            <a:r>
              <a:rPr lang="de-DE" sz="3600" dirty="0" smtClean="0">
                <a:solidFill>
                  <a:srgbClr val="FF0000"/>
                </a:solidFill>
              </a:rPr>
              <a:t> </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p:cNvSpPr txBox="1"/>
          <p:nvPr/>
        </p:nvSpPr>
        <p:spPr>
          <a:xfrm>
            <a:off x="827584" y="764704"/>
            <a:ext cx="7488832" cy="5386090"/>
          </a:xfrm>
          <a:prstGeom prst="rect">
            <a:avLst/>
          </a:prstGeom>
          <a:noFill/>
        </p:spPr>
        <p:txBody>
          <a:bodyPr wrap="square" rtlCol="0">
            <a:spAutoFit/>
          </a:bodyPr>
          <a:lstStyle/>
          <a:p>
            <a:pPr algn="ctr"/>
            <a:r>
              <a:rPr lang="de-DE" sz="3600" dirty="0" smtClean="0">
                <a:solidFill>
                  <a:srgbClr val="FF0000"/>
                </a:solidFill>
              </a:rPr>
              <a:t>Doppelspalt Experiment:</a:t>
            </a:r>
          </a:p>
          <a:p>
            <a:pPr algn="ctr"/>
            <a:endParaRPr lang="de-DE" sz="2800" dirty="0" smtClean="0"/>
          </a:p>
          <a:p>
            <a:pPr algn="ctr"/>
            <a:r>
              <a:rPr lang="de-DE" sz="2800" dirty="0" smtClean="0"/>
              <a:t>Wieso Quantenmechanik?</a:t>
            </a:r>
          </a:p>
          <a:p>
            <a:pPr algn="ctr"/>
            <a:endParaRPr lang="de-DE" sz="2800" dirty="0" smtClean="0"/>
          </a:p>
          <a:p>
            <a:pPr algn="ctr"/>
            <a:r>
              <a:rPr lang="de-DE" sz="2800" dirty="0" smtClean="0"/>
              <a:t>Alltags Erfahrung:</a:t>
            </a:r>
          </a:p>
          <a:p>
            <a:pPr algn="ctr"/>
            <a:r>
              <a:rPr lang="de-DE" sz="2800" dirty="0" smtClean="0"/>
              <a:t>Konzept der kleinen Kugeln</a:t>
            </a:r>
          </a:p>
          <a:p>
            <a:pPr algn="ctr"/>
            <a:endParaRPr lang="de-DE" sz="2800" dirty="0" smtClean="0"/>
          </a:p>
          <a:p>
            <a:pPr algn="ctr"/>
            <a:r>
              <a:rPr lang="de-DE" sz="2800" dirty="0" smtClean="0"/>
              <a:t>Elektromagnetische Wellen :</a:t>
            </a:r>
          </a:p>
          <a:p>
            <a:pPr algn="ctr"/>
            <a:r>
              <a:rPr lang="de-DE" sz="2800" dirty="0" smtClean="0">
                <a:sym typeface="Wingdings" pitchFamily="2" charset="2"/>
              </a:rPr>
              <a:t>Beugungsoptik  Strahlen-Optik</a:t>
            </a:r>
          </a:p>
          <a:p>
            <a:endParaRPr lang="de-DE" sz="2800" dirty="0" smtClean="0">
              <a:sym typeface="Wingdings" pitchFamily="2" charset="2"/>
            </a:endParaRPr>
          </a:p>
          <a:p>
            <a:endParaRPr lang="de-DE" sz="2800" dirty="0" smtClean="0">
              <a:sym typeface="Wingdings" pitchFamily="2" charset="2"/>
            </a:endParaRPr>
          </a:p>
          <a:p>
            <a:endParaRPr lang="de-DE" sz="2800"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cstate="print"/>
          <a:srcRect/>
          <a:stretch>
            <a:fillRect/>
          </a:stretch>
        </p:blipFill>
        <p:spPr bwMode="auto">
          <a:xfrm>
            <a:off x="2483768" y="2780928"/>
            <a:ext cx="4125242" cy="3668811"/>
          </a:xfrm>
          <a:prstGeom prst="rect">
            <a:avLst/>
          </a:prstGeom>
          <a:noFill/>
          <a:ln w="9525">
            <a:noFill/>
            <a:miter lim="800000"/>
            <a:headEnd/>
            <a:tailEnd/>
          </a:ln>
        </p:spPr>
      </p:pic>
      <p:pic>
        <p:nvPicPr>
          <p:cNvPr id="1027" name="Picture 3"/>
          <p:cNvPicPr>
            <a:picLocks noChangeAspect="1" noChangeArrowheads="1"/>
          </p:cNvPicPr>
          <p:nvPr/>
        </p:nvPicPr>
        <p:blipFill>
          <a:blip r:embed="rId3" cstate="print"/>
          <a:srcRect/>
          <a:stretch>
            <a:fillRect/>
          </a:stretch>
        </p:blipFill>
        <p:spPr bwMode="auto">
          <a:xfrm>
            <a:off x="2267744" y="332656"/>
            <a:ext cx="3744416" cy="2716862"/>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feld 2"/>
          <p:cNvSpPr txBox="1"/>
          <p:nvPr/>
        </p:nvSpPr>
        <p:spPr>
          <a:xfrm>
            <a:off x="1547664" y="302359"/>
            <a:ext cx="6048672" cy="6986528"/>
          </a:xfrm>
          <a:prstGeom prst="rect">
            <a:avLst/>
          </a:prstGeom>
          <a:noFill/>
        </p:spPr>
        <p:txBody>
          <a:bodyPr wrap="square" rtlCol="0">
            <a:spAutoFit/>
          </a:bodyPr>
          <a:lstStyle/>
          <a:p>
            <a:pPr algn="ctr"/>
            <a:r>
              <a:rPr lang="de-DE" sz="2800" dirty="0" smtClean="0"/>
              <a:t>Strahlenoptik entspricht einem Grenzfall: Wellenlänge des Lichts ≈ Spaltbreite</a:t>
            </a:r>
          </a:p>
          <a:p>
            <a:endParaRPr lang="de-DE" sz="2800" dirty="0" smtClean="0"/>
          </a:p>
          <a:p>
            <a:r>
              <a:rPr lang="de-DE" sz="2800" dirty="0" smtClean="0">
                <a:solidFill>
                  <a:srgbClr val="FF0000"/>
                </a:solidFill>
              </a:rPr>
              <a:t>Frage: </a:t>
            </a:r>
            <a:r>
              <a:rPr lang="de-DE" sz="2800" dirty="0" smtClean="0"/>
              <a:t>Verhalten sich nun alle massiven Objekte wie kleine Kugeln? Oder gibt es ein Bereich der zu anderen Ergebnissen führen würde?</a:t>
            </a:r>
          </a:p>
          <a:p>
            <a:endParaRPr lang="de-DE" sz="2800" dirty="0" smtClean="0"/>
          </a:p>
          <a:p>
            <a:r>
              <a:rPr lang="de-DE" sz="2800" dirty="0" smtClean="0">
                <a:solidFill>
                  <a:srgbClr val="FF0000"/>
                </a:solidFill>
              </a:rPr>
              <a:t>Antwort: </a:t>
            </a:r>
            <a:r>
              <a:rPr lang="de-DE" sz="2800" dirty="0" smtClean="0"/>
              <a:t>Experiment!!</a:t>
            </a:r>
          </a:p>
          <a:p>
            <a:endParaRPr lang="de-DE" sz="2800" dirty="0" smtClean="0"/>
          </a:p>
          <a:p>
            <a:r>
              <a:rPr lang="de-DE" sz="2800" dirty="0" smtClean="0"/>
              <a:t>Erfolgreiche Durchführung: Nachweis von Quantenbereich (analog zu Beugungsoptik)</a:t>
            </a:r>
          </a:p>
          <a:p>
            <a:endParaRPr lang="de-DE" sz="2800" dirty="0" smtClean="0"/>
          </a:p>
          <a:p>
            <a:endParaRPr lang="de-DE" sz="2800"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p:cNvSpPr txBox="1"/>
          <p:nvPr/>
        </p:nvSpPr>
        <p:spPr>
          <a:xfrm>
            <a:off x="1187624" y="1916832"/>
            <a:ext cx="6408712" cy="2677656"/>
          </a:xfrm>
          <a:prstGeom prst="rect">
            <a:avLst/>
          </a:prstGeom>
          <a:noFill/>
        </p:spPr>
        <p:txBody>
          <a:bodyPr wrap="square" rtlCol="0">
            <a:spAutoFit/>
          </a:bodyPr>
          <a:lstStyle/>
          <a:p>
            <a:r>
              <a:rPr lang="de-DE" sz="2800" dirty="0" smtClean="0"/>
              <a:t>Man findet das Beugungsbild, wenn man mit Elektronen, Protonen und anderen Elementarteilchen mit bestimmtem </a:t>
            </a:r>
            <a:r>
              <a:rPr lang="de-DE" sz="2800" dirty="0" smtClean="0">
                <a:solidFill>
                  <a:srgbClr val="FF0000"/>
                </a:solidFill>
              </a:rPr>
              <a:t>Impuls</a:t>
            </a:r>
            <a:r>
              <a:rPr lang="de-DE" sz="2800" dirty="0" smtClean="0"/>
              <a:t> auf einen Doppelspalt mit bestimmter </a:t>
            </a:r>
            <a:r>
              <a:rPr lang="de-DE" sz="2800" dirty="0" smtClean="0">
                <a:solidFill>
                  <a:srgbClr val="FF0000"/>
                </a:solidFill>
              </a:rPr>
              <a:t>Spaltbreite</a:t>
            </a:r>
            <a:r>
              <a:rPr lang="de-DE" sz="2800" dirty="0" smtClean="0"/>
              <a:t> schießt! </a:t>
            </a:r>
          </a:p>
          <a:p>
            <a:endParaRPr lang="de-DE" sz="2800" dirty="0" smtClean="0"/>
          </a:p>
        </p:txBody>
      </p:sp>
      <p:sp>
        <p:nvSpPr>
          <p:cNvPr id="3" name="Rechteck 2"/>
          <p:cNvSpPr/>
          <p:nvPr/>
        </p:nvSpPr>
        <p:spPr>
          <a:xfrm>
            <a:off x="1187624" y="3933056"/>
            <a:ext cx="6048672" cy="2215991"/>
          </a:xfrm>
          <a:prstGeom prst="rect">
            <a:avLst/>
          </a:prstGeom>
        </p:spPr>
        <p:txBody>
          <a:bodyPr wrap="square">
            <a:spAutoFit/>
          </a:bodyPr>
          <a:lstStyle/>
          <a:p>
            <a:endParaRPr lang="de-DE" dirty="0" smtClean="0">
              <a:solidFill>
                <a:srgbClr val="00B050"/>
              </a:solidFill>
            </a:endParaRPr>
          </a:p>
          <a:p>
            <a:endParaRPr lang="de-DE" dirty="0" smtClean="0">
              <a:solidFill>
                <a:srgbClr val="00B050"/>
              </a:solidFill>
            </a:endParaRPr>
          </a:p>
          <a:p>
            <a:pPr>
              <a:buFont typeface="Arial" pitchFamily="34" charset="0"/>
              <a:buChar char="•"/>
            </a:pPr>
            <a:r>
              <a:rPr lang="de-DE" sz="2800" dirty="0" smtClean="0"/>
              <a:t>Masse (bzw. Impuls) der Teilchen</a:t>
            </a:r>
          </a:p>
          <a:p>
            <a:pPr>
              <a:buFont typeface="Arial" pitchFamily="34" charset="0"/>
              <a:buChar char="•"/>
            </a:pPr>
            <a:r>
              <a:rPr lang="de-DE" sz="2800" dirty="0" smtClean="0"/>
              <a:t>Dimensionierung des Doppelspaltes</a:t>
            </a:r>
          </a:p>
          <a:p>
            <a:pPr>
              <a:buFont typeface="Arial" pitchFamily="34" charset="0"/>
              <a:buChar char="•"/>
            </a:pPr>
            <a:r>
              <a:rPr lang="de-DE" sz="2800" dirty="0" smtClean="0"/>
              <a:t>Die richtige Mischung!</a:t>
            </a:r>
          </a:p>
          <a:p>
            <a:endParaRPr lang="de-DE" dirty="0"/>
          </a:p>
        </p:txBody>
      </p:sp>
      <p:sp>
        <p:nvSpPr>
          <p:cNvPr id="4" name="Rechteck 3"/>
          <p:cNvSpPr/>
          <p:nvPr/>
        </p:nvSpPr>
        <p:spPr>
          <a:xfrm>
            <a:off x="1115616" y="620688"/>
            <a:ext cx="6552728" cy="954107"/>
          </a:xfrm>
          <a:prstGeom prst="rect">
            <a:avLst/>
          </a:prstGeom>
        </p:spPr>
        <p:txBody>
          <a:bodyPr wrap="square">
            <a:spAutoFit/>
          </a:bodyPr>
          <a:lstStyle/>
          <a:p>
            <a:r>
              <a:rPr lang="de-DE" sz="2800" dirty="0" smtClean="0">
                <a:solidFill>
                  <a:srgbClr val="00B050"/>
                </a:solidFill>
              </a:rPr>
              <a:t>Wann taucht das quantenmechanische Verhalten auf?</a:t>
            </a:r>
            <a:endParaRPr lang="de-DE" sz="2800" dirty="0" smtClean="0">
              <a:solidFill>
                <a:srgbClr val="00B050"/>
              </a:solidFill>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p:cNvSpPr txBox="1"/>
          <p:nvPr/>
        </p:nvSpPr>
        <p:spPr>
          <a:xfrm>
            <a:off x="323528" y="1988840"/>
            <a:ext cx="8568952" cy="3970318"/>
          </a:xfrm>
          <a:prstGeom prst="rect">
            <a:avLst/>
          </a:prstGeom>
          <a:noFill/>
        </p:spPr>
        <p:txBody>
          <a:bodyPr wrap="square" rtlCol="0">
            <a:spAutoFit/>
          </a:bodyPr>
          <a:lstStyle/>
          <a:p>
            <a:r>
              <a:rPr lang="de-DE" sz="2800" dirty="0" smtClean="0"/>
              <a:t>Man kann also von einer Auftreffwahrscheinlichkeit reden.</a:t>
            </a:r>
          </a:p>
          <a:p>
            <a:endParaRPr lang="de-DE" sz="2800" dirty="0" smtClean="0"/>
          </a:p>
          <a:p>
            <a:r>
              <a:rPr lang="de-DE" sz="2800" dirty="0" smtClean="0"/>
              <a:t>Dies ist allerdings ein vollständig </a:t>
            </a:r>
            <a:r>
              <a:rPr lang="de-DE" sz="2800" b="1" dirty="0" smtClean="0">
                <a:solidFill>
                  <a:srgbClr val="FF0000"/>
                </a:solidFill>
              </a:rPr>
              <a:t>nicht klassisches</a:t>
            </a:r>
            <a:r>
              <a:rPr lang="de-DE" sz="2800" dirty="0" smtClean="0">
                <a:solidFill>
                  <a:srgbClr val="FF0000"/>
                </a:solidFill>
              </a:rPr>
              <a:t> </a:t>
            </a:r>
            <a:r>
              <a:rPr lang="de-DE" sz="2800" dirty="0" smtClean="0"/>
              <a:t>Phänomen.</a:t>
            </a:r>
          </a:p>
          <a:p>
            <a:endParaRPr lang="de-DE" sz="2800" dirty="0" smtClean="0"/>
          </a:p>
          <a:p>
            <a:r>
              <a:rPr lang="de-DE" sz="2800" dirty="0" smtClean="0"/>
              <a:t>Brauchen wir also doch etwas nicht Klassisches wie Quantenmechanik? Oder sollen wir klassische Physik als Grenzfall von Quantenmechanik bezeichnen?</a:t>
            </a:r>
            <a:endParaRPr lang="de-DE" sz="2800" dirty="0"/>
          </a:p>
        </p:txBody>
      </p:sp>
      <p:sp>
        <p:nvSpPr>
          <p:cNvPr id="3" name="Rechteck 2"/>
          <p:cNvSpPr/>
          <p:nvPr/>
        </p:nvSpPr>
        <p:spPr>
          <a:xfrm>
            <a:off x="395536" y="476672"/>
            <a:ext cx="8496944" cy="1384995"/>
          </a:xfrm>
          <a:prstGeom prst="rect">
            <a:avLst/>
          </a:prstGeom>
        </p:spPr>
        <p:txBody>
          <a:bodyPr wrap="square">
            <a:spAutoFit/>
          </a:bodyPr>
          <a:lstStyle/>
          <a:p>
            <a:r>
              <a:rPr lang="de-DE" sz="2800" dirty="0" smtClean="0"/>
              <a:t>Einzelne Teilchen ergeben willkürliche Muster. Erst die Überlagerung dieser Bilder macht das Beugungsbild deutlich.</a:t>
            </a:r>
            <a:endParaRPr lang="de-DE" sz="2800"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Larissa-Design">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815</Words>
  <Application>Microsoft Office PowerPoint</Application>
  <PresentationFormat>Bildschirmpräsentation (4:3)</PresentationFormat>
  <Paragraphs>159</Paragraphs>
  <Slides>26</Slides>
  <Notes>0</Notes>
  <HiddenSlides>0</HiddenSlides>
  <MMClips>0</MMClips>
  <ScaleCrop>false</ScaleCrop>
  <HeadingPairs>
    <vt:vector size="4" baseType="variant">
      <vt:variant>
        <vt:lpstr>Design</vt:lpstr>
      </vt:variant>
      <vt:variant>
        <vt:i4>1</vt:i4>
      </vt:variant>
      <vt:variant>
        <vt:lpstr>Folientitel</vt:lpstr>
      </vt:variant>
      <vt:variant>
        <vt:i4>26</vt:i4>
      </vt:variant>
    </vt:vector>
  </HeadingPairs>
  <TitlesOfParts>
    <vt:vector size="27" baseType="lpstr">
      <vt:lpstr>Larissa-Design</vt:lpstr>
      <vt:lpstr>Schrödinger‘s Katze:  Messprozess und Wahrscheinlichkeit</vt:lpstr>
      <vt:lpstr>Folie 2</vt:lpstr>
      <vt:lpstr>Folie 3</vt:lpstr>
      <vt:lpstr>Folie 4</vt:lpstr>
      <vt:lpstr>Folie 5</vt:lpstr>
      <vt:lpstr>Folie 6</vt:lpstr>
      <vt:lpstr>Folie 7</vt:lpstr>
      <vt:lpstr>Folie 8</vt:lpstr>
      <vt:lpstr>Folie 9</vt:lpstr>
      <vt:lpstr>Folie 10</vt:lpstr>
      <vt:lpstr>Folie 11</vt:lpstr>
      <vt:lpstr>Folie 12</vt:lpstr>
      <vt:lpstr>Folie 13</vt:lpstr>
      <vt:lpstr>Folie 14</vt:lpstr>
      <vt:lpstr>Folie 15</vt:lpstr>
      <vt:lpstr>Folie 16</vt:lpstr>
      <vt:lpstr>Folie 17</vt:lpstr>
      <vt:lpstr>Folie 18</vt:lpstr>
      <vt:lpstr>Folie 19</vt:lpstr>
      <vt:lpstr>Folie 20</vt:lpstr>
      <vt:lpstr>Folie 21</vt:lpstr>
      <vt:lpstr>Folie 22</vt:lpstr>
      <vt:lpstr>Folie 23</vt:lpstr>
      <vt:lpstr>Folie 24</vt:lpstr>
      <vt:lpstr>Folie 25</vt:lpstr>
      <vt:lpstr>Folie 26</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Schrödinger‘s Katze: Messprozess und Wahrscheinlichleit</dc:title>
  <dc:creator>Amrit</dc:creator>
  <cp:lastModifiedBy>Amrit</cp:lastModifiedBy>
  <cp:revision>182</cp:revision>
  <dcterms:created xsi:type="dcterms:W3CDTF">2011-05-07T16:20:25Z</dcterms:created>
  <dcterms:modified xsi:type="dcterms:W3CDTF">2011-05-11T19:38:59Z</dcterms:modified>
</cp:coreProperties>
</file>