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3"/>
  </p:notesMasterIdLst>
  <p:handoutMasterIdLst>
    <p:handoutMasterId r:id="rId34"/>
  </p:handoutMasterIdLst>
  <p:sldIdLst>
    <p:sldId id="345" r:id="rId2"/>
    <p:sldId id="342" r:id="rId3"/>
    <p:sldId id="438" r:id="rId4"/>
    <p:sldId id="437" r:id="rId5"/>
    <p:sldId id="365" r:id="rId6"/>
    <p:sldId id="348" r:id="rId7"/>
    <p:sldId id="369" r:id="rId8"/>
    <p:sldId id="371" r:id="rId9"/>
    <p:sldId id="372" r:id="rId10"/>
    <p:sldId id="408" r:id="rId11"/>
    <p:sldId id="435" r:id="rId12"/>
    <p:sldId id="295" r:id="rId13"/>
    <p:sldId id="319" r:id="rId14"/>
    <p:sldId id="322" r:id="rId15"/>
    <p:sldId id="431" r:id="rId16"/>
    <p:sldId id="381" r:id="rId17"/>
    <p:sldId id="382" r:id="rId18"/>
    <p:sldId id="324" r:id="rId19"/>
    <p:sldId id="326" r:id="rId20"/>
    <p:sldId id="441" r:id="rId21"/>
    <p:sldId id="442" r:id="rId22"/>
    <p:sldId id="443" r:id="rId23"/>
    <p:sldId id="444" r:id="rId24"/>
    <p:sldId id="327" r:id="rId25"/>
    <p:sldId id="415" r:id="rId26"/>
    <p:sldId id="357" r:id="rId27"/>
    <p:sldId id="359" r:id="rId28"/>
    <p:sldId id="360" r:id="rId29"/>
    <p:sldId id="406" r:id="rId30"/>
    <p:sldId id="439" r:id="rId31"/>
    <p:sldId id="361" r:id="rId32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9E7E7"/>
    <a:srgbClr val="000099"/>
    <a:srgbClr val="660066"/>
    <a:srgbClr val="0000FF"/>
    <a:srgbClr val="EBE5E6"/>
    <a:srgbClr val="D05612"/>
    <a:srgbClr val="886991"/>
    <a:srgbClr val="FFFFFF"/>
    <a:srgbClr val="F1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93923" autoAdjust="0"/>
  </p:normalViewPr>
  <p:slideViewPr>
    <p:cSldViewPr>
      <p:cViewPr varScale="1">
        <p:scale>
          <a:sx n="70" d="100"/>
          <a:sy n="70" d="100"/>
        </p:scale>
        <p:origin x="115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2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10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C72BC-5B3A-43AB-A78A-7222CE9E276A}" type="doc">
      <dgm:prSet loTypeId="urn:microsoft.com/office/officeart/2005/8/layout/venn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BB2000D4-707E-40B3-9A98-7B0F06E9EC06}">
      <dgm:prSet custT="1"/>
      <dgm:spPr/>
      <dgm:t>
        <a:bodyPr/>
        <a:lstStyle/>
        <a:p>
          <a:pPr algn="ctr"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 WMP </a:t>
          </a:r>
          <a:r>
            <a:rPr lang="pl-PL" sz="18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11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spotkań WKJK</a:t>
          </a:r>
        </a:p>
      </dgm:t>
    </dgm:pt>
    <dgm:pt modelId="{6D10CDF6-49DC-4C07-8925-6DC08FAC3050}" type="parTrans" cxnId="{3B6DF10C-E6CE-4C6F-A1E4-6E2DD74A4CF8}">
      <dgm:prSet/>
      <dgm:spPr/>
      <dgm:t>
        <a:bodyPr/>
        <a:lstStyle/>
        <a:p>
          <a:endParaRPr lang="pl-PL"/>
        </a:p>
      </dgm:t>
    </dgm:pt>
    <dgm:pt modelId="{4750E855-4F47-49D4-A9E6-356D654B7C1E}" type="sibTrans" cxnId="{3B6DF10C-E6CE-4C6F-A1E4-6E2DD74A4CF8}">
      <dgm:prSet/>
      <dgm:spPr/>
      <dgm:t>
        <a:bodyPr/>
        <a:lstStyle/>
        <a:p>
          <a:endParaRPr lang="pl-PL"/>
        </a:p>
      </dgm:t>
    </dgm:pt>
    <dgm:pt modelId="{5DA9F869-E326-4C4A-8E44-787C7DFCE58E}">
      <dgm:prSet custT="1"/>
      <dgm:spPr/>
      <dgm:t>
        <a:bodyPr/>
        <a:lstStyle/>
        <a:p>
          <a:pPr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 WFH-Filia                            </a:t>
          </a:r>
          <a:r>
            <a:rPr lang="pl-PL" sz="18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spotkań WKJK</a:t>
          </a:r>
        </a:p>
      </dgm:t>
    </dgm:pt>
    <dgm:pt modelId="{F5C64FF3-99EA-4C57-AC4D-2CEA0BBBF7C4}" type="parTrans" cxnId="{A92F25CF-0AA6-419F-A652-C5544DE87CC8}">
      <dgm:prSet/>
      <dgm:spPr/>
      <dgm:t>
        <a:bodyPr/>
        <a:lstStyle/>
        <a:p>
          <a:endParaRPr lang="pl-PL"/>
        </a:p>
      </dgm:t>
    </dgm:pt>
    <dgm:pt modelId="{EFE75022-D002-4C55-9637-C0D3296F1E20}" type="sibTrans" cxnId="{A92F25CF-0AA6-419F-A652-C5544DE87CC8}">
      <dgm:prSet/>
      <dgm:spPr/>
      <dgm:t>
        <a:bodyPr/>
        <a:lstStyle/>
        <a:p>
          <a:endParaRPr lang="pl-PL"/>
        </a:p>
      </dgm:t>
    </dgm:pt>
    <dgm:pt modelId="{2F211BFF-B307-45C1-A2D3-467CF0F503A3}">
      <dgm:prSet custT="1"/>
      <dgm:spPr/>
      <dgm:t>
        <a:bodyPr/>
        <a:lstStyle/>
        <a:p>
          <a:pPr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 </a:t>
          </a:r>
          <a:r>
            <a:rPr lang="pl-PL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WPAiZ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7 spotkań WKJK</a:t>
          </a:r>
        </a:p>
      </dgm:t>
    </dgm:pt>
    <dgm:pt modelId="{9D294BBA-0D97-4E85-8636-DCAE25075AAD}" type="parTrans" cxnId="{7CA727AA-EE2E-4316-AD2B-330D20A833AC}">
      <dgm:prSet/>
      <dgm:spPr/>
      <dgm:t>
        <a:bodyPr/>
        <a:lstStyle/>
        <a:p>
          <a:endParaRPr lang="pl-PL"/>
        </a:p>
      </dgm:t>
    </dgm:pt>
    <dgm:pt modelId="{BE5A8093-B4C8-46D4-91E5-DC3C45A4DA18}" type="sibTrans" cxnId="{7CA727AA-EE2E-4316-AD2B-330D20A833AC}">
      <dgm:prSet/>
      <dgm:spPr/>
      <dgm:t>
        <a:bodyPr/>
        <a:lstStyle/>
        <a:p>
          <a:endParaRPr lang="pl-PL"/>
        </a:p>
      </dgm:t>
    </dgm:pt>
    <dgm:pt modelId="{AF9E0748-E460-4AC8-B654-7D67F6FC666F}">
      <dgm:prSet custT="1"/>
      <dgm:spPr/>
      <dgm:t>
        <a:bodyPr/>
        <a:lstStyle/>
        <a:p>
          <a:pPr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 WNS-Filia                        10</a:t>
          </a:r>
          <a:r>
            <a:rPr lang="pl-PL" sz="1800" b="1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spotkań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WKJK</a:t>
          </a:r>
        </a:p>
      </dgm:t>
    </dgm:pt>
    <dgm:pt modelId="{AC51CA6B-22C5-4128-900B-5E7869E0E890}" type="parTrans" cxnId="{EB2F401F-1CBD-4544-BC19-7F28F8D522D0}">
      <dgm:prSet/>
      <dgm:spPr/>
      <dgm:t>
        <a:bodyPr/>
        <a:lstStyle/>
        <a:p>
          <a:endParaRPr lang="pl-PL"/>
        </a:p>
      </dgm:t>
    </dgm:pt>
    <dgm:pt modelId="{4A495460-D2A6-4517-AC61-A4F818F4C4A5}" type="sibTrans" cxnId="{EB2F401F-1CBD-4544-BC19-7F28F8D522D0}">
      <dgm:prSet/>
      <dgm:spPr/>
      <dgm:t>
        <a:bodyPr/>
        <a:lstStyle/>
        <a:p>
          <a:endParaRPr lang="pl-PL"/>
        </a:p>
      </dgm:t>
    </dgm:pt>
    <dgm:pt modelId="{A2EB2DB1-FB56-4301-B56E-D19411D05F06}">
      <dgm:prSet custT="1"/>
      <dgm:spPr/>
      <dgm:t>
        <a:bodyPr/>
        <a:lstStyle/>
        <a:p>
          <a:pPr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 WO                          11 spotkań WKJK</a:t>
          </a:r>
        </a:p>
      </dgm:t>
    </dgm:pt>
    <dgm:pt modelId="{BDFF51E8-9077-4B61-AF30-1DDA41F5FDEA}" type="parTrans" cxnId="{0A806FE7-F4AD-493B-81D6-A647DCE945ED}">
      <dgm:prSet/>
      <dgm:spPr/>
      <dgm:t>
        <a:bodyPr/>
        <a:lstStyle/>
        <a:p>
          <a:endParaRPr lang="pl-PL"/>
        </a:p>
      </dgm:t>
    </dgm:pt>
    <dgm:pt modelId="{E0B1A0D1-8AB3-4F99-AF50-90170A97ABD8}" type="sibTrans" cxnId="{0A806FE7-F4AD-493B-81D6-A647DCE945ED}">
      <dgm:prSet/>
      <dgm:spPr/>
      <dgm:t>
        <a:bodyPr/>
        <a:lstStyle/>
        <a:p>
          <a:endParaRPr lang="pl-PL"/>
        </a:p>
      </dgm:t>
    </dgm:pt>
    <dgm:pt modelId="{93EB7725-3B5F-4EE7-9E9A-8F4E2D36990B}">
      <dgm:prSet custT="1"/>
      <dgm:spPr/>
      <dgm:t>
        <a:bodyPr/>
        <a:lstStyle/>
        <a:p>
          <a:pPr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 </a:t>
          </a:r>
          <a:r>
            <a:rPr lang="pl-PL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WPiA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5 spotkania WKJK</a:t>
          </a:r>
        </a:p>
      </dgm:t>
    </dgm:pt>
    <dgm:pt modelId="{7C474BA1-60D0-4FC9-AAE3-A1BBF904540E}" type="parTrans" cxnId="{D2260090-D2FB-4DBE-8DA9-64A613FC87F0}">
      <dgm:prSet/>
      <dgm:spPr/>
      <dgm:t>
        <a:bodyPr/>
        <a:lstStyle/>
        <a:p>
          <a:endParaRPr lang="pl-PL"/>
        </a:p>
      </dgm:t>
    </dgm:pt>
    <dgm:pt modelId="{10A58659-AF42-4D2D-8C1F-E13636A06D4C}" type="sibTrans" cxnId="{D2260090-D2FB-4DBE-8DA9-64A613FC87F0}">
      <dgm:prSet/>
      <dgm:spPr/>
      <dgm:t>
        <a:bodyPr/>
        <a:lstStyle/>
        <a:p>
          <a:endParaRPr lang="pl-PL"/>
        </a:p>
      </dgm:t>
    </dgm:pt>
    <dgm:pt modelId="{9E9CF38E-ABB5-45D8-883D-AC4CC0DE4547}">
      <dgm:prSet custT="1"/>
      <dgm:spPr/>
      <dgm:t>
        <a:bodyPr/>
        <a:lstStyle/>
        <a:p>
          <a:pPr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Na WH                                     6 spotkań WKJK</a:t>
          </a:r>
        </a:p>
      </dgm:t>
    </dgm:pt>
    <dgm:pt modelId="{D6028E65-2669-4842-BD7F-3145C29D3025}" type="parTrans" cxnId="{3A08BC12-BF7A-4BFD-835B-F13D6DB5932E}">
      <dgm:prSet/>
      <dgm:spPr/>
      <dgm:t>
        <a:bodyPr/>
        <a:lstStyle/>
        <a:p>
          <a:endParaRPr lang="pl-PL"/>
        </a:p>
      </dgm:t>
    </dgm:pt>
    <dgm:pt modelId="{8B22AAD7-27F4-4DE4-B14D-5E6147071854}" type="sibTrans" cxnId="{3A08BC12-BF7A-4BFD-835B-F13D6DB5932E}">
      <dgm:prSet/>
      <dgm:spPr/>
      <dgm:t>
        <a:bodyPr/>
        <a:lstStyle/>
        <a:p>
          <a:endParaRPr lang="pl-PL"/>
        </a:p>
      </dgm:t>
    </dgm:pt>
    <dgm:pt modelId="{EC16853A-FEBF-4573-8EBE-BD78CF797366}">
      <dgm:prSet/>
      <dgm:spPr/>
      <dgm:t>
        <a:bodyPr/>
        <a:lstStyle/>
        <a:p>
          <a:endParaRPr lang="pl-PL"/>
        </a:p>
      </dgm:t>
    </dgm:pt>
    <dgm:pt modelId="{4F220091-C898-4A55-B691-CE166D3885FF}" type="parTrans" cxnId="{DA416EC1-9DA7-4013-80DD-8C59BA3B3174}">
      <dgm:prSet/>
      <dgm:spPr/>
      <dgm:t>
        <a:bodyPr/>
        <a:lstStyle/>
        <a:p>
          <a:endParaRPr lang="pl-PL"/>
        </a:p>
      </dgm:t>
    </dgm:pt>
    <dgm:pt modelId="{9AFBB5FE-E110-4DBA-9B0D-1FDA1D5D0E04}" type="sibTrans" cxnId="{DA416EC1-9DA7-4013-80DD-8C59BA3B3174}">
      <dgm:prSet/>
      <dgm:spPr/>
      <dgm:t>
        <a:bodyPr/>
        <a:lstStyle/>
        <a:p>
          <a:endParaRPr lang="pl-PL"/>
        </a:p>
      </dgm:t>
    </dgm:pt>
    <dgm:pt modelId="{818A99AA-3EE6-45E7-ACB5-97E9D12A41EA}">
      <dgm:prSet/>
      <dgm:spPr/>
      <dgm:t>
        <a:bodyPr/>
        <a:lstStyle/>
        <a:p>
          <a:pPr rtl="0"/>
          <a:endParaRPr lang="pl-PL" dirty="0"/>
        </a:p>
      </dgm:t>
    </dgm:pt>
    <dgm:pt modelId="{89635F5E-A58B-49F3-9B09-DE9A7957F811}" type="parTrans" cxnId="{F41B43FB-118A-4EF5-AF15-D5D848525713}">
      <dgm:prSet/>
      <dgm:spPr/>
      <dgm:t>
        <a:bodyPr/>
        <a:lstStyle/>
        <a:p>
          <a:endParaRPr lang="pl-PL"/>
        </a:p>
      </dgm:t>
    </dgm:pt>
    <dgm:pt modelId="{0FCCD93D-8FCC-453E-99F5-71BA2DCF5697}" type="sibTrans" cxnId="{F41B43FB-118A-4EF5-AF15-D5D848525713}">
      <dgm:prSet/>
      <dgm:spPr/>
      <dgm:t>
        <a:bodyPr/>
        <a:lstStyle/>
        <a:p>
          <a:endParaRPr lang="pl-PL"/>
        </a:p>
      </dgm:t>
    </dgm:pt>
    <dgm:pt modelId="{B96AF027-E618-46D8-A96F-6204F2DF63AE}">
      <dgm:prSet/>
      <dgm:spPr/>
      <dgm:t>
        <a:bodyPr/>
        <a:lstStyle/>
        <a:p>
          <a:pPr rtl="0"/>
          <a:endParaRPr lang="pl-PL" dirty="0"/>
        </a:p>
      </dgm:t>
    </dgm:pt>
    <dgm:pt modelId="{2C1A5D1C-2851-4D21-8CA0-C96464E7C900}" type="parTrans" cxnId="{C755B2A9-6018-4CDA-AE7E-893ED0DD541C}">
      <dgm:prSet/>
      <dgm:spPr/>
      <dgm:t>
        <a:bodyPr/>
        <a:lstStyle/>
        <a:p>
          <a:endParaRPr lang="pl-PL"/>
        </a:p>
      </dgm:t>
    </dgm:pt>
    <dgm:pt modelId="{3C1C36AF-17A0-4664-B434-5AC0C1F4053C}" type="sibTrans" cxnId="{C755B2A9-6018-4CDA-AE7E-893ED0DD541C}">
      <dgm:prSet/>
      <dgm:spPr/>
      <dgm:t>
        <a:bodyPr/>
        <a:lstStyle/>
        <a:p>
          <a:endParaRPr lang="pl-PL"/>
        </a:p>
      </dgm:t>
    </dgm:pt>
    <dgm:pt modelId="{0B121619-E769-40A7-A0EB-5583A295133F}">
      <dgm:prSet/>
      <dgm:spPr/>
      <dgm:t>
        <a:bodyPr/>
        <a:lstStyle/>
        <a:p>
          <a:pPr rtl="0"/>
          <a:endParaRPr lang="pl-PL" dirty="0"/>
        </a:p>
      </dgm:t>
    </dgm:pt>
    <dgm:pt modelId="{57F69FD8-070E-4752-9B30-E38EC667BBD8}" type="parTrans" cxnId="{C1BAC612-4380-48F1-B2A3-AA81CF7FC12A}">
      <dgm:prSet/>
      <dgm:spPr/>
      <dgm:t>
        <a:bodyPr/>
        <a:lstStyle/>
        <a:p>
          <a:endParaRPr lang="pl-PL"/>
        </a:p>
      </dgm:t>
    </dgm:pt>
    <dgm:pt modelId="{D2B19E3A-F6E5-40C7-BE36-0BEF10504AD6}" type="sibTrans" cxnId="{C1BAC612-4380-48F1-B2A3-AA81CF7FC12A}">
      <dgm:prSet/>
      <dgm:spPr/>
      <dgm:t>
        <a:bodyPr/>
        <a:lstStyle/>
        <a:p>
          <a:endParaRPr lang="pl-PL"/>
        </a:p>
      </dgm:t>
    </dgm:pt>
    <dgm:pt modelId="{4FFE0C47-7FC2-41AA-9653-B5C3B7FBA4A4}">
      <dgm:prSet/>
      <dgm:spPr/>
      <dgm:t>
        <a:bodyPr/>
        <a:lstStyle/>
        <a:p>
          <a:pPr rtl="0"/>
          <a:endParaRPr lang="pl-PL" dirty="0"/>
        </a:p>
      </dgm:t>
    </dgm:pt>
    <dgm:pt modelId="{49031F9E-4CEE-42FE-950B-94D967A2A8EC}" type="parTrans" cxnId="{BE2BDDD0-7B10-440E-AB59-D10F9221E17C}">
      <dgm:prSet/>
      <dgm:spPr/>
      <dgm:t>
        <a:bodyPr/>
        <a:lstStyle/>
        <a:p>
          <a:endParaRPr lang="pl-PL"/>
        </a:p>
      </dgm:t>
    </dgm:pt>
    <dgm:pt modelId="{0EED8A9D-6FAF-44E7-8680-59A7D95E210A}" type="sibTrans" cxnId="{BE2BDDD0-7B10-440E-AB59-D10F9221E17C}">
      <dgm:prSet/>
      <dgm:spPr/>
      <dgm:t>
        <a:bodyPr/>
        <a:lstStyle/>
        <a:p>
          <a:endParaRPr lang="pl-PL"/>
        </a:p>
      </dgm:t>
    </dgm:pt>
    <dgm:pt modelId="{139F6920-14E6-4B27-A558-9D382CFF650F}">
      <dgm:prSet/>
      <dgm:spPr/>
      <dgm:t>
        <a:bodyPr/>
        <a:lstStyle/>
        <a:p>
          <a:pPr rtl="0"/>
          <a:endParaRPr lang="pl-PL" dirty="0"/>
        </a:p>
      </dgm:t>
    </dgm:pt>
    <dgm:pt modelId="{C8A41CF6-1273-4B81-A5FB-37A396D1E9FB}" type="parTrans" cxnId="{AD6BCF6A-443E-43AB-A9FB-44FAF26FFA72}">
      <dgm:prSet/>
      <dgm:spPr/>
      <dgm:t>
        <a:bodyPr/>
        <a:lstStyle/>
        <a:p>
          <a:endParaRPr lang="pl-PL"/>
        </a:p>
      </dgm:t>
    </dgm:pt>
    <dgm:pt modelId="{CF89741A-F18A-48C4-ADA4-1A0B83E2303E}" type="sibTrans" cxnId="{AD6BCF6A-443E-43AB-A9FB-44FAF26FFA72}">
      <dgm:prSet/>
      <dgm:spPr/>
      <dgm:t>
        <a:bodyPr/>
        <a:lstStyle/>
        <a:p>
          <a:endParaRPr lang="pl-PL"/>
        </a:p>
      </dgm:t>
    </dgm:pt>
    <dgm:pt modelId="{077E8C59-5316-4C21-A63B-10ECE764CA7B}">
      <dgm:prSet/>
      <dgm:spPr/>
      <dgm:t>
        <a:bodyPr/>
        <a:lstStyle/>
        <a:p>
          <a:pPr rtl="0"/>
          <a:endParaRPr lang="pl-PL" dirty="0"/>
        </a:p>
      </dgm:t>
    </dgm:pt>
    <dgm:pt modelId="{99133D0F-6147-4572-A69E-E85D8D3606AB}" type="parTrans" cxnId="{74008246-4ED0-4DC2-8618-A17A4A99FA9C}">
      <dgm:prSet/>
      <dgm:spPr/>
      <dgm:t>
        <a:bodyPr/>
        <a:lstStyle/>
        <a:p>
          <a:endParaRPr lang="pl-PL"/>
        </a:p>
      </dgm:t>
    </dgm:pt>
    <dgm:pt modelId="{717990C2-539B-4153-B8EA-341D66E08CE1}" type="sibTrans" cxnId="{74008246-4ED0-4DC2-8618-A17A4A99FA9C}">
      <dgm:prSet/>
      <dgm:spPr/>
      <dgm:t>
        <a:bodyPr/>
        <a:lstStyle/>
        <a:p>
          <a:endParaRPr lang="pl-PL"/>
        </a:p>
      </dgm:t>
    </dgm:pt>
    <dgm:pt modelId="{1D8248E6-029F-4AD3-A903-ED1804C9ED07}">
      <dgm:prSet/>
      <dgm:spPr/>
      <dgm:t>
        <a:bodyPr/>
        <a:lstStyle/>
        <a:p>
          <a:pPr rtl="0"/>
          <a:endParaRPr lang="pl-PL" dirty="0"/>
        </a:p>
      </dgm:t>
    </dgm:pt>
    <dgm:pt modelId="{B9288038-4F76-469C-9C0D-2CF2ECDB4ED6}" type="parTrans" cxnId="{419B14EE-6488-4E58-ABC9-639C9E73023D}">
      <dgm:prSet/>
      <dgm:spPr/>
      <dgm:t>
        <a:bodyPr/>
        <a:lstStyle/>
        <a:p>
          <a:endParaRPr lang="pl-PL"/>
        </a:p>
      </dgm:t>
    </dgm:pt>
    <dgm:pt modelId="{7BDDC65D-E28D-401F-9DE1-F704BD3D3C5C}" type="sibTrans" cxnId="{419B14EE-6488-4E58-ABC9-639C9E73023D}">
      <dgm:prSet/>
      <dgm:spPr/>
      <dgm:t>
        <a:bodyPr/>
        <a:lstStyle/>
        <a:p>
          <a:endParaRPr lang="pl-PL"/>
        </a:p>
      </dgm:t>
    </dgm:pt>
    <dgm:pt modelId="{E9D98361-8B9C-43A8-819B-4F26A710D74D}">
      <dgm:prSet/>
      <dgm:spPr/>
      <dgm:t>
        <a:bodyPr/>
        <a:lstStyle/>
        <a:p>
          <a:pPr rtl="0"/>
          <a:endParaRPr lang="pl-PL" dirty="0"/>
        </a:p>
      </dgm:t>
    </dgm:pt>
    <dgm:pt modelId="{C5DEF278-6A85-4136-BCED-6F690D22DB30}" type="parTrans" cxnId="{36B307CD-E6F2-4D73-95E8-38513F21210D}">
      <dgm:prSet/>
      <dgm:spPr/>
      <dgm:t>
        <a:bodyPr/>
        <a:lstStyle/>
        <a:p>
          <a:endParaRPr lang="pl-PL"/>
        </a:p>
      </dgm:t>
    </dgm:pt>
    <dgm:pt modelId="{56256F77-C2D2-4D12-8604-FFFDECD7D638}" type="sibTrans" cxnId="{36B307CD-E6F2-4D73-95E8-38513F21210D}">
      <dgm:prSet/>
      <dgm:spPr/>
      <dgm:t>
        <a:bodyPr/>
        <a:lstStyle/>
        <a:p>
          <a:endParaRPr lang="pl-PL"/>
        </a:p>
      </dgm:t>
    </dgm:pt>
    <dgm:pt modelId="{9E7D1A67-C9C7-416C-AC0A-9701865B6817}">
      <dgm:prSet/>
      <dgm:spPr/>
      <dgm:t>
        <a:bodyPr/>
        <a:lstStyle/>
        <a:p>
          <a:pPr rtl="0"/>
          <a:endParaRPr lang="pl-PL" dirty="0"/>
        </a:p>
      </dgm:t>
    </dgm:pt>
    <dgm:pt modelId="{2148AC8D-5447-4B21-AA93-4FF007750FB5}" type="parTrans" cxnId="{0B0B9BF5-91D7-4D0D-B488-CD84B6CFE567}">
      <dgm:prSet/>
      <dgm:spPr/>
      <dgm:t>
        <a:bodyPr/>
        <a:lstStyle/>
        <a:p>
          <a:endParaRPr lang="pl-PL"/>
        </a:p>
      </dgm:t>
    </dgm:pt>
    <dgm:pt modelId="{C76ED1F7-4B71-444B-893E-F92B04436858}" type="sibTrans" cxnId="{0B0B9BF5-91D7-4D0D-B488-CD84B6CFE567}">
      <dgm:prSet/>
      <dgm:spPr/>
      <dgm:t>
        <a:bodyPr/>
        <a:lstStyle/>
        <a:p>
          <a:endParaRPr lang="pl-PL"/>
        </a:p>
      </dgm:t>
    </dgm:pt>
    <dgm:pt modelId="{08E13229-8B3F-4022-B5C4-7CE4B7EFF266}">
      <dgm:prSet/>
      <dgm:spPr/>
      <dgm:t>
        <a:bodyPr/>
        <a:lstStyle/>
        <a:p>
          <a:pPr rtl="0"/>
          <a:endParaRPr lang="pl-PL" dirty="0"/>
        </a:p>
      </dgm:t>
    </dgm:pt>
    <dgm:pt modelId="{D62B778D-8CDD-42E3-B956-88B774F53B3C}" type="parTrans" cxnId="{72545D00-7163-4919-86D6-2E06D5D60C37}">
      <dgm:prSet/>
      <dgm:spPr/>
      <dgm:t>
        <a:bodyPr/>
        <a:lstStyle/>
        <a:p>
          <a:endParaRPr lang="pl-PL"/>
        </a:p>
      </dgm:t>
    </dgm:pt>
    <dgm:pt modelId="{8B192E55-F480-4973-84FE-57D1E490DF45}" type="sibTrans" cxnId="{72545D00-7163-4919-86D6-2E06D5D60C37}">
      <dgm:prSet/>
      <dgm:spPr/>
      <dgm:t>
        <a:bodyPr/>
        <a:lstStyle/>
        <a:p>
          <a:endParaRPr lang="pl-PL"/>
        </a:p>
      </dgm:t>
    </dgm:pt>
    <dgm:pt modelId="{4A384F04-65AE-4DA9-A7B9-7F2F50CD0FCE}">
      <dgm:prSet/>
      <dgm:spPr/>
      <dgm:t>
        <a:bodyPr/>
        <a:lstStyle/>
        <a:p>
          <a:endParaRPr lang="pl-PL"/>
        </a:p>
      </dgm:t>
    </dgm:pt>
    <dgm:pt modelId="{03AF0517-25A9-4ABB-B3C3-F523007EC470}" type="parTrans" cxnId="{E952C989-0186-4866-BC4D-464BBC91D390}">
      <dgm:prSet/>
      <dgm:spPr/>
      <dgm:t>
        <a:bodyPr/>
        <a:lstStyle/>
        <a:p>
          <a:endParaRPr lang="pl-PL"/>
        </a:p>
      </dgm:t>
    </dgm:pt>
    <dgm:pt modelId="{CDD9682B-293B-444B-AB80-858250876623}" type="sibTrans" cxnId="{E952C989-0186-4866-BC4D-464BBC91D390}">
      <dgm:prSet/>
      <dgm:spPr/>
      <dgm:t>
        <a:bodyPr/>
        <a:lstStyle/>
        <a:p>
          <a:endParaRPr lang="pl-PL"/>
        </a:p>
      </dgm:t>
    </dgm:pt>
    <dgm:pt modelId="{D6D96F45-2A37-4A45-84D5-F20772FB8550}">
      <dgm:prSet/>
      <dgm:spPr/>
      <dgm:t>
        <a:bodyPr/>
        <a:lstStyle/>
        <a:p>
          <a:endParaRPr lang="pl-PL"/>
        </a:p>
      </dgm:t>
    </dgm:pt>
    <dgm:pt modelId="{536E3AC7-26E4-4FE0-8B44-0AF49E177733}" type="parTrans" cxnId="{AE24C696-0D48-4324-863D-F6684866362F}">
      <dgm:prSet/>
      <dgm:spPr/>
      <dgm:t>
        <a:bodyPr/>
        <a:lstStyle/>
        <a:p>
          <a:endParaRPr lang="pl-PL"/>
        </a:p>
      </dgm:t>
    </dgm:pt>
    <dgm:pt modelId="{A9D915CF-464A-4428-82BC-3D9B049F37BD}" type="sibTrans" cxnId="{AE24C696-0D48-4324-863D-F6684866362F}">
      <dgm:prSet/>
      <dgm:spPr/>
      <dgm:t>
        <a:bodyPr/>
        <a:lstStyle/>
        <a:p>
          <a:endParaRPr lang="pl-PL"/>
        </a:p>
      </dgm:t>
    </dgm:pt>
    <dgm:pt modelId="{C78641F1-2398-452E-91A9-2975ADDCF4CF}">
      <dgm:prSet/>
      <dgm:spPr/>
      <dgm:t>
        <a:bodyPr/>
        <a:lstStyle/>
        <a:p>
          <a:endParaRPr lang="pl-PL"/>
        </a:p>
      </dgm:t>
    </dgm:pt>
    <dgm:pt modelId="{133CE908-D173-4101-B9C1-CFF2E5A3C32E}" type="parTrans" cxnId="{720897EC-0CB7-4CA4-B775-B570769FD4E6}">
      <dgm:prSet/>
      <dgm:spPr/>
      <dgm:t>
        <a:bodyPr/>
        <a:lstStyle/>
        <a:p>
          <a:endParaRPr lang="pl-PL"/>
        </a:p>
      </dgm:t>
    </dgm:pt>
    <dgm:pt modelId="{887A982D-A3E7-4549-9816-83EF9D3CE84C}" type="sibTrans" cxnId="{720897EC-0CB7-4CA4-B775-B570769FD4E6}">
      <dgm:prSet/>
      <dgm:spPr/>
      <dgm:t>
        <a:bodyPr/>
        <a:lstStyle/>
        <a:p>
          <a:endParaRPr lang="pl-PL"/>
        </a:p>
      </dgm:t>
    </dgm:pt>
    <dgm:pt modelId="{E7B4DAAC-DC91-4D10-A1A0-A97EE552A045}" type="pres">
      <dgm:prSet presAssocID="{18DC72BC-5B3A-43AB-A78A-7222CE9E276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0C1DDD2-3A80-43A0-B484-6997613F3399}" type="pres">
      <dgm:prSet presAssocID="{BB2000D4-707E-40B3-9A98-7B0F06E9EC06}" presName="circ1" presStyleLbl="vennNode1" presStyleIdx="0" presStyleCnt="7"/>
      <dgm:spPr/>
    </dgm:pt>
    <dgm:pt modelId="{210A511A-369F-4C82-B118-C81D4D64AE40}" type="pres">
      <dgm:prSet presAssocID="{BB2000D4-707E-40B3-9A98-7B0F06E9EC06}" presName="circ1Tx" presStyleLbl="revTx" presStyleIdx="0" presStyleCnt="0" custScaleX="133555" custLinFactNeighborX="1764" custLinFactNeighborY="34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FE36AB-64A0-4451-B1EA-23083A52E564}" type="pres">
      <dgm:prSet presAssocID="{5DA9F869-E326-4C4A-8E44-787C7DFCE58E}" presName="circ2" presStyleLbl="vennNode1" presStyleIdx="1" presStyleCnt="7"/>
      <dgm:spPr/>
    </dgm:pt>
    <dgm:pt modelId="{6CD1E397-4A93-44F1-AE97-3724D99DB235}" type="pres">
      <dgm:prSet presAssocID="{5DA9F869-E326-4C4A-8E44-787C7DFCE58E}" presName="circ2Tx" presStyleLbl="revTx" presStyleIdx="0" presStyleCnt="0" custScaleX="147279" custLinFactY="3596" custLinFactNeighborX="2869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7AD35A-6F1D-45E0-93DF-3C66F2EBBDA4}" type="pres">
      <dgm:prSet presAssocID="{2F211BFF-B307-45C1-A2D3-467CF0F503A3}" presName="circ3" presStyleLbl="vennNode1" presStyleIdx="2" presStyleCnt="7"/>
      <dgm:spPr/>
    </dgm:pt>
    <dgm:pt modelId="{E06F2AB3-3465-4D77-A143-2E6986E9D137}" type="pres">
      <dgm:prSet presAssocID="{2F211BFF-B307-45C1-A2D3-467CF0F503A3}" presName="circ3Tx" presStyleLbl="revTx" presStyleIdx="0" presStyleCnt="0" custScaleX="141416" custLinFactY="-30136" custLinFactNeighborX="744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30D57D1-7462-4485-8FD2-DCD2728C9491}" type="pres">
      <dgm:prSet presAssocID="{AF9E0748-E460-4AC8-B654-7D67F6FC666F}" presName="circ4" presStyleLbl="vennNode1" presStyleIdx="3" presStyleCnt="7" custLinFactNeighborX="-3055" custLinFactNeighborY="548"/>
      <dgm:spPr/>
    </dgm:pt>
    <dgm:pt modelId="{94F0B62D-7B2E-4F65-B6A5-3D28ECE4B355}" type="pres">
      <dgm:prSet presAssocID="{AF9E0748-E460-4AC8-B654-7D67F6FC666F}" presName="circ4Tx" presStyleLbl="revTx" presStyleIdx="0" presStyleCnt="0" custScaleX="127070" custLinFactNeighborX="49221" custLinFactNeighborY="-66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FAAAF4-7FA6-4B2F-89EF-8472622ECD43}" type="pres">
      <dgm:prSet presAssocID="{A2EB2DB1-FB56-4301-B56E-D19411D05F06}" presName="circ5" presStyleLbl="vennNode1" presStyleIdx="4" presStyleCnt="7"/>
      <dgm:spPr/>
    </dgm:pt>
    <dgm:pt modelId="{AFEB9AB1-44E8-4C7F-A1C9-19656DD8113F}" type="pres">
      <dgm:prSet presAssocID="{A2EB2DB1-FB56-4301-B56E-D19411D05F06}" presName="circ5Tx" presStyleLbl="revTx" presStyleIdx="0" presStyleCnt="0" custScaleX="131529" custLinFactNeighborX="-49893" custLinFactNeighborY="-73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F83F3C-4EC0-4C72-A0D7-928EBE701B11}" type="pres">
      <dgm:prSet presAssocID="{93EB7725-3B5F-4EE7-9E9A-8F4E2D36990B}" presName="circ6" presStyleLbl="vennNode1" presStyleIdx="5" presStyleCnt="7"/>
      <dgm:spPr/>
    </dgm:pt>
    <dgm:pt modelId="{D87F9C0E-1BC4-4199-BF97-4AFBFE9AC378}" type="pres">
      <dgm:prSet presAssocID="{93EB7725-3B5F-4EE7-9E9A-8F4E2D36990B}" presName="circ6Tx" presStyleLbl="revTx" presStyleIdx="0" presStyleCnt="0" custScaleX="133244" custLinFactNeighborX="-31812" custLinFactNeighborY="-41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EF47F9-E09C-4424-B8B2-C4D4CEFB4C4C}" type="pres">
      <dgm:prSet presAssocID="{9E9CF38E-ABB5-45D8-883D-AC4CC0DE4547}" presName="circ7" presStyleLbl="vennNode1" presStyleIdx="6" presStyleCnt="7" custLinFactNeighborX="-1993" custLinFactNeighborY="-6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513DA5-DCDF-420A-A7B6-DE1CBD58AD61}" type="pres">
      <dgm:prSet presAssocID="{9E9CF38E-ABB5-45D8-883D-AC4CC0DE4547}" presName="circ7Tx" presStyleLbl="revTx" presStyleIdx="0" presStyleCnt="0" custScaleX="141591" custLinFactNeighborX="-34399" custLinFactNeighborY="-18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2545D00-7163-4919-86D6-2E06D5D60C37}" srcId="{18DC72BC-5B3A-43AB-A78A-7222CE9E276A}" destId="{08E13229-8B3F-4022-B5C4-7CE4B7EFF266}" srcOrd="17" destOrd="0" parTransId="{D62B778D-8CDD-42E3-B956-88B774F53B3C}" sibTransId="{8B192E55-F480-4973-84FE-57D1E490DF45}"/>
    <dgm:cxn modelId="{0A806FE7-F4AD-493B-81D6-A647DCE945ED}" srcId="{18DC72BC-5B3A-43AB-A78A-7222CE9E276A}" destId="{A2EB2DB1-FB56-4301-B56E-D19411D05F06}" srcOrd="4" destOrd="0" parTransId="{BDFF51E8-9077-4B61-AF30-1DDA41F5FDEA}" sibTransId="{E0B1A0D1-8AB3-4F99-AF50-90170A97ABD8}"/>
    <dgm:cxn modelId="{419B14EE-6488-4E58-ABC9-639C9E73023D}" srcId="{18DC72BC-5B3A-43AB-A78A-7222CE9E276A}" destId="{1D8248E6-029F-4AD3-A903-ED1804C9ED07}" srcOrd="14" destOrd="0" parTransId="{B9288038-4F76-469C-9C0D-2CF2ECDB4ED6}" sibTransId="{7BDDC65D-E28D-401F-9DE1-F704BD3D3C5C}"/>
    <dgm:cxn modelId="{3D73FC3C-7359-4C4B-934F-E18121FBB284}" type="presOf" srcId="{18DC72BC-5B3A-43AB-A78A-7222CE9E276A}" destId="{E7B4DAAC-DC91-4D10-A1A0-A97EE552A045}" srcOrd="0" destOrd="0" presId="urn:microsoft.com/office/officeart/2005/8/layout/venn1"/>
    <dgm:cxn modelId="{EB2F401F-1CBD-4544-BC19-7F28F8D522D0}" srcId="{18DC72BC-5B3A-43AB-A78A-7222CE9E276A}" destId="{AF9E0748-E460-4AC8-B654-7D67F6FC666F}" srcOrd="3" destOrd="0" parTransId="{AC51CA6B-22C5-4128-900B-5E7869E0E890}" sibTransId="{4A495460-D2A6-4517-AC61-A4F818F4C4A5}"/>
    <dgm:cxn modelId="{DA416EC1-9DA7-4013-80DD-8C59BA3B3174}" srcId="{18DC72BC-5B3A-43AB-A78A-7222CE9E276A}" destId="{EC16853A-FEBF-4573-8EBE-BD78CF797366}" srcOrd="7" destOrd="0" parTransId="{4F220091-C898-4A55-B691-CE166D3885FF}" sibTransId="{9AFBB5FE-E110-4DBA-9B0D-1FDA1D5D0E04}"/>
    <dgm:cxn modelId="{D2260090-D2FB-4DBE-8DA9-64A613FC87F0}" srcId="{18DC72BC-5B3A-43AB-A78A-7222CE9E276A}" destId="{93EB7725-3B5F-4EE7-9E9A-8F4E2D36990B}" srcOrd="5" destOrd="0" parTransId="{7C474BA1-60D0-4FC9-AAE3-A1BBF904540E}" sibTransId="{10A58659-AF42-4D2D-8C1F-E13636A06D4C}"/>
    <dgm:cxn modelId="{720897EC-0CB7-4CA4-B775-B570769FD4E6}" srcId="{18DC72BC-5B3A-43AB-A78A-7222CE9E276A}" destId="{C78641F1-2398-452E-91A9-2975ADDCF4CF}" srcOrd="20" destOrd="0" parTransId="{133CE908-D173-4101-B9C1-CFF2E5A3C32E}" sibTransId="{887A982D-A3E7-4549-9816-83EF9D3CE84C}"/>
    <dgm:cxn modelId="{3E4E71D1-670B-4618-B748-5B5B10EF6900}" type="presOf" srcId="{5DA9F869-E326-4C4A-8E44-787C7DFCE58E}" destId="{6CD1E397-4A93-44F1-AE97-3724D99DB235}" srcOrd="0" destOrd="0" presId="urn:microsoft.com/office/officeart/2005/8/layout/venn1"/>
    <dgm:cxn modelId="{C755B2A9-6018-4CDA-AE7E-893ED0DD541C}" srcId="{18DC72BC-5B3A-43AB-A78A-7222CE9E276A}" destId="{B96AF027-E618-46D8-A96F-6204F2DF63AE}" srcOrd="9" destOrd="0" parTransId="{2C1A5D1C-2851-4D21-8CA0-C96464E7C900}" sibTransId="{3C1C36AF-17A0-4664-B434-5AC0C1F4053C}"/>
    <dgm:cxn modelId="{A92F25CF-0AA6-419F-A652-C5544DE87CC8}" srcId="{18DC72BC-5B3A-43AB-A78A-7222CE9E276A}" destId="{5DA9F869-E326-4C4A-8E44-787C7DFCE58E}" srcOrd="1" destOrd="0" parTransId="{F5C64FF3-99EA-4C57-AC4D-2CEA0BBBF7C4}" sibTransId="{EFE75022-D002-4C55-9637-C0D3296F1E20}"/>
    <dgm:cxn modelId="{7CA727AA-EE2E-4316-AD2B-330D20A833AC}" srcId="{18DC72BC-5B3A-43AB-A78A-7222CE9E276A}" destId="{2F211BFF-B307-45C1-A2D3-467CF0F503A3}" srcOrd="2" destOrd="0" parTransId="{9D294BBA-0D97-4E85-8636-DCAE25075AAD}" sibTransId="{BE5A8093-B4C8-46D4-91E5-DC3C45A4DA18}"/>
    <dgm:cxn modelId="{E952C989-0186-4866-BC4D-464BBC91D390}" srcId="{18DC72BC-5B3A-43AB-A78A-7222CE9E276A}" destId="{4A384F04-65AE-4DA9-A7B9-7F2F50CD0FCE}" srcOrd="18" destOrd="0" parTransId="{03AF0517-25A9-4ABB-B3C3-F523007EC470}" sibTransId="{CDD9682B-293B-444B-AB80-858250876623}"/>
    <dgm:cxn modelId="{74008246-4ED0-4DC2-8618-A17A4A99FA9C}" srcId="{18DC72BC-5B3A-43AB-A78A-7222CE9E276A}" destId="{077E8C59-5316-4C21-A63B-10ECE764CA7B}" srcOrd="13" destOrd="0" parTransId="{99133D0F-6147-4572-A69E-E85D8D3606AB}" sibTransId="{717990C2-539B-4153-B8EA-341D66E08CE1}"/>
    <dgm:cxn modelId="{F41B43FB-118A-4EF5-AF15-D5D848525713}" srcId="{18DC72BC-5B3A-43AB-A78A-7222CE9E276A}" destId="{818A99AA-3EE6-45E7-ACB5-97E9D12A41EA}" srcOrd="8" destOrd="0" parTransId="{89635F5E-A58B-49F3-9B09-DE9A7957F811}" sibTransId="{0FCCD93D-8FCC-453E-99F5-71BA2DCF5697}"/>
    <dgm:cxn modelId="{C39A649F-F52C-4E33-93B1-45E4F76C86F8}" type="presOf" srcId="{9E9CF38E-ABB5-45D8-883D-AC4CC0DE4547}" destId="{B1513DA5-DCDF-420A-A7B6-DE1CBD58AD61}" srcOrd="0" destOrd="0" presId="urn:microsoft.com/office/officeart/2005/8/layout/venn1"/>
    <dgm:cxn modelId="{B71CF0FF-E770-4CC5-9A8B-6F2E066487CC}" type="presOf" srcId="{93EB7725-3B5F-4EE7-9E9A-8F4E2D36990B}" destId="{D87F9C0E-1BC4-4199-BF97-4AFBFE9AC378}" srcOrd="0" destOrd="0" presId="urn:microsoft.com/office/officeart/2005/8/layout/venn1"/>
    <dgm:cxn modelId="{AE24C696-0D48-4324-863D-F6684866362F}" srcId="{18DC72BC-5B3A-43AB-A78A-7222CE9E276A}" destId="{D6D96F45-2A37-4A45-84D5-F20772FB8550}" srcOrd="19" destOrd="0" parTransId="{536E3AC7-26E4-4FE0-8B44-0AF49E177733}" sibTransId="{A9D915CF-464A-4428-82BC-3D9B049F37BD}"/>
    <dgm:cxn modelId="{C1BAC612-4380-48F1-B2A3-AA81CF7FC12A}" srcId="{18DC72BC-5B3A-43AB-A78A-7222CE9E276A}" destId="{0B121619-E769-40A7-A0EB-5583A295133F}" srcOrd="10" destOrd="0" parTransId="{57F69FD8-070E-4752-9B30-E38EC667BBD8}" sibTransId="{D2B19E3A-F6E5-40C7-BE36-0BEF10504AD6}"/>
    <dgm:cxn modelId="{AD6BCF6A-443E-43AB-A9FB-44FAF26FFA72}" srcId="{18DC72BC-5B3A-43AB-A78A-7222CE9E276A}" destId="{139F6920-14E6-4B27-A558-9D382CFF650F}" srcOrd="12" destOrd="0" parTransId="{C8A41CF6-1273-4B81-A5FB-37A396D1E9FB}" sibTransId="{CF89741A-F18A-48C4-ADA4-1A0B83E2303E}"/>
    <dgm:cxn modelId="{8AD592FD-563B-416D-B69E-4805C1F8E33C}" type="presOf" srcId="{2F211BFF-B307-45C1-A2D3-467CF0F503A3}" destId="{E06F2AB3-3465-4D77-A143-2E6986E9D137}" srcOrd="0" destOrd="0" presId="urn:microsoft.com/office/officeart/2005/8/layout/venn1"/>
    <dgm:cxn modelId="{0B0B9BF5-91D7-4D0D-B488-CD84B6CFE567}" srcId="{18DC72BC-5B3A-43AB-A78A-7222CE9E276A}" destId="{9E7D1A67-C9C7-416C-AC0A-9701865B6817}" srcOrd="16" destOrd="0" parTransId="{2148AC8D-5447-4B21-AA93-4FF007750FB5}" sibTransId="{C76ED1F7-4B71-444B-893E-F92B04436858}"/>
    <dgm:cxn modelId="{36B307CD-E6F2-4D73-95E8-38513F21210D}" srcId="{18DC72BC-5B3A-43AB-A78A-7222CE9E276A}" destId="{E9D98361-8B9C-43A8-819B-4F26A710D74D}" srcOrd="15" destOrd="0" parTransId="{C5DEF278-6A85-4136-BCED-6F690D22DB30}" sibTransId="{56256F77-C2D2-4D12-8604-FFFDECD7D638}"/>
    <dgm:cxn modelId="{BE2BDDD0-7B10-440E-AB59-D10F9221E17C}" srcId="{18DC72BC-5B3A-43AB-A78A-7222CE9E276A}" destId="{4FFE0C47-7FC2-41AA-9653-B5C3B7FBA4A4}" srcOrd="11" destOrd="0" parTransId="{49031F9E-4CEE-42FE-950B-94D967A2A8EC}" sibTransId="{0EED8A9D-6FAF-44E7-8680-59A7D95E210A}"/>
    <dgm:cxn modelId="{3A08BC12-BF7A-4BFD-835B-F13D6DB5932E}" srcId="{18DC72BC-5B3A-43AB-A78A-7222CE9E276A}" destId="{9E9CF38E-ABB5-45D8-883D-AC4CC0DE4547}" srcOrd="6" destOrd="0" parTransId="{D6028E65-2669-4842-BD7F-3145C29D3025}" sibTransId="{8B22AAD7-27F4-4DE4-B14D-5E6147071854}"/>
    <dgm:cxn modelId="{7708F926-F867-46DA-9A70-8E44DA8B8439}" type="presOf" srcId="{BB2000D4-707E-40B3-9A98-7B0F06E9EC06}" destId="{210A511A-369F-4C82-B118-C81D4D64AE40}" srcOrd="0" destOrd="0" presId="urn:microsoft.com/office/officeart/2005/8/layout/venn1"/>
    <dgm:cxn modelId="{CC03C390-50E9-4094-8180-7F422BC4D5BB}" type="presOf" srcId="{A2EB2DB1-FB56-4301-B56E-D19411D05F06}" destId="{AFEB9AB1-44E8-4C7F-A1C9-19656DD8113F}" srcOrd="0" destOrd="0" presId="urn:microsoft.com/office/officeart/2005/8/layout/venn1"/>
    <dgm:cxn modelId="{3B6DF10C-E6CE-4C6F-A1E4-6E2DD74A4CF8}" srcId="{18DC72BC-5B3A-43AB-A78A-7222CE9E276A}" destId="{BB2000D4-707E-40B3-9A98-7B0F06E9EC06}" srcOrd="0" destOrd="0" parTransId="{6D10CDF6-49DC-4C07-8925-6DC08FAC3050}" sibTransId="{4750E855-4F47-49D4-A9E6-356D654B7C1E}"/>
    <dgm:cxn modelId="{309CEFAB-AFBA-49A2-9043-8A7C93972ED3}" type="presOf" srcId="{AF9E0748-E460-4AC8-B654-7D67F6FC666F}" destId="{94F0B62D-7B2E-4F65-B6A5-3D28ECE4B355}" srcOrd="0" destOrd="0" presId="urn:microsoft.com/office/officeart/2005/8/layout/venn1"/>
    <dgm:cxn modelId="{6B305D2C-7AD1-4819-99F3-755F2F8F47EC}" type="presParOf" srcId="{E7B4DAAC-DC91-4D10-A1A0-A97EE552A045}" destId="{40C1DDD2-3A80-43A0-B484-6997613F3399}" srcOrd="0" destOrd="0" presId="urn:microsoft.com/office/officeart/2005/8/layout/venn1"/>
    <dgm:cxn modelId="{C50DBFA5-B8CA-4491-9F03-F469C545802A}" type="presParOf" srcId="{E7B4DAAC-DC91-4D10-A1A0-A97EE552A045}" destId="{210A511A-369F-4C82-B118-C81D4D64AE40}" srcOrd="1" destOrd="0" presId="urn:microsoft.com/office/officeart/2005/8/layout/venn1"/>
    <dgm:cxn modelId="{5ED5E30F-0CF3-4A10-9061-8FC0F846F6F4}" type="presParOf" srcId="{E7B4DAAC-DC91-4D10-A1A0-A97EE552A045}" destId="{23FE36AB-64A0-4451-B1EA-23083A52E564}" srcOrd="2" destOrd="0" presId="urn:microsoft.com/office/officeart/2005/8/layout/venn1"/>
    <dgm:cxn modelId="{5CDAA33E-0C09-4206-B611-9715ED039FFB}" type="presParOf" srcId="{E7B4DAAC-DC91-4D10-A1A0-A97EE552A045}" destId="{6CD1E397-4A93-44F1-AE97-3724D99DB235}" srcOrd="3" destOrd="0" presId="urn:microsoft.com/office/officeart/2005/8/layout/venn1"/>
    <dgm:cxn modelId="{048368AC-1C88-463C-9378-A64FE63014EB}" type="presParOf" srcId="{E7B4DAAC-DC91-4D10-A1A0-A97EE552A045}" destId="{827AD35A-6F1D-45E0-93DF-3C66F2EBBDA4}" srcOrd="4" destOrd="0" presId="urn:microsoft.com/office/officeart/2005/8/layout/venn1"/>
    <dgm:cxn modelId="{8B71985B-0316-478C-BAA7-AB64D7851C4C}" type="presParOf" srcId="{E7B4DAAC-DC91-4D10-A1A0-A97EE552A045}" destId="{E06F2AB3-3465-4D77-A143-2E6986E9D137}" srcOrd="5" destOrd="0" presId="urn:microsoft.com/office/officeart/2005/8/layout/venn1"/>
    <dgm:cxn modelId="{7D73103D-8DAD-4CBF-BAE6-2999C1E5C808}" type="presParOf" srcId="{E7B4DAAC-DC91-4D10-A1A0-A97EE552A045}" destId="{230D57D1-7462-4485-8FD2-DCD2728C9491}" srcOrd="6" destOrd="0" presId="urn:microsoft.com/office/officeart/2005/8/layout/venn1"/>
    <dgm:cxn modelId="{2243F4F3-AEDA-4DED-BDA0-3E6350DF5B58}" type="presParOf" srcId="{E7B4DAAC-DC91-4D10-A1A0-A97EE552A045}" destId="{94F0B62D-7B2E-4F65-B6A5-3D28ECE4B355}" srcOrd="7" destOrd="0" presId="urn:microsoft.com/office/officeart/2005/8/layout/venn1"/>
    <dgm:cxn modelId="{6F4F99C1-EB50-4056-B4E8-2B4C426C72AE}" type="presParOf" srcId="{E7B4DAAC-DC91-4D10-A1A0-A97EE552A045}" destId="{67FAAAF4-7FA6-4B2F-89EF-8472622ECD43}" srcOrd="8" destOrd="0" presId="urn:microsoft.com/office/officeart/2005/8/layout/venn1"/>
    <dgm:cxn modelId="{36342A90-AF3B-48F9-9CEE-3C44D50982B5}" type="presParOf" srcId="{E7B4DAAC-DC91-4D10-A1A0-A97EE552A045}" destId="{AFEB9AB1-44E8-4C7F-A1C9-19656DD8113F}" srcOrd="9" destOrd="0" presId="urn:microsoft.com/office/officeart/2005/8/layout/venn1"/>
    <dgm:cxn modelId="{43C7D859-1FCF-49CD-8E30-42AD9E5F0C13}" type="presParOf" srcId="{E7B4DAAC-DC91-4D10-A1A0-A97EE552A045}" destId="{0FF83F3C-4EC0-4C72-A0D7-928EBE701B11}" srcOrd="10" destOrd="0" presId="urn:microsoft.com/office/officeart/2005/8/layout/venn1"/>
    <dgm:cxn modelId="{BDB07181-24E5-48D4-8528-B1DF1B27397D}" type="presParOf" srcId="{E7B4DAAC-DC91-4D10-A1A0-A97EE552A045}" destId="{D87F9C0E-1BC4-4199-BF97-4AFBFE9AC378}" srcOrd="11" destOrd="0" presId="urn:microsoft.com/office/officeart/2005/8/layout/venn1"/>
    <dgm:cxn modelId="{75A3A8B6-32B3-49E6-852A-A9F7013F26EC}" type="presParOf" srcId="{E7B4DAAC-DC91-4D10-A1A0-A97EE552A045}" destId="{DAEF47F9-E09C-4424-B8B2-C4D4CEFB4C4C}" srcOrd="12" destOrd="0" presId="urn:microsoft.com/office/officeart/2005/8/layout/venn1"/>
    <dgm:cxn modelId="{1C5A67EA-9335-4950-A31D-6B089ECCDDC9}" type="presParOf" srcId="{E7B4DAAC-DC91-4D10-A1A0-A97EE552A045}" destId="{B1513DA5-DCDF-420A-A7B6-DE1CBD58AD61}" srcOrd="1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41613-6D5E-4478-A153-2B9580517910}" type="doc">
      <dgm:prSet loTypeId="urn:microsoft.com/office/officeart/2005/8/layout/venn3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B47B8353-5A29-4DEF-9EE2-B18509BC2D9E}">
      <dgm:prSet custT="1"/>
      <dgm:spPr>
        <a:gradFill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pPr rtl="0"/>
          <a:r>
            <a:rPr lang="pl-PL" sz="1600" b="1" i="0" dirty="0"/>
            <a:t>  </a:t>
          </a:r>
          <a:r>
            <a:rPr lang="pl-PL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Kosmetologia    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– studia II stopnia, </a:t>
          </a:r>
          <a:r>
            <a:rPr lang="pl-PL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p. </a:t>
          </a:r>
          <a:r>
            <a:rPr lang="pl-PL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prakt</a:t>
          </a:r>
          <a:r>
            <a:rPr lang="pl-PL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(WO)</a:t>
          </a:r>
        </a:p>
        <a:p>
          <a:pPr rtl="0"/>
          <a:r>
            <a:rPr lang="pl-PL" sz="1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/decyzja pozytywna/</a:t>
          </a:r>
        </a:p>
      </dgm:t>
    </dgm:pt>
    <dgm:pt modelId="{62D95391-7272-476E-B351-332ECEBE49FA}" type="parTrans" cxnId="{759929DE-8AF5-40D1-995A-6D0FE675FC83}">
      <dgm:prSet/>
      <dgm:spPr/>
      <dgm:t>
        <a:bodyPr/>
        <a:lstStyle/>
        <a:p>
          <a:endParaRPr lang="pl-PL"/>
        </a:p>
      </dgm:t>
    </dgm:pt>
    <dgm:pt modelId="{BAC5951E-FF28-440E-91E5-73F5669FEDBE}" type="sibTrans" cxnId="{759929DE-8AF5-40D1-995A-6D0FE675FC83}">
      <dgm:prSet/>
      <dgm:spPr/>
      <dgm:t>
        <a:bodyPr/>
        <a:lstStyle/>
        <a:p>
          <a:endParaRPr lang="pl-PL"/>
        </a:p>
      </dgm:t>
    </dgm:pt>
    <dgm:pt modelId="{CCDB22AD-8209-41D4-84F8-8ACAB43A54DB}">
      <dgm:prSet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Inżynieria danych – studia I stopnia, p. </a:t>
          </a:r>
          <a:r>
            <a:rPr lang="pl-PL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ogólnoak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(WM)</a:t>
          </a:r>
        </a:p>
        <a:p>
          <a:pPr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/decyzja pozytywna/</a:t>
          </a:r>
        </a:p>
      </dgm:t>
    </dgm:pt>
    <dgm:pt modelId="{429CB0BE-81EC-4326-885B-709B63BBFC8D}" type="parTrans" cxnId="{85AB3D5B-8A66-4CE3-A2C2-BBA2BCA3DB18}">
      <dgm:prSet/>
      <dgm:spPr/>
      <dgm:t>
        <a:bodyPr/>
        <a:lstStyle/>
        <a:p>
          <a:endParaRPr lang="pl-PL"/>
        </a:p>
      </dgm:t>
    </dgm:pt>
    <dgm:pt modelId="{A3297F9C-E2C3-4C04-94C1-E15AB79D32F2}" type="sibTrans" cxnId="{85AB3D5B-8A66-4CE3-A2C2-BBA2BCA3DB18}">
      <dgm:prSet/>
      <dgm:spPr/>
      <dgm:t>
        <a:bodyPr/>
        <a:lstStyle/>
        <a:p>
          <a:endParaRPr lang="pl-PL"/>
        </a:p>
      </dgm:t>
    </dgm:pt>
    <dgm:pt modelId="{56468B84-E6DF-4043-B223-B10B1EB53315}">
      <dgm:prSet custT="1"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rtl="0"/>
          <a:r>
            <a:rPr lang="pl-PL" sz="1600" b="1" dirty="0"/>
            <a:t> 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Filologia                                     – studia II stopnia, </a:t>
          </a:r>
          <a:r>
            <a:rPr lang="pl-PL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p. </a:t>
          </a:r>
          <a:r>
            <a:rPr lang="pl-PL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ogólnoak</a:t>
          </a:r>
          <a:r>
            <a:rPr lang="pl-PL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(WFH) </a:t>
          </a:r>
        </a:p>
        <a:p>
          <a:pPr rtl="0"/>
          <a:r>
            <a:rPr lang="pl-PL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/decyzja negatywna/</a:t>
          </a:r>
        </a:p>
      </dgm:t>
    </dgm:pt>
    <dgm:pt modelId="{2B2B1F19-718B-489C-B9D0-3554526A6A9C}" type="parTrans" cxnId="{163710E3-4D2F-4D4D-B699-9834045F0036}">
      <dgm:prSet/>
      <dgm:spPr/>
      <dgm:t>
        <a:bodyPr/>
        <a:lstStyle/>
        <a:p>
          <a:endParaRPr lang="pl-PL"/>
        </a:p>
      </dgm:t>
    </dgm:pt>
    <dgm:pt modelId="{0772AF83-B92A-430A-BCE1-B113866E05A5}" type="sibTrans" cxnId="{163710E3-4D2F-4D4D-B699-9834045F0036}">
      <dgm:prSet/>
      <dgm:spPr/>
      <dgm:t>
        <a:bodyPr/>
        <a:lstStyle/>
        <a:p>
          <a:endParaRPr lang="pl-PL"/>
        </a:p>
      </dgm:t>
    </dgm:pt>
    <dgm:pt modelId="{2DAEE49E-E82B-4875-ACD2-CF7C36821C03}">
      <dgm:prSet custT="1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pPr rtl="0"/>
          <a:r>
            <a:rPr lang="pl-PL" sz="1600" b="1" dirty="0"/>
            <a:t> </a:t>
          </a:r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Wychowanie fizyczne                        – studia II stopnia, </a:t>
          </a:r>
          <a:r>
            <a:rPr lang="pl-PL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p. </a:t>
          </a:r>
          <a:r>
            <a:rPr lang="pl-PL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prakt</a:t>
          </a:r>
          <a:r>
            <a:rPr lang="pl-PL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rtl="0"/>
          <a:r>
            <a:rPr lang="pl-PL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(WO)</a:t>
          </a:r>
        </a:p>
        <a:p>
          <a:pPr rtl="0"/>
          <a:r>
            <a:rPr lang="pl-PL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/decyzja negatywna/</a:t>
          </a:r>
        </a:p>
      </dgm:t>
    </dgm:pt>
    <dgm:pt modelId="{A96FA647-D3D4-4A6B-AE7C-B3CC5AA81F1F}" type="sibTrans" cxnId="{D7F8360C-5A37-44B4-A496-C319A3FB2508}">
      <dgm:prSet/>
      <dgm:spPr/>
      <dgm:t>
        <a:bodyPr/>
        <a:lstStyle/>
        <a:p>
          <a:endParaRPr lang="pl-PL"/>
        </a:p>
      </dgm:t>
    </dgm:pt>
    <dgm:pt modelId="{D55579AE-F49F-40CE-88FA-91C835866CCB}" type="parTrans" cxnId="{D7F8360C-5A37-44B4-A496-C319A3FB2508}">
      <dgm:prSet/>
      <dgm:spPr/>
      <dgm:t>
        <a:bodyPr/>
        <a:lstStyle/>
        <a:p>
          <a:endParaRPr lang="pl-PL"/>
        </a:p>
      </dgm:t>
    </dgm:pt>
    <dgm:pt modelId="{8A368843-AACE-4CAA-8603-D2AFED39DD6E}" type="pres">
      <dgm:prSet presAssocID="{87D41613-6D5E-4478-A153-2B95805179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A45DE09-05ED-47AF-9ED2-05BC1449D30C}" type="pres">
      <dgm:prSet presAssocID="{B47B8353-5A29-4DEF-9EE2-B18509BC2D9E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2FA5FF-3378-42F3-8EFC-1A4CF10A7F9C}" type="pres">
      <dgm:prSet presAssocID="{BAC5951E-FF28-440E-91E5-73F5669FEDBE}" presName="space" presStyleCnt="0"/>
      <dgm:spPr/>
    </dgm:pt>
    <dgm:pt modelId="{455B0D02-5B0F-4923-A3FA-814FDD7E3E22}" type="pres">
      <dgm:prSet presAssocID="{CCDB22AD-8209-41D4-84F8-8ACAB43A54D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84DB58-227D-4B64-8F75-ADD748133749}" type="pres">
      <dgm:prSet presAssocID="{A3297F9C-E2C3-4C04-94C1-E15AB79D32F2}" presName="space" presStyleCnt="0"/>
      <dgm:spPr/>
    </dgm:pt>
    <dgm:pt modelId="{03FBD48F-9451-4612-BB46-C3B9D23D0FB6}" type="pres">
      <dgm:prSet presAssocID="{56468B84-E6DF-4043-B223-B10B1EB53315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2798DD-F709-486B-B179-D434856FAD30}" type="pres">
      <dgm:prSet presAssocID="{0772AF83-B92A-430A-BCE1-B113866E05A5}" presName="space" presStyleCnt="0"/>
      <dgm:spPr/>
    </dgm:pt>
    <dgm:pt modelId="{A89BF715-A9B8-4C5F-ABBE-A379876ECDAB}" type="pres">
      <dgm:prSet presAssocID="{2DAEE49E-E82B-4875-ACD2-CF7C36821C0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7F8360C-5A37-44B4-A496-C319A3FB2508}" srcId="{87D41613-6D5E-4478-A153-2B9580517910}" destId="{2DAEE49E-E82B-4875-ACD2-CF7C36821C03}" srcOrd="3" destOrd="0" parTransId="{D55579AE-F49F-40CE-88FA-91C835866CCB}" sibTransId="{A96FA647-D3D4-4A6B-AE7C-B3CC5AA81F1F}"/>
    <dgm:cxn modelId="{759929DE-8AF5-40D1-995A-6D0FE675FC83}" srcId="{87D41613-6D5E-4478-A153-2B9580517910}" destId="{B47B8353-5A29-4DEF-9EE2-B18509BC2D9E}" srcOrd="0" destOrd="0" parTransId="{62D95391-7272-476E-B351-332ECEBE49FA}" sibTransId="{BAC5951E-FF28-440E-91E5-73F5669FEDBE}"/>
    <dgm:cxn modelId="{D2E7E0C6-F313-41AB-B376-C84B4152C678}" type="presOf" srcId="{56468B84-E6DF-4043-B223-B10B1EB53315}" destId="{03FBD48F-9451-4612-BB46-C3B9D23D0FB6}" srcOrd="0" destOrd="0" presId="urn:microsoft.com/office/officeart/2005/8/layout/venn3"/>
    <dgm:cxn modelId="{A6CA4D3A-88C9-4F22-A0F8-4F3C1E99EB0F}" type="presOf" srcId="{B47B8353-5A29-4DEF-9EE2-B18509BC2D9E}" destId="{EA45DE09-05ED-47AF-9ED2-05BC1449D30C}" srcOrd="0" destOrd="0" presId="urn:microsoft.com/office/officeart/2005/8/layout/venn3"/>
    <dgm:cxn modelId="{90DDE2F9-BBB0-499D-AE07-078F1D123FCA}" type="presOf" srcId="{87D41613-6D5E-4478-A153-2B9580517910}" destId="{8A368843-AACE-4CAA-8603-D2AFED39DD6E}" srcOrd="0" destOrd="0" presId="urn:microsoft.com/office/officeart/2005/8/layout/venn3"/>
    <dgm:cxn modelId="{163710E3-4D2F-4D4D-B699-9834045F0036}" srcId="{87D41613-6D5E-4478-A153-2B9580517910}" destId="{56468B84-E6DF-4043-B223-B10B1EB53315}" srcOrd="2" destOrd="0" parTransId="{2B2B1F19-718B-489C-B9D0-3554526A6A9C}" sibTransId="{0772AF83-B92A-430A-BCE1-B113866E05A5}"/>
    <dgm:cxn modelId="{85AB3D5B-8A66-4CE3-A2C2-BBA2BCA3DB18}" srcId="{87D41613-6D5E-4478-A153-2B9580517910}" destId="{CCDB22AD-8209-41D4-84F8-8ACAB43A54DB}" srcOrd="1" destOrd="0" parTransId="{429CB0BE-81EC-4326-885B-709B63BBFC8D}" sibTransId="{A3297F9C-E2C3-4C04-94C1-E15AB79D32F2}"/>
    <dgm:cxn modelId="{A29CD423-9D0D-4B68-9BCB-67A40A204BB9}" type="presOf" srcId="{CCDB22AD-8209-41D4-84F8-8ACAB43A54DB}" destId="{455B0D02-5B0F-4923-A3FA-814FDD7E3E22}" srcOrd="0" destOrd="0" presId="urn:microsoft.com/office/officeart/2005/8/layout/venn3"/>
    <dgm:cxn modelId="{E9753582-A2D6-4306-90FA-5385CE4C7308}" type="presOf" srcId="{2DAEE49E-E82B-4875-ACD2-CF7C36821C03}" destId="{A89BF715-A9B8-4C5F-ABBE-A379876ECDAB}" srcOrd="0" destOrd="0" presId="urn:microsoft.com/office/officeart/2005/8/layout/venn3"/>
    <dgm:cxn modelId="{C38E5F24-1C09-4465-BEFA-DFA6C77AC926}" type="presParOf" srcId="{8A368843-AACE-4CAA-8603-D2AFED39DD6E}" destId="{EA45DE09-05ED-47AF-9ED2-05BC1449D30C}" srcOrd="0" destOrd="0" presId="urn:microsoft.com/office/officeart/2005/8/layout/venn3"/>
    <dgm:cxn modelId="{69E4962E-C8F7-42CA-B048-BDC329549C21}" type="presParOf" srcId="{8A368843-AACE-4CAA-8603-D2AFED39DD6E}" destId="{942FA5FF-3378-42F3-8EFC-1A4CF10A7F9C}" srcOrd="1" destOrd="0" presId="urn:microsoft.com/office/officeart/2005/8/layout/venn3"/>
    <dgm:cxn modelId="{45E8AFCA-F6F4-4FF2-9AB8-30BE7D6A7F88}" type="presParOf" srcId="{8A368843-AACE-4CAA-8603-D2AFED39DD6E}" destId="{455B0D02-5B0F-4923-A3FA-814FDD7E3E22}" srcOrd="2" destOrd="0" presId="urn:microsoft.com/office/officeart/2005/8/layout/venn3"/>
    <dgm:cxn modelId="{F12698DA-3A64-403C-8728-34EEE803E474}" type="presParOf" srcId="{8A368843-AACE-4CAA-8603-D2AFED39DD6E}" destId="{2D84DB58-227D-4B64-8F75-ADD748133749}" srcOrd="3" destOrd="0" presId="urn:microsoft.com/office/officeart/2005/8/layout/venn3"/>
    <dgm:cxn modelId="{F33AFA34-3802-49FF-8DDE-E3089DB6060D}" type="presParOf" srcId="{8A368843-AACE-4CAA-8603-D2AFED39DD6E}" destId="{03FBD48F-9451-4612-BB46-C3B9D23D0FB6}" srcOrd="4" destOrd="0" presId="urn:microsoft.com/office/officeart/2005/8/layout/venn3"/>
    <dgm:cxn modelId="{A326BDC0-A36C-4C9C-A320-842DA11E86B1}" type="presParOf" srcId="{8A368843-AACE-4CAA-8603-D2AFED39DD6E}" destId="{FE2798DD-F709-486B-B179-D434856FAD30}" srcOrd="5" destOrd="0" presId="urn:microsoft.com/office/officeart/2005/8/layout/venn3"/>
    <dgm:cxn modelId="{4109B1CB-4873-408F-8DAC-2649C547A7C9}" type="presParOf" srcId="{8A368843-AACE-4CAA-8603-D2AFED39DD6E}" destId="{A89BF715-A9B8-4C5F-ABBE-A379876ECDA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14B6C-4618-412A-98AD-1C278B4FC1DC}" type="doc">
      <dgm:prSet loTypeId="urn:microsoft.com/office/officeart/2005/8/layout/default#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7C8EAA3-A24F-416C-B9EB-12EB8D688A6C}">
      <dgm:prSet custT="1"/>
      <dgm:spPr>
        <a:solidFill>
          <a:srgbClr val="FFAF79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Wyniki wizytacji – coraz lepsze rezultaty</a:t>
          </a:r>
        </a:p>
      </dgm:t>
    </dgm:pt>
    <dgm:pt modelId="{22E1CB50-5CEA-44C9-AF57-BC93D2ADA7AA}" type="parTrans" cxnId="{040355B3-3D97-4194-A0B5-B1B94A20DD60}">
      <dgm:prSet/>
      <dgm:spPr/>
      <dgm:t>
        <a:bodyPr/>
        <a:lstStyle/>
        <a:p>
          <a:pPr algn="ctr"/>
          <a:endParaRPr lang="pl-PL"/>
        </a:p>
      </dgm:t>
    </dgm:pt>
    <dgm:pt modelId="{A969B32D-DF74-4495-BD96-5DD2F3B037E4}" type="sibTrans" cxnId="{040355B3-3D97-4194-A0B5-B1B94A20DD60}">
      <dgm:prSet/>
      <dgm:spPr/>
      <dgm:t>
        <a:bodyPr/>
        <a:lstStyle/>
        <a:p>
          <a:pPr algn="ctr"/>
          <a:endParaRPr lang="pl-PL"/>
        </a:p>
      </dgm:t>
    </dgm:pt>
    <dgm:pt modelId="{99A718BD-1526-4B0E-8B72-D344C9522E8E}">
      <dgm:prSet custT="1"/>
      <dgm:spPr>
        <a:solidFill>
          <a:srgbClr val="DCFF97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Coraz </a:t>
          </a: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większa znajomość przepisów prawa zewnętrznego i wewnętrznego</a:t>
          </a:r>
          <a:endParaRPr lang="pl-PL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80383-59D4-447A-95FC-CDFC148CF470}" type="parTrans" cxnId="{24A5DC0B-915B-4511-A0E4-D0FA7DA3C006}">
      <dgm:prSet/>
      <dgm:spPr/>
      <dgm:t>
        <a:bodyPr/>
        <a:lstStyle/>
        <a:p>
          <a:pPr algn="ctr"/>
          <a:endParaRPr lang="pl-PL"/>
        </a:p>
      </dgm:t>
    </dgm:pt>
    <dgm:pt modelId="{C57883F3-6A15-4F27-A443-A1630F5C9806}" type="sibTrans" cxnId="{24A5DC0B-915B-4511-A0E4-D0FA7DA3C006}">
      <dgm:prSet/>
      <dgm:spPr/>
      <dgm:t>
        <a:bodyPr/>
        <a:lstStyle/>
        <a:p>
          <a:pPr algn="ctr"/>
          <a:endParaRPr lang="pl-PL"/>
        </a:p>
      </dgm:t>
    </dgm:pt>
    <dgm:pt modelId="{F162FE61-CEF0-4685-A1C5-325BC2D8659C}">
      <dgm:prSet custT="1"/>
      <dgm:spPr>
        <a:solidFill>
          <a:srgbClr val="FFFF66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Udział studentów w ankietyzacji</a:t>
          </a:r>
          <a:endParaRPr lang="pl-PL" sz="20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66090C-31C6-4EDD-8FF7-136EE65368B8}" type="sibTrans" cxnId="{1A47E4F2-CB6F-4847-92FC-F675EDF1B83C}">
      <dgm:prSet/>
      <dgm:spPr/>
      <dgm:t>
        <a:bodyPr/>
        <a:lstStyle/>
        <a:p>
          <a:pPr algn="ctr"/>
          <a:endParaRPr lang="pl-PL"/>
        </a:p>
      </dgm:t>
    </dgm:pt>
    <dgm:pt modelId="{9730832A-E088-4304-A221-C0B05496032A}" type="parTrans" cxnId="{1A47E4F2-CB6F-4847-92FC-F675EDF1B83C}">
      <dgm:prSet/>
      <dgm:spPr/>
      <dgm:t>
        <a:bodyPr/>
        <a:lstStyle/>
        <a:p>
          <a:pPr algn="ctr"/>
          <a:endParaRPr lang="pl-PL"/>
        </a:p>
      </dgm:t>
    </dgm:pt>
    <dgm:pt modelId="{F118BBB6-7C2F-45C2-9310-B52DDF1976DD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Słabe zaangażowanie </a:t>
          </a: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pracowników i studentów </a:t>
          </a:r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doskonalenie WSZJK </a:t>
          </a:r>
          <a:endParaRPr lang="pl-PL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52AFF-3AB1-4E5F-A565-1D77246A02D4}" type="sib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3C238C57-4A8F-4D0D-960D-15925E83BA69}" type="par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FB316116-CA82-4468-9EE3-E03D43BB9684}" type="pres">
      <dgm:prSet presAssocID="{92014B6C-4618-412A-98AD-1C278B4FC1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5FFD492-D70F-47A9-BC35-DC81784BB813}" type="pres">
      <dgm:prSet presAssocID="{D7C8EAA3-A24F-416C-B9EB-12EB8D688A6C}" presName="node" presStyleLbl="node1" presStyleIdx="0" presStyleCnt="4" custScaleY="78009" custLinFactNeighborX="1440" custLinFactNeighborY="-115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6A3939-A578-468B-BE19-E46DE7E982E9}" type="pres">
      <dgm:prSet presAssocID="{A969B32D-DF74-4495-BD96-5DD2F3B037E4}" presName="sibTrans" presStyleCnt="0"/>
      <dgm:spPr/>
    </dgm:pt>
    <dgm:pt modelId="{0673AD2E-9AB2-4730-AF80-91E4AC373D5E}" type="pres">
      <dgm:prSet presAssocID="{99A718BD-1526-4B0E-8B72-D344C9522E8E}" presName="node" presStyleLbl="node1" presStyleIdx="1" presStyleCnt="4" custScaleY="78009" custLinFactNeighborX="-3535" custLinFactNeighborY="-115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43FC68-9035-4C62-AE0C-C832C08EDCFA}" type="pres">
      <dgm:prSet presAssocID="{C57883F3-6A15-4F27-A443-A1630F5C9806}" presName="sibTrans" presStyleCnt="0"/>
      <dgm:spPr/>
    </dgm:pt>
    <dgm:pt modelId="{2A408BD7-CCAA-4A17-8CA9-C666A2999320}" type="pres">
      <dgm:prSet presAssocID="{F162FE61-CEF0-4685-A1C5-325BC2D8659C}" presName="node" presStyleLbl="node1" presStyleIdx="2" presStyleCnt="4" custScaleY="77427" custLinFactNeighborX="-1806" custLinFactNeighborY="2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2B21944-624A-4627-9992-81BE854C935B}" type="pres">
      <dgm:prSet presAssocID="{3866090C-31C6-4EDD-8FF7-136EE65368B8}" presName="sibTrans" presStyleCnt="0"/>
      <dgm:spPr/>
    </dgm:pt>
    <dgm:pt modelId="{F9AD5271-281E-4CCE-9060-1971851432B2}" type="pres">
      <dgm:prSet presAssocID="{F118BBB6-7C2F-45C2-9310-B52DDF1976DD}" presName="node" presStyleLbl="node1" presStyleIdx="3" presStyleCnt="4" custScaleY="78009" custLinFactNeighborX="-5000" custLinFactNeighborY="-2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968545F-466A-40D3-81D7-24E39F6AAC27}" type="presOf" srcId="{99A718BD-1526-4B0E-8B72-D344C9522E8E}" destId="{0673AD2E-9AB2-4730-AF80-91E4AC373D5E}" srcOrd="0" destOrd="0" presId="urn:microsoft.com/office/officeart/2005/8/layout/default#2"/>
    <dgm:cxn modelId="{1A47E4F2-CB6F-4847-92FC-F675EDF1B83C}" srcId="{92014B6C-4618-412A-98AD-1C278B4FC1DC}" destId="{F162FE61-CEF0-4685-A1C5-325BC2D8659C}" srcOrd="2" destOrd="0" parTransId="{9730832A-E088-4304-A221-C0B05496032A}" sibTransId="{3866090C-31C6-4EDD-8FF7-136EE65368B8}"/>
    <dgm:cxn modelId="{022234BF-C11C-4B69-9C46-B6A5C89E653A}" type="presOf" srcId="{F162FE61-CEF0-4685-A1C5-325BC2D8659C}" destId="{2A408BD7-CCAA-4A17-8CA9-C666A2999320}" srcOrd="0" destOrd="0" presId="urn:microsoft.com/office/officeart/2005/8/layout/default#2"/>
    <dgm:cxn modelId="{2CA62F75-67A6-41FE-AD4A-A60A344268FE}" type="presOf" srcId="{92014B6C-4618-412A-98AD-1C278B4FC1DC}" destId="{FB316116-CA82-4468-9EE3-E03D43BB9684}" srcOrd="0" destOrd="0" presId="urn:microsoft.com/office/officeart/2005/8/layout/default#2"/>
    <dgm:cxn modelId="{24A5DC0B-915B-4511-A0E4-D0FA7DA3C006}" srcId="{92014B6C-4618-412A-98AD-1C278B4FC1DC}" destId="{99A718BD-1526-4B0E-8B72-D344C9522E8E}" srcOrd="1" destOrd="0" parTransId="{20580383-59D4-447A-95FC-CDFC148CF470}" sibTransId="{C57883F3-6A15-4F27-A443-A1630F5C9806}"/>
    <dgm:cxn modelId="{C31204BC-DDE8-4883-9E80-2452B7E97FF5}" type="presOf" srcId="{D7C8EAA3-A24F-416C-B9EB-12EB8D688A6C}" destId="{15FFD492-D70F-47A9-BC35-DC81784BB813}" srcOrd="0" destOrd="0" presId="urn:microsoft.com/office/officeart/2005/8/layout/default#2"/>
    <dgm:cxn modelId="{3D3BF595-BEDD-4F92-98C8-3A2BC5D217E5}" type="presOf" srcId="{F118BBB6-7C2F-45C2-9310-B52DDF1976DD}" destId="{F9AD5271-281E-4CCE-9060-1971851432B2}" srcOrd="0" destOrd="0" presId="urn:microsoft.com/office/officeart/2005/8/layout/default#2"/>
    <dgm:cxn modelId="{040355B3-3D97-4194-A0B5-B1B94A20DD60}" srcId="{92014B6C-4618-412A-98AD-1C278B4FC1DC}" destId="{D7C8EAA3-A24F-416C-B9EB-12EB8D688A6C}" srcOrd="0" destOrd="0" parTransId="{22E1CB50-5CEA-44C9-AF57-BC93D2ADA7AA}" sibTransId="{A969B32D-DF74-4495-BD96-5DD2F3B037E4}"/>
    <dgm:cxn modelId="{D63752EA-8C85-47F9-A8AF-0423DDA3B030}" srcId="{92014B6C-4618-412A-98AD-1C278B4FC1DC}" destId="{F118BBB6-7C2F-45C2-9310-B52DDF1976DD}" srcOrd="3" destOrd="0" parTransId="{3C238C57-4A8F-4D0D-960D-15925E83BA69}" sibTransId="{A6E52AFF-3AB1-4E5F-A565-1D77246A02D4}"/>
    <dgm:cxn modelId="{0FB9AC6A-183E-4B01-B78C-C4A6C7888DAC}" type="presParOf" srcId="{FB316116-CA82-4468-9EE3-E03D43BB9684}" destId="{15FFD492-D70F-47A9-BC35-DC81784BB813}" srcOrd="0" destOrd="0" presId="urn:microsoft.com/office/officeart/2005/8/layout/default#2"/>
    <dgm:cxn modelId="{5C9ABBE8-B312-44A4-8004-DF43506BE03E}" type="presParOf" srcId="{FB316116-CA82-4468-9EE3-E03D43BB9684}" destId="{E66A3939-A578-468B-BE19-E46DE7E982E9}" srcOrd="1" destOrd="0" presId="urn:microsoft.com/office/officeart/2005/8/layout/default#2"/>
    <dgm:cxn modelId="{BCEF8108-6AEE-4DFB-A2B0-7416153944E6}" type="presParOf" srcId="{FB316116-CA82-4468-9EE3-E03D43BB9684}" destId="{0673AD2E-9AB2-4730-AF80-91E4AC373D5E}" srcOrd="2" destOrd="0" presId="urn:microsoft.com/office/officeart/2005/8/layout/default#2"/>
    <dgm:cxn modelId="{46CD761F-1DD8-4275-894A-A5B02FDCE7BF}" type="presParOf" srcId="{FB316116-CA82-4468-9EE3-E03D43BB9684}" destId="{C443FC68-9035-4C62-AE0C-C832C08EDCFA}" srcOrd="3" destOrd="0" presId="urn:microsoft.com/office/officeart/2005/8/layout/default#2"/>
    <dgm:cxn modelId="{45AD4AE0-7320-4EAF-98FE-44F31D5EEFE5}" type="presParOf" srcId="{FB316116-CA82-4468-9EE3-E03D43BB9684}" destId="{2A408BD7-CCAA-4A17-8CA9-C666A2999320}" srcOrd="4" destOrd="0" presId="urn:microsoft.com/office/officeart/2005/8/layout/default#2"/>
    <dgm:cxn modelId="{6FE42365-A703-4716-B5DE-2D842B15CBAE}" type="presParOf" srcId="{FB316116-CA82-4468-9EE3-E03D43BB9684}" destId="{A2B21944-624A-4627-9992-81BE854C935B}" srcOrd="5" destOrd="0" presId="urn:microsoft.com/office/officeart/2005/8/layout/default#2"/>
    <dgm:cxn modelId="{9BCEF5D7-FAD0-497C-99B6-8A7B20F28EF5}" type="presParOf" srcId="{FB316116-CA82-4468-9EE3-E03D43BB9684}" destId="{F9AD5271-281E-4CCE-9060-1971851432B2}" srcOrd="6" destOrd="0" presId="urn:microsoft.com/office/officeart/2005/8/layout/default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14B6C-4618-412A-98AD-1C278B4FC1D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7C8EAA3-A24F-416C-B9EB-12EB8D688A6C}">
      <dgm:prSet custT="1"/>
      <dgm:spPr>
        <a:solidFill>
          <a:srgbClr val="FFAF79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Dostosowanie aktów normatywnych związanych z WSZJK  oraz procedur </a:t>
          </a:r>
        </a:p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 zapisów Ustawy 2.0</a:t>
          </a:r>
        </a:p>
      </dgm:t>
    </dgm:pt>
    <dgm:pt modelId="{22E1CB50-5CEA-44C9-AF57-BC93D2ADA7AA}" type="parTrans" cxnId="{040355B3-3D97-4194-A0B5-B1B94A20DD60}">
      <dgm:prSet/>
      <dgm:spPr/>
      <dgm:t>
        <a:bodyPr/>
        <a:lstStyle/>
        <a:p>
          <a:pPr algn="ctr"/>
          <a:endParaRPr lang="pl-PL"/>
        </a:p>
      </dgm:t>
    </dgm:pt>
    <dgm:pt modelId="{A969B32D-DF74-4495-BD96-5DD2F3B037E4}" type="sibTrans" cxnId="{040355B3-3D97-4194-A0B5-B1B94A20DD60}">
      <dgm:prSet/>
      <dgm:spPr/>
      <dgm:t>
        <a:bodyPr/>
        <a:lstStyle/>
        <a:p>
          <a:pPr algn="ctr"/>
          <a:endParaRPr lang="pl-PL"/>
        </a:p>
      </dgm:t>
    </dgm:pt>
    <dgm:pt modelId="{99A718BD-1526-4B0E-8B72-D344C9522E8E}">
      <dgm:prSet custT="1"/>
      <dgm:spPr>
        <a:solidFill>
          <a:srgbClr val="DCFF97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Dostosowanie programów studiów do wymogów Ustawy 2.0 oraz wydanych na jej podstawie aktów normatywnych</a:t>
          </a:r>
        </a:p>
      </dgm:t>
    </dgm:pt>
    <dgm:pt modelId="{20580383-59D4-447A-95FC-CDFC148CF470}" type="parTrans" cxnId="{24A5DC0B-915B-4511-A0E4-D0FA7DA3C006}">
      <dgm:prSet/>
      <dgm:spPr/>
      <dgm:t>
        <a:bodyPr/>
        <a:lstStyle/>
        <a:p>
          <a:pPr algn="ctr"/>
          <a:endParaRPr lang="pl-PL"/>
        </a:p>
      </dgm:t>
    </dgm:pt>
    <dgm:pt modelId="{C57883F3-6A15-4F27-A443-A1630F5C9806}" type="sibTrans" cxnId="{24A5DC0B-915B-4511-A0E4-D0FA7DA3C006}">
      <dgm:prSet/>
      <dgm:spPr/>
      <dgm:t>
        <a:bodyPr/>
        <a:lstStyle/>
        <a:p>
          <a:pPr algn="ctr"/>
          <a:endParaRPr lang="pl-PL"/>
        </a:p>
      </dgm:t>
    </dgm:pt>
    <dgm:pt modelId="{F118BBB6-7C2F-45C2-9310-B52DDF1976D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Uzyskiwanie pozytywnych ocen (akredytacja)</a:t>
          </a:r>
        </a:p>
      </dgm:t>
    </dgm:pt>
    <dgm:pt modelId="{3C238C57-4A8F-4D0D-960D-15925E83BA69}" type="par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A6E52AFF-3AB1-4E5F-A565-1D77246A02D4}" type="sib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DD62494C-4E22-4166-81FB-B9A5FBBCC21F}">
      <dgm:prSet custT="1"/>
      <dgm:spPr>
        <a:solidFill>
          <a:srgbClr val="DCFF97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Modyfikacja systemu jakości </a:t>
          </a: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kształcenia </a:t>
          </a:r>
          <a:endParaRPr lang="pl-PL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2B6E48-A167-4CC5-9C0B-799FB2DBD72D}" type="parTrans" cxnId="{A4CF2FE1-DD78-4833-AA8B-5F566EBA3DBC}">
      <dgm:prSet/>
      <dgm:spPr/>
      <dgm:t>
        <a:bodyPr/>
        <a:lstStyle/>
        <a:p>
          <a:endParaRPr lang="pl-PL"/>
        </a:p>
      </dgm:t>
    </dgm:pt>
    <dgm:pt modelId="{1DDCF419-EC0F-40FB-BD1B-2E7C3C7648FD}" type="sibTrans" cxnId="{A4CF2FE1-DD78-4833-AA8B-5F566EBA3DBC}">
      <dgm:prSet/>
      <dgm:spPr/>
      <dgm:t>
        <a:bodyPr/>
        <a:lstStyle/>
        <a:p>
          <a:endParaRPr lang="pl-PL"/>
        </a:p>
      </dgm:t>
    </dgm:pt>
    <dgm:pt modelId="{6D320270-E6DA-4B81-9C8D-E842730749A7}" type="pres">
      <dgm:prSet presAssocID="{92014B6C-4618-412A-98AD-1C278B4FC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E52527-0CBF-4784-ADE4-20A472C2DA5B}" type="pres">
      <dgm:prSet presAssocID="{D7C8EAA3-A24F-416C-B9EB-12EB8D688A6C}" presName="parentText" presStyleLbl="node1" presStyleIdx="0" presStyleCnt="4" custScaleY="76810" custLinFactY="78396" custLinFactNeighborX="-8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F5C69F-2516-479F-8079-279D918CD4F2}" type="pres">
      <dgm:prSet presAssocID="{A969B32D-DF74-4495-BD96-5DD2F3B037E4}" presName="spacer" presStyleCnt="0"/>
      <dgm:spPr/>
    </dgm:pt>
    <dgm:pt modelId="{17C76756-1FB4-40FF-806C-39464F846190}" type="pres">
      <dgm:prSet presAssocID="{99A718BD-1526-4B0E-8B72-D344C9522E8E}" presName="parentText" presStyleLbl="node1" presStyleIdx="1" presStyleCnt="4" custScaleY="77868" custLinFactY="86870" custLinFactNeighborX="-8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517BA7-B722-497A-874D-F4F5AD1D2CFD}" type="pres">
      <dgm:prSet presAssocID="{C57883F3-6A15-4F27-A443-A1630F5C9806}" presName="spacer" presStyleCnt="0"/>
      <dgm:spPr/>
    </dgm:pt>
    <dgm:pt modelId="{019D12CE-6483-4F64-AE54-921D86092A4D}" type="pres">
      <dgm:prSet presAssocID="{F118BBB6-7C2F-45C2-9310-B52DDF1976DD}" presName="parentText" presStyleLbl="node1" presStyleIdx="2" presStyleCnt="4" custScaleY="86582" custLinFactY="93678" custLinFactNeighborX="94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313726-843B-463E-A34F-81F4789DE992}" type="pres">
      <dgm:prSet presAssocID="{A6E52AFF-3AB1-4E5F-A565-1D77246A02D4}" presName="spacer" presStyleCnt="0"/>
      <dgm:spPr/>
    </dgm:pt>
    <dgm:pt modelId="{FE07507A-C4C3-403C-9BAE-F92C9E4F56A2}" type="pres">
      <dgm:prSet presAssocID="{DD62494C-4E22-4166-81FB-B9A5FBBCC21F}" presName="parentText" presStyleLbl="node1" presStyleIdx="3" presStyleCnt="4" custScaleY="77868" custLinFactY="-248016" custLinFactNeighborX="426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CF4A3B5-059D-42C6-BFCC-5092A9C64D47}" type="presOf" srcId="{DD62494C-4E22-4166-81FB-B9A5FBBCC21F}" destId="{FE07507A-C4C3-403C-9BAE-F92C9E4F56A2}" srcOrd="0" destOrd="0" presId="urn:microsoft.com/office/officeart/2005/8/layout/vList2"/>
    <dgm:cxn modelId="{D0ED2BE1-ADBF-42BF-B593-DD26133343E4}" type="presOf" srcId="{D7C8EAA3-A24F-416C-B9EB-12EB8D688A6C}" destId="{E3E52527-0CBF-4784-ADE4-20A472C2DA5B}" srcOrd="0" destOrd="0" presId="urn:microsoft.com/office/officeart/2005/8/layout/vList2"/>
    <dgm:cxn modelId="{A4CF2FE1-DD78-4833-AA8B-5F566EBA3DBC}" srcId="{92014B6C-4618-412A-98AD-1C278B4FC1DC}" destId="{DD62494C-4E22-4166-81FB-B9A5FBBCC21F}" srcOrd="3" destOrd="0" parTransId="{C52B6E48-A167-4CC5-9C0B-799FB2DBD72D}" sibTransId="{1DDCF419-EC0F-40FB-BD1B-2E7C3C7648FD}"/>
    <dgm:cxn modelId="{6B2DF001-2784-46BB-93CF-F8C571605CCD}" type="presOf" srcId="{99A718BD-1526-4B0E-8B72-D344C9522E8E}" destId="{17C76756-1FB4-40FF-806C-39464F846190}" srcOrd="0" destOrd="0" presId="urn:microsoft.com/office/officeart/2005/8/layout/vList2"/>
    <dgm:cxn modelId="{8EB9AB7F-D464-46F3-BF58-D989F370DF21}" type="presOf" srcId="{F118BBB6-7C2F-45C2-9310-B52DDF1976DD}" destId="{019D12CE-6483-4F64-AE54-921D86092A4D}" srcOrd="0" destOrd="0" presId="urn:microsoft.com/office/officeart/2005/8/layout/vList2"/>
    <dgm:cxn modelId="{24A5DC0B-915B-4511-A0E4-D0FA7DA3C006}" srcId="{92014B6C-4618-412A-98AD-1C278B4FC1DC}" destId="{99A718BD-1526-4B0E-8B72-D344C9522E8E}" srcOrd="1" destOrd="0" parTransId="{20580383-59D4-447A-95FC-CDFC148CF470}" sibTransId="{C57883F3-6A15-4F27-A443-A1630F5C9806}"/>
    <dgm:cxn modelId="{BC571C71-2FE0-43C5-B511-1E0BF25A2464}" type="presOf" srcId="{92014B6C-4618-412A-98AD-1C278B4FC1DC}" destId="{6D320270-E6DA-4B81-9C8D-E842730749A7}" srcOrd="0" destOrd="0" presId="urn:microsoft.com/office/officeart/2005/8/layout/vList2"/>
    <dgm:cxn modelId="{040355B3-3D97-4194-A0B5-B1B94A20DD60}" srcId="{92014B6C-4618-412A-98AD-1C278B4FC1DC}" destId="{D7C8EAA3-A24F-416C-B9EB-12EB8D688A6C}" srcOrd="0" destOrd="0" parTransId="{22E1CB50-5CEA-44C9-AF57-BC93D2ADA7AA}" sibTransId="{A969B32D-DF74-4495-BD96-5DD2F3B037E4}"/>
    <dgm:cxn modelId="{D63752EA-8C85-47F9-A8AF-0423DDA3B030}" srcId="{92014B6C-4618-412A-98AD-1C278B4FC1DC}" destId="{F118BBB6-7C2F-45C2-9310-B52DDF1976DD}" srcOrd="2" destOrd="0" parTransId="{3C238C57-4A8F-4D0D-960D-15925E83BA69}" sibTransId="{A6E52AFF-3AB1-4E5F-A565-1D77246A02D4}"/>
    <dgm:cxn modelId="{393CE442-52E9-45F1-B764-F487E36D54B7}" type="presParOf" srcId="{6D320270-E6DA-4B81-9C8D-E842730749A7}" destId="{E3E52527-0CBF-4784-ADE4-20A472C2DA5B}" srcOrd="0" destOrd="0" presId="urn:microsoft.com/office/officeart/2005/8/layout/vList2"/>
    <dgm:cxn modelId="{59D7B135-F4B0-4D62-A731-552E4CA588F7}" type="presParOf" srcId="{6D320270-E6DA-4B81-9C8D-E842730749A7}" destId="{E0F5C69F-2516-479F-8079-279D918CD4F2}" srcOrd="1" destOrd="0" presId="urn:microsoft.com/office/officeart/2005/8/layout/vList2"/>
    <dgm:cxn modelId="{A05FF75B-1BDD-430D-9F19-D6846E04A64F}" type="presParOf" srcId="{6D320270-E6DA-4B81-9C8D-E842730749A7}" destId="{17C76756-1FB4-40FF-806C-39464F846190}" srcOrd="2" destOrd="0" presId="urn:microsoft.com/office/officeart/2005/8/layout/vList2"/>
    <dgm:cxn modelId="{50C53DD5-5031-4503-A969-AFE7A0DEA107}" type="presParOf" srcId="{6D320270-E6DA-4B81-9C8D-E842730749A7}" destId="{41517BA7-B722-497A-874D-F4F5AD1D2CFD}" srcOrd="3" destOrd="0" presId="urn:microsoft.com/office/officeart/2005/8/layout/vList2"/>
    <dgm:cxn modelId="{13CA1FB6-6A7A-45B1-875D-E8A6C0A3E7BE}" type="presParOf" srcId="{6D320270-E6DA-4B81-9C8D-E842730749A7}" destId="{019D12CE-6483-4F64-AE54-921D86092A4D}" srcOrd="4" destOrd="0" presId="urn:microsoft.com/office/officeart/2005/8/layout/vList2"/>
    <dgm:cxn modelId="{16047BAE-DA3A-4B87-BFE3-810DE96FEEAF}" type="presParOf" srcId="{6D320270-E6DA-4B81-9C8D-E842730749A7}" destId="{84313726-843B-463E-A34F-81F4789DE992}" srcOrd="5" destOrd="0" presId="urn:microsoft.com/office/officeart/2005/8/layout/vList2"/>
    <dgm:cxn modelId="{D9F23454-EC21-44B6-8054-D03380BEC5C7}" type="presParOf" srcId="{6D320270-E6DA-4B81-9C8D-E842730749A7}" destId="{FE07507A-C4C3-403C-9BAE-F92C9E4F56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014B6C-4618-412A-98AD-1C278B4FC1D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D7C8EAA3-A24F-416C-B9EB-12EB8D688A6C}">
      <dgm:prSet custT="1"/>
      <dgm:spPr>
        <a:solidFill>
          <a:srgbClr val="FFAF79"/>
        </a:solidFill>
      </dgm:spPr>
      <dgm:t>
        <a:bodyPr/>
        <a:lstStyle/>
        <a:p>
          <a:pPr algn="ctr" rtl="0"/>
          <a:r>
            <a:rPr lang="pl-PL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Wzbogacanie oferty kształcenia UJK, a także podnoszenie atrakcyjności prowadzonych kierunków </a:t>
          </a:r>
          <a:r>
            <a:rPr lang="pl-PL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studiów</a:t>
          </a:r>
          <a:endParaRPr lang="pl-PL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E1CB50-5CEA-44C9-AF57-BC93D2ADA7AA}" type="parTrans" cxnId="{040355B3-3D97-4194-A0B5-B1B94A20DD60}">
      <dgm:prSet/>
      <dgm:spPr/>
      <dgm:t>
        <a:bodyPr/>
        <a:lstStyle/>
        <a:p>
          <a:pPr algn="ctr"/>
          <a:endParaRPr lang="pl-PL"/>
        </a:p>
      </dgm:t>
    </dgm:pt>
    <dgm:pt modelId="{A969B32D-DF74-4495-BD96-5DD2F3B037E4}" type="sibTrans" cxnId="{040355B3-3D97-4194-A0B5-B1B94A20DD60}">
      <dgm:prSet/>
      <dgm:spPr/>
      <dgm:t>
        <a:bodyPr/>
        <a:lstStyle/>
        <a:p>
          <a:pPr algn="ctr"/>
          <a:endParaRPr lang="pl-PL"/>
        </a:p>
      </dgm:t>
    </dgm:pt>
    <dgm:pt modelId="{99A718BD-1526-4B0E-8B72-D344C9522E8E}">
      <dgm:prSet custT="1"/>
      <dgm:spPr>
        <a:solidFill>
          <a:srgbClr val="DCFF97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Zwiększanie frekwencji studentów w procesie ankietyzacji, której wyniki wykorzystywane są w ocenie kadry </a:t>
          </a: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nauczycielskiej</a:t>
          </a:r>
          <a:endParaRPr lang="pl-PL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580383-59D4-447A-95FC-CDFC148CF470}" type="parTrans" cxnId="{24A5DC0B-915B-4511-A0E4-D0FA7DA3C006}">
      <dgm:prSet/>
      <dgm:spPr/>
      <dgm:t>
        <a:bodyPr/>
        <a:lstStyle/>
        <a:p>
          <a:pPr algn="ctr"/>
          <a:endParaRPr lang="pl-PL"/>
        </a:p>
      </dgm:t>
    </dgm:pt>
    <dgm:pt modelId="{C57883F3-6A15-4F27-A443-A1630F5C9806}" type="sibTrans" cxnId="{24A5DC0B-915B-4511-A0E4-D0FA7DA3C006}">
      <dgm:prSet/>
      <dgm:spPr/>
      <dgm:t>
        <a:bodyPr/>
        <a:lstStyle/>
        <a:p>
          <a:pPr algn="ctr"/>
          <a:endParaRPr lang="pl-PL"/>
        </a:p>
      </dgm:t>
    </dgm:pt>
    <dgm:pt modelId="{E061FA11-38CB-4B24-992C-ABF24E863637}">
      <dgm:prSet custT="1"/>
      <dgm:spPr>
        <a:solidFill>
          <a:srgbClr val="E0BEC5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Dbałość o dobrą współpracę z otoczeniem społeczno-gospodarczym w zakresie prowadzonych kierunków studiów</a:t>
          </a:r>
        </a:p>
      </dgm:t>
    </dgm:pt>
    <dgm:pt modelId="{713F084F-7DEA-4D9C-9B61-D367EBD47E40}" type="parTrans" cxnId="{5DD4663D-560C-4406-8DEF-F7CD81011D8F}">
      <dgm:prSet/>
      <dgm:spPr/>
      <dgm:t>
        <a:bodyPr/>
        <a:lstStyle/>
        <a:p>
          <a:endParaRPr lang="pl-PL"/>
        </a:p>
      </dgm:t>
    </dgm:pt>
    <dgm:pt modelId="{0385DF6B-0088-4B1E-9B4D-737D53A4B92F}" type="sibTrans" cxnId="{5DD4663D-560C-4406-8DEF-F7CD81011D8F}">
      <dgm:prSet/>
      <dgm:spPr/>
      <dgm:t>
        <a:bodyPr/>
        <a:lstStyle/>
        <a:p>
          <a:endParaRPr lang="pl-PL"/>
        </a:p>
      </dgm:t>
    </dgm:pt>
    <dgm:pt modelId="{6D320270-E6DA-4B81-9C8D-E842730749A7}" type="pres">
      <dgm:prSet presAssocID="{92014B6C-4618-412A-98AD-1C278B4FC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3E52527-0CBF-4784-ADE4-20A472C2DA5B}" type="pres">
      <dgm:prSet presAssocID="{D7C8EAA3-A24F-416C-B9EB-12EB8D688A6C}" presName="parentText" presStyleLbl="node1" presStyleIdx="0" presStyleCnt="3" custScaleY="94513" custLinFactNeighborY="3036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F5C69F-2516-479F-8079-279D918CD4F2}" type="pres">
      <dgm:prSet presAssocID="{A969B32D-DF74-4495-BD96-5DD2F3B037E4}" presName="spacer" presStyleCnt="0"/>
      <dgm:spPr/>
    </dgm:pt>
    <dgm:pt modelId="{17C76756-1FB4-40FF-806C-39464F846190}" type="pres">
      <dgm:prSet presAssocID="{99A718BD-1526-4B0E-8B72-D344C9522E8E}" presName="parentText" presStyleLbl="node1" presStyleIdx="1" presStyleCnt="3" custScaleY="77868" custLinFactNeighborY="7814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517BA7-B722-497A-874D-F4F5AD1D2CFD}" type="pres">
      <dgm:prSet presAssocID="{C57883F3-6A15-4F27-A443-A1630F5C9806}" presName="spacer" presStyleCnt="0"/>
      <dgm:spPr/>
    </dgm:pt>
    <dgm:pt modelId="{D2896819-9DC6-4F7A-A40C-B46987B4C2D8}" type="pres">
      <dgm:prSet presAssocID="{E061FA11-38CB-4B24-992C-ABF24E863637}" presName="parentText" presStyleLbl="node1" presStyleIdx="2" presStyleCnt="3" custScaleY="76810" custLinFactNeighborY="8467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4A746EF-7F65-4679-BB05-C29C792C99A0}" type="presOf" srcId="{92014B6C-4618-412A-98AD-1C278B4FC1DC}" destId="{6D320270-E6DA-4B81-9C8D-E842730749A7}" srcOrd="0" destOrd="0" presId="urn:microsoft.com/office/officeart/2005/8/layout/vList2"/>
    <dgm:cxn modelId="{5DD4663D-560C-4406-8DEF-F7CD81011D8F}" srcId="{92014B6C-4618-412A-98AD-1C278B4FC1DC}" destId="{E061FA11-38CB-4B24-992C-ABF24E863637}" srcOrd="2" destOrd="0" parTransId="{713F084F-7DEA-4D9C-9B61-D367EBD47E40}" sibTransId="{0385DF6B-0088-4B1E-9B4D-737D53A4B92F}"/>
    <dgm:cxn modelId="{24A5DC0B-915B-4511-A0E4-D0FA7DA3C006}" srcId="{92014B6C-4618-412A-98AD-1C278B4FC1DC}" destId="{99A718BD-1526-4B0E-8B72-D344C9522E8E}" srcOrd="1" destOrd="0" parTransId="{20580383-59D4-447A-95FC-CDFC148CF470}" sibTransId="{C57883F3-6A15-4F27-A443-A1630F5C9806}"/>
    <dgm:cxn modelId="{56725071-3793-4649-B7C3-4DA1E86E81B6}" type="presOf" srcId="{99A718BD-1526-4B0E-8B72-D344C9522E8E}" destId="{17C76756-1FB4-40FF-806C-39464F846190}" srcOrd="0" destOrd="0" presId="urn:microsoft.com/office/officeart/2005/8/layout/vList2"/>
    <dgm:cxn modelId="{040355B3-3D97-4194-A0B5-B1B94A20DD60}" srcId="{92014B6C-4618-412A-98AD-1C278B4FC1DC}" destId="{D7C8EAA3-A24F-416C-B9EB-12EB8D688A6C}" srcOrd="0" destOrd="0" parTransId="{22E1CB50-5CEA-44C9-AF57-BC93D2ADA7AA}" sibTransId="{A969B32D-DF74-4495-BD96-5DD2F3B037E4}"/>
    <dgm:cxn modelId="{DCECB80D-C460-436A-BE97-62C7FF9ABF27}" type="presOf" srcId="{D7C8EAA3-A24F-416C-B9EB-12EB8D688A6C}" destId="{E3E52527-0CBF-4784-ADE4-20A472C2DA5B}" srcOrd="0" destOrd="0" presId="urn:microsoft.com/office/officeart/2005/8/layout/vList2"/>
    <dgm:cxn modelId="{E8CA42EE-1E46-428B-82AC-1DA4FB5960B2}" type="presOf" srcId="{E061FA11-38CB-4B24-992C-ABF24E863637}" destId="{D2896819-9DC6-4F7A-A40C-B46987B4C2D8}" srcOrd="0" destOrd="0" presId="urn:microsoft.com/office/officeart/2005/8/layout/vList2"/>
    <dgm:cxn modelId="{14BEBB41-F7B7-463D-AE3C-D3900E4229BF}" type="presParOf" srcId="{6D320270-E6DA-4B81-9C8D-E842730749A7}" destId="{E3E52527-0CBF-4784-ADE4-20A472C2DA5B}" srcOrd="0" destOrd="0" presId="urn:microsoft.com/office/officeart/2005/8/layout/vList2"/>
    <dgm:cxn modelId="{BC77460E-0CD1-4577-A9A1-3DA5E0C4E194}" type="presParOf" srcId="{6D320270-E6DA-4B81-9C8D-E842730749A7}" destId="{E0F5C69F-2516-479F-8079-279D918CD4F2}" srcOrd="1" destOrd="0" presId="urn:microsoft.com/office/officeart/2005/8/layout/vList2"/>
    <dgm:cxn modelId="{9549B3E3-EA54-4F9E-B733-04EA65A8A97E}" type="presParOf" srcId="{6D320270-E6DA-4B81-9C8D-E842730749A7}" destId="{17C76756-1FB4-40FF-806C-39464F846190}" srcOrd="2" destOrd="0" presId="urn:microsoft.com/office/officeart/2005/8/layout/vList2"/>
    <dgm:cxn modelId="{640A4D42-D360-4759-8E2E-5E4B417F7479}" type="presParOf" srcId="{6D320270-E6DA-4B81-9C8D-E842730749A7}" destId="{41517BA7-B722-497A-874D-F4F5AD1D2CFD}" srcOrd="3" destOrd="0" presId="urn:microsoft.com/office/officeart/2005/8/layout/vList2"/>
    <dgm:cxn modelId="{BC3B8CD5-FB1E-41CB-ADB9-09BD37BF1F9C}" type="presParOf" srcId="{6D320270-E6DA-4B81-9C8D-E842730749A7}" destId="{D2896819-9DC6-4F7A-A40C-B46987B4C2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014B6C-4618-412A-98AD-1C278B4FC1D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E061FA11-38CB-4B24-992C-ABF24E863637}">
      <dgm:prSet custT="1"/>
      <dgm:spPr>
        <a:solidFill>
          <a:srgbClr val="E0BEC5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kierunkach studiów o profilu ogólnoakademickim – włączanie studentów w </a:t>
          </a: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realizację </a:t>
          </a:r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badań naukowych</a:t>
          </a:r>
        </a:p>
      </dgm:t>
    </dgm:pt>
    <dgm:pt modelId="{713F084F-7DEA-4D9C-9B61-D367EBD47E40}" type="parTrans" cxnId="{5DD4663D-560C-4406-8DEF-F7CD81011D8F}">
      <dgm:prSet/>
      <dgm:spPr/>
      <dgm:t>
        <a:bodyPr/>
        <a:lstStyle/>
        <a:p>
          <a:endParaRPr lang="pl-PL"/>
        </a:p>
      </dgm:t>
    </dgm:pt>
    <dgm:pt modelId="{0385DF6B-0088-4B1E-9B4D-737D53A4B92F}" type="sibTrans" cxnId="{5DD4663D-560C-4406-8DEF-F7CD81011D8F}">
      <dgm:prSet/>
      <dgm:spPr/>
      <dgm:t>
        <a:bodyPr/>
        <a:lstStyle/>
        <a:p>
          <a:endParaRPr lang="pl-PL"/>
        </a:p>
      </dgm:t>
    </dgm:pt>
    <dgm:pt modelId="{B1E42E9C-61D2-4C4A-8233-A3681D04498F}">
      <dgm:prSet custT="1"/>
      <dgm:spPr>
        <a:solidFill>
          <a:srgbClr val="DCFF97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Monitorowanie </a:t>
          </a:r>
          <a:r>
            <a:rPr lang="pl-PL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osiągania  kierunkowych i przedmiotowych </a:t>
          </a:r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efektów kształcenia</a:t>
          </a:r>
        </a:p>
      </dgm:t>
    </dgm:pt>
    <dgm:pt modelId="{8A7B42BD-684A-4037-AB84-37C6BEB26DAC}" type="parTrans" cxnId="{4965C28E-479C-46EB-87A9-BBC46CE8883C}">
      <dgm:prSet/>
      <dgm:spPr/>
      <dgm:t>
        <a:bodyPr/>
        <a:lstStyle/>
        <a:p>
          <a:endParaRPr lang="pl-PL"/>
        </a:p>
      </dgm:t>
    </dgm:pt>
    <dgm:pt modelId="{F80A42DE-63FF-4227-A1A6-57E996955DD7}" type="sibTrans" cxnId="{4965C28E-479C-46EB-87A9-BBC46CE8883C}">
      <dgm:prSet/>
      <dgm:spPr/>
      <dgm:t>
        <a:bodyPr/>
        <a:lstStyle/>
        <a:p>
          <a:endParaRPr lang="pl-PL"/>
        </a:p>
      </dgm:t>
    </dgm:pt>
    <dgm:pt modelId="{F118BBB6-7C2F-45C2-9310-B52DDF1976DD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kierunkach studiów o profilu praktycznym – wzmacnianie działań umożliwiających uzyskanie przez studentów praktycznych umiejętności zawodowych</a:t>
          </a:r>
        </a:p>
      </dgm:t>
    </dgm:pt>
    <dgm:pt modelId="{A6E52AFF-3AB1-4E5F-A565-1D77246A02D4}" type="sib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3C238C57-4A8F-4D0D-960D-15925E83BA69}" type="par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6D320270-E6DA-4B81-9C8D-E842730749A7}" type="pres">
      <dgm:prSet presAssocID="{92014B6C-4618-412A-98AD-1C278B4FC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19D12CE-6483-4F64-AE54-921D86092A4D}" type="pres">
      <dgm:prSet presAssocID="{F118BBB6-7C2F-45C2-9310-B52DDF1976DD}" presName="parentText" presStyleLbl="node1" presStyleIdx="0" presStyleCnt="3" custScaleY="86582" custLinFactY="73809" custLinFactNeighborX="3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716604-05F9-44D5-8C8A-C37E627452CA}" type="pres">
      <dgm:prSet presAssocID="{A6E52AFF-3AB1-4E5F-A565-1D77246A02D4}" presName="spacer" presStyleCnt="0"/>
      <dgm:spPr/>
    </dgm:pt>
    <dgm:pt modelId="{D2896819-9DC6-4F7A-A40C-B46987B4C2D8}" type="pres">
      <dgm:prSet presAssocID="{E061FA11-38CB-4B24-992C-ABF24E863637}" presName="parentText" presStyleLbl="node1" presStyleIdx="1" presStyleCnt="3" custScaleY="76810" custLinFactY="-100855" custLinFactNeighborX="55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BED404-9274-4A56-A9FA-4B418A1AF320}" type="pres">
      <dgm:prSet presAssocID="{0385DF6B-0088-4B1E-9B4D-737D53A4B92F}" presName="spacer" presStyleCnt="0"/>
      <dgm:spPr/>
    </dgm:pt>
    <dgm:pt modelId="{3164DA3C-2A34-452E-8F95-A32A00333516}" type="pres">
      <dgm:prSet presAssocID="{B1E42E9C-61D2-4C4A-8233-A3681D04498F}" presName="parentText" presStyleLbl="node1" presStyleIdx="2" presStyleCnt="3" custScaleY="77868" custLinFactNeighborX="-4946" custLinFactNeighborY="917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1B9E41-62D5-4780-B86E-1F56A1836F47}" type="presOf" srcId="{92014B6C-4618-412A-98AD-1C278B4FC1DC}" destId="{6D320270-E6DA-4B81-9C8D-E842730749A7}" srcOrd="0" destOrd="0" presId="urn:microsoft.com/office/officeart/2005/8/layout/vList2"/>
    <dgm:cxn modelId="{5DD4663D-560C-4406-8DEF-F7CD81011D8F}" srcId="{92014B6C-4618-412A-98AD-1C278B4FC1DC}" destId="{E061FA11-38CB-4B24-992C-ABF24E863637}" srcOrd="1" destOrd="0" parTransId="{713F084F-7DEA-4D9C-9B61-D367EBD47E40}" sibTransId="{0385DF6B-0088-4B1E-9B4D-737D53A4B92F}"/>
    <dgm:cxn modelId="{040227DF-78D3-49B2-85AB-1AFD68CC2C61}" type="presOf" srcId="{F118BBB6-7C2F-45C2-9310-B52DDF1976DD}" destId="{019D12CE-6483-4F64-AE54-921D86092A4D}" srcOrd="0" destOrd="0" presId="urn:microsoft.com/office/officeart/2005/8/layout/vList2"/>
    <dgm:cxn modelId="{1C4CD393-2491-4439-B0B9-8B00A94615C3}" type="presOf" srcId="{E061FA11-38CB-4B24-992C-ABF24E863637}" destId="{D2896819-9DC6-4F7A-A40C-B46987B4C2D8}" srcOrd="0" destOrd="0" presId="urn:microsoft.com/office/officeart/2005/8/layout/vList2"/>
    <dgm:cxn modelId="{88F153BA-6E59-4AA3-805E-927B9D4419F2}" type="presOf" srcId="{B1E42E9C-61D2-4C4A-8233-A3681D04498F}" destId="{3164DA3C-2A34-452E-8F95-A32A00333516}" srcOrd="0" destOrd="0" presId="urn:microsoft.com/office/officeart/2005/8/layout/vList2"/>
    <dgm:cxn modelId="{4965C28E-479C-46EB-87A9-BBC46CE8883C}" srcId="{92014B6C-4618-412A-98AD-1C278B4FC1DC}" destId="{B1E42E9C-61D2-4C4A-8233-A3681D04498F}" srcOrd="2" destOrd="0" parTransId="{8A7B42BD-684A-4037-AB84-37C6BEB26DAC}" sibTransId="{F80A42DE-63FF-4227-A1A6-57E996955DD7}"/>
    <dgm:cxn modelId="{D63752EA-8C85-47F9-A8AF-0423DDA3B030}" srcId="{92014B6C-4618-412A-98AD-1C278B4FC1DC}" destId="{F118BBB6-7C2F-45C2-9310-B52DDF1976DD}" srcOrd="0" destOrd="0" parTransId="{3C238C57-4A8F-4D0D-960D-15925E83BA69}" sibTransId="{A6E52AFF-3AB1-4E5F-A565-1D77246A02D4}"/>
    <dgm:cxn modelId="{33841556-0274-41EF-AF05-650D1E41F1C7}" type="presParOf" srcId="{6D320270-E6DA-4B81-9C8D-E842730749A7}" destId="{019D12CE-6483-4F64-AE54-921D86092A4D}" srcOrd="0" destOrd="0" presId="urn:microsoft.com/office/officeart/2005/8/layout/vList2"/>
    <dgm:cxn modelId="{2E0DB9A2-4283-4C68-9CFA-DBDE61EB5277}" type="presParOf" srcId="{6D320270-E6DA-4B81-9C8D-E842730749A7}" destId="{5B716604-05F9-44D5-8C8A-C37E627452CA}" srcOrd="1" destOrd="0" presId="urn:microsoft.com/office/officeart/2005/8/layout/vList2"/>
    <dgm:cxn modelId="{8EB81AD6-DE3A-4128-83AA-97B98B26DD9B}" type="presParOf" srcId="{6D320270-E6DA-4B81-9C8D-E842730749A7}" destId="{D2896819-9DC6-4F7A-A40C-B46987B4C2D8}" srcOrd="2" destOrd="0" presId="urn:microsoft.com/office/officeart/2005/8/layout/vList2"/>
    <dgm:cxn modelId="{BCC4364E-DCEF-4C5C-99D4-B917DB17CE9E}" type="presParOf" srcId="{6D320270-E6DA-4B81-9C8D-E842730749A7}" destId="{01BED404-9274-4A56-A9FA-4B418A1AF320}" srcOrd="3" destOrd="0" presId="urn:microsoft.com/office/officeart/2005/8/layout/vList2"/>
    <dgm:cxn modelId="{A818F27B-4639-4296-88B4-E39D3F5E456C}" type="presParOf" srcId="{6D320270-E6DA-4B81-9C8D-E842730749A7}" destId="{3164DA3C-2A34-452E-8F95-A32A003335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014B6C-4618-412A-98AD-1C278B4FC1DC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F118BBB6-7C2F-45C2-9310-B52DDF1976DD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Upowszechnianie informacji nt. jakości kształcenia </a:t>
          </a:r>
        </a:p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oraz dbałość o dostępność i jakość informacji o studiach </a:t>
          </a:r>
        </a:p>
      </dgm:t>
    </dgm:pt>
    <dgm:pt modelId="{3C238C57-4A8F-4D0D-960D-15925E83BA69}" type="par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A6E52AFF-3AB1-4E5F-A565-1D77246A02D4}" type="sibTrans" cxnId="{D63752EA-8C85-47F9-A8AF-0423DDA3B030}">
      <dgm:prSet/>
      <dgm:spPr/>
      <dgm:t>
        <a:bodyPr/>
        <a:lstStyle/>
        <a:p>
          <a:pPr algn="ctr"/>
          <a:endParaRPr lang="pl-PL"/>
        </a:p>
      </dgm:t>
    </dgm:pt>
    <dgm:pt modelId="{E061FA11-38CB-4B24-992C-ABF24E863637}">
      <dgm:prSet custT="1"/>
      <dgm:spPr>
        <a:solidFill>
          <a:srgbClr val="E0BEC5"/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Wspieranie studentów w procesie uczenia się </a:t>
          </a:r>
        </a:p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oraz monitorowanie warunków kształcenia i organizacji studiów</a:t>
          </a:r>
        </a:p>
      </dgm:t>
    </dgm:pt>
    <dgm:pt modelId="{713F084F-7DEA-4D9C-9B61-D367EBD47E40}" type="parTrans" cxnId="{5DD4663D-560C-4406-8DEF-F7CD81011D8F}">
      <dgm:prSet/>
      <dgm:spPr/>
      <dgm:t>
        <a:bodyPr/>
        <a:lstStyle/>
        <a:p>
          <a:endParaRPr lang="pl-PL"/>
        </a:p>
      </dgm:t>
    </dgm:pt>
    <dgm:pt modelId="{0385DF6B-0088-4B1E-9B4D-737D53A4B92F}" type="sibTrans" cxnId="{5DD4663D-560C-4406-8DEF-F7CD81011D8F}">
      <dgm:prSet/>
      <dgm:spPr/>
      <dgm:t>
        <a:bodyPr/>
        <a:lstStyle/>
        <a:p>
          <a:endParaRPr lang="pl-PL"/>
        </a:p>
      </dgm:t>
    </dgm:pt>
    <dgm:pt modelId="{481D9CB3-BA2C-4179-A5A7-E20CEF703829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Systematyczne promowanie systemu jakości kształcenia i motywowanie do większego zaangażowania w proces budowy kultury jakości pracowników, studentów oraz interesariuszy zewnętrznych</a:t>
          </a:r>
          <a:endParaRPr lang="pl-PL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EE5EF-130C-4AE5-B972-7AFB2B5C7405}" type="parTrans" cxnId="{B4BBEB2D-C6D5-4578-A708-7AC9B150EBE2}">
      <dgm:prSet/>
      <dgm:spPr/>
      <dgm:t>
        <a:bodyPr/>
        <a:lstStyle/>
        <a:p>
          <a:endParaRPr lang="pl-PL"/>
        </a:p>
      </dgm:t>
    </dgm:pt>
    <dgm:pt modelId="{7E37166C-407E-460D-B738-8D5B79C0CDFC}" type="sibTrans" cxnId="{B4BBEB2D-C6D5-4578-A708-7AC9B150EBE2}">
      <dgm:prSet/>
      <dgm:spPr/>
      <dgm:t>
        <a:bodyPr/>
        <a:lstStyle/>
        <a:p>
          <a:endParaRPr lang="pl-PL"/>
        </a:p>
      </dgm:t>
    </dgm:pt>
    <dgm:pt modelId="{6D320270-E6DA-4B81-9C8D-E842730749A7}" type="pres">
      <dgm:prSet presAssocID="{92014B6C-4618-412A-98AD-1C278B4FC1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19D12CE-6483-4F64-AE54-921D86092A4D}" type="pres">
      <dgm:prSet presAssocID="{F118BBB6-7C2F-45C2-9310-B52DDF1976DD}" presName="parentText" presStyleLbl="node1" presStyleIdx="0" presStyleCnt="3" custScaleY="86582" custLinFactY="100000" custLinFactNeighborX="1573" custLinFactNeighborY="11236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716604-05F9-44D5-8C8A-C37E627452CA}" type="pres">
      <dgm:prSet presAssocID="{A6E52AFF-3AB1-4E5F-A565-1D77246A02D4}" presName="spacer" presStyleCnt="0"/>
      <dgm:spPr/>
    </dgm:pt>
    <dgm:pt modelId="{D2896819-9DC6-4F7A-A40C-B46987B4C2D8}" type="pres">
      <dgm:prSet presAssocID="{E061FA11-38CB-4B24-992C-ABF24E863637}" presName="parentText" presStyleLbl="node1" presStyleIdx="1" presStyleCnt="3" custScaleY="76810" custLinFactY="-779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BED404-9274-4A56-A9FA-4B418A1AF320}" type="pres">
      <dgm:prSet presAssocID="{0385DF6B-0088-4B1E-9B4D-737D53A4B92F}" presName="spacer" presStyleCnt="0"/>
      <dgm:spPr/>
    </dgm:pt>
    <dgm:pt modelId="{1CE8A2FD-A989-4DE9-8DA8-33C37DABE106}" type="pres">
      <dgm:prSet presAssocID="{481D9CB3-BA2C-4179-A5A7-E20CEF703829}" presName="parentText" presStyleLbl="node1" presStyleIdx="2" presStyleCnt="3" custAng="0" custScaleY="92201" custLinFactY="2609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BBEB2D-C6D5-4578-A708-7AC9B150EBE2}" srcId="{92014B6C-4618-412A-98AD-1C278B4FC1DC}" destId="{481D9CB3-BA2C-4179-A5A7-E20CEF703829}" srcOrd="2" destOrd="0" parTransId="{5DEEE5EF-130C-4AE5-B972-7AFB2B5C7405}" sibTransId="{7E37166C-407E-460D-B738-8D5B79C0CDFC}"/>
    <dgm:cxn modelId="{D11B9E41-62D5-4780-B86E-1F56A1836F47}" type="presOf" srcId="{92014B6C-4618-412A-98AD-1C278B4FC1DC}" destId="{6D320270-E6DA-4B81-9C8D-E842730749A7}" srcOrd="0" destOrd="0" presId="urn:microsoft.com/office/officeart/2005/8/layout/vList2"/>
    <dgm:cxn modelId="{5DD4663D-560C-4406-8DEF-F7CD81011D8F}" srcId="{92014B6C-4618-412A-98AD-1C278B4FC1DC}" destId="{E061FA11-38CB-4B24-992C-ABF24E863637}" srcOrd="1" destOrd="0" parTransId="{713F084F-7DEA-4D9C-9B61-D367EBD47E40}" sibTransId="{0385DF6B-0088-4B1E-9B4D-737D53A4B92F}"/>
    <dgm:cxn modelId="{040227DF-78D3-49B2-85AB-1AFD68CC2C61}" type="presOf" srcId="{F118BBB6-7C2F-45C2-9310-B52DDF1976DD}" destId="{019D12CE-6483-4F64-AE54-921D86092A4D}" srcOrd="0" destOrd="0" presId="urn:microsoft.com/office/officeart/2005/8/layout/vList2"/>
    <dgm:cxn modelId="{1C4CD393-2491-4439-B0B9-8B00A94615C3}" type="presOf" srcId="{E061FA11-38CB-4B24-992C-ABF24E863637}" destId="{D2896819-9DC6-4F7A-A40C-B46987B4C2D8}" srcOrd="0" destOrd="0" presId="urn:microsoft.com/office/officeart/2005/8/layout/vList2"/>
    <dgm:cxn modelId="{1ED3E2B0-B20A-4035-B307-2C0E71282A7A}" type="presOf" srcId="{481D9CB3-BA2C-4179-A5A7-E20CEF703829}" destId="{1CE8A2FD-A989-4DE9-8DA8-33C37DABE106}" srcOrd="0" destOrd="0" presId="urn:microsoft.com/office/officeart/2005/8/layout/vList2"/>
    <dgm:cxn modelId="{D63752EA-8C85-47F9-A8AF-0423DDA3B030}" srcId="{92014B6C-4618-412A-98AD-1C278B4FC1DC}" destId="{F118BBB6-7C2F-45C2-9310-B52DDF1976DD}" srcOrd="0" destOrd="0" parTransId="{3C238C57-4A8F-4D0D-960D-15925E83BA69}" sibTransId="{A6E52AFF-3AB1-4E5F-A565-1D77246A02D4}"/>
    <dgm:cxn modelId="{33841556-0274-41EF-AF05-650D1E41F1C7}" type="presParOf" srcId="{6D320270-E6DA-4B81-9C8D-E842730749A7}" destId="{019D12CE-6483-4F64-AE54-921D86092A4D}" srcOrd="0" destOrd="0" presId="urn:microsoft.com/office/officeart/2005/8/layout/vList2"/>
    <dgm:cxn modelId="{2E0DB9A2-4283-4C68-9CFA-DBDE61EB5277}" type="presParOf" srcId="{6D320270-E6DA-4B81-9C8D-E842730749A7}" destId="{5B716604-05F9-44D5-8C8A-C37E627452CA}" srcOrd="1" destOrd="0" presId="urn:microsoft.com/office/officeart/2005/8/layout/vList2"/>
    <dgm:cxn modelId="{8EB81AD6-DE3A-4128-83AA-97B98B26DD9B}" type="presParOf" srcId="{6D320270-E6DA-4B81-9C8D-E842730749A7}" destId="{D2896819-9DC6-4F7A-A40C-B46987B4C2D8}" srcOrd="2" destOrd="0" presId="urn:microsoft.com/office/officeart/2005/8/layout/vList2"/>
    <dgm:cxn modelId="{F0A12A1E-A992-4ABF-AD3F-9E813A592F63}" type="presParOf" srcId="{6D320270-E6DA-4B81-9C8D-E842730749A7}" destId="{01BED404-9274-4A56-A9FA-4B418A1AF320}" srcOrd="3" destOrd="0" presId="urn:microsoft.com/office/officeart/2005/8/layout/vList2"/>
    <dgm:cxn modelId="{CD5C3058-C19A-4B55-AF4D-7D1FC3E85F91}" type="presParOf" srcId="{6D320270-E6DA-4B81-9C8D-E842730749A7}" destId="{1CE8A2FD-A989-4DE9-8DA8-33C37DABE1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1DDD2-3A80-43A0-B484-6997613F3399}">
      <dsp:nvSpPr>
        <dsp:cNvPr id="0" name=""/>
        <dsp:cNvSpPr/>
      </dsp:nvSpPr>
      <dsp:spPr>
        <a:xfrm>
          <a:off x="3517285" y="1228326"/>
          <a:ext cx="1573570" cy="15737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10A511A-369F-4C82-B118-C81D4D64AE40}">
      <dsp:nvSpPr>
        <dsp:cNvPr id="0" name=""/>
        <dsp:cNvSpPr/>
      </dsp:nvSpPr>
      <dsp:spPr>
        <a:xfrm>
          <a:off x="3131844" y="331233"/>
          <a:ext cx="2408063" cy="9649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WMP </a:t>
          </a:r>
          <a:r>
            <a:rPr lang="pl-PL" sz="18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spotkań WKJK</a:t>
          </a:r>
        </a:p>
      </dsp:txBody>
      <dsp:txXfrm>
        <a:off x="3131844" y="331233"/>
        <a:ext cx="2408063" cy="964907"/>
      </dsp:txXfrm>
    </dsp:sp>
    <dsp:sp modelId="{23FE36AB-64A0-4451-B1EA-23083A52E564}">
      <dsp:nvSpPr>
        <dsp:cNvPr id="0" name=""/>
        <dsp:cNvSpPr/>
      </dsp:nvSpPr>
      <dsp:spPr>
        <a:xfrm>
          <a:off x="3978866" y="1450255"/>
          <a:ext cx="1573570" cy="157376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6CD1E397-4A93-44F1-AE97-3724D99DB235}">
      <dsp:nvSpPr>
        <dsp:cNvPr id="0" name=""/>
        <dsp:cNvSpPr/>
      </dsp:nvSpPr>
      <dsp:spPr>
        <a:xfrm>
          <a:off x="5832640" y="2016227"/>
          <a:ext cx="2510667" cy="10613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WFH-Filia                            </a:t>
          </a:r>
          <a:r>
            <a:rPr lang="pl-PL" sz="18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spotkań WKJK</a:t>
          </a:r>
        </a:p>
      </dsp:txBody>
      <dsp:txXfrm>
        <a:off x="5832640" y="2016227"/>
        <a:ext cx="2510667" cy="1061397"/>
      </dsp:txXfrm>
    </dsp:sp>
    <dsp:sp modelId="{827AD35A-6F1D-45E0-93DF-3C66F2EBBDA4}">
      <dsp:nvSpPr>
        <dsp:cNvPr id="0" name=""/>
        <dsp:cNvSpPr/>
      </dsp:nvSpPr>
      <dsp:spPr>
        <a:xfrm>
          <a:off x="4092294" y="1949594"/>
          <a:ext cx="1573570" cy="157376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E06F2AB3-3465-4D77-A143-2E6986E9D137}">
      <dsp:nvSpPr>
        <dsp:cNvPr id="0" name=""/>
        <dsp:cNvSpPr/>
      </dsp:nvSpPr>
      <dsp:spPr>
        <a:xfrm>
          <a:off x="5688627" y="792094"/>
          <a:ext cx="2364360" cy="11337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</a:t>
          </a:r>
          <a:r>
            <a:rPr lang="pl-PL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WPAiZ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7 spotkań WKJK</a:t>
          </a:r>
        </a:p>
      </dsp:txBody>
      <dsp:txXfrm>
        <a:off x="5688627" y="792094"/>
        <a:ext cx="2364360" cy="1133765"/>
      </dsp:txXfrm>
    </dsp:sp>
    <dsp:sp modelId="{230D57D1-7462-4485-8FD2-DCD2728C9491}">
      <dsp:nvSpPr>
        <dsp:cNvPr id="0" name=""/>
        <dsp:cNvSpPr/>
      </dsp:nvSpPr>
      <dsp:spPr>
        <a:xfrm>
          <a:off x="3724918" y="2358655"/>
          <a:ext cx="1573570" cy="157376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4F0B62D-7B2E-4F65-B6A5-3D28ECE4B355}">
      <dsp:nvSpPr>
        <dsp:cNvPr id="0" name=""/>
        <dsp:cNvSpPr/>
      </dsp:nvSpPr>
      <dsp:spPr>
        <a:xfrm>
          <a:off x="5832640" y="3096342"/>
          <a:ext cx="2291135" cy="10372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WNS-Filia                        10</a:t>
          </a:r>
          <a:r>
            <a:rPr lang="pl-PL" sz="1800" b="1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spotkań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WKJK</a:t>
          </a:r>
        </a:p>
      </dsp:txBody>
      <dsp:txXfrm>
        <a:off x="5832640" y="3096342"/>
        <a:ext cx="2291135" cy="1037275"/>
      </dsp:txXfrm>
    </dsp:sp>
    <dsp:sp modelId="{67FAAAF4-7FA6-4B2F-89EF-8472622ECD43}">
      <dsp:nvSpPr>
        <dsp:cNvPr id="0" name=""/>
        <dsp:cNvSpPr/>
      </dsp:nvSpPr>
      <dsp:spPr>
        <a:xfrm>
          <a:off x="3261580" y="2350031"/>
          <a:ext cx="1573570" cy="157376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AFEB9AB1-44E8-4C7F-A1C9-19656DD8113F}">
      <dsp:nvSpPr>
        <dsp:cNvPr id="0" name=""/>
        <dsp:cNvSpPr/>
      </dsp:nvSpPr>
      <dsp:spPr>
        <a:xfrm>
          <a:off x="432050" y="3024334"/>
          <a:ext cx="2371533" cy="10372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WO                          11 spotkań WKJK</a:t>
          </a:r>
        </a:p>
      </dsp:txBody>
      <dsp:txXfrm>
        <a:off x="432050" y="3024334"/>
        <a:ext cx="2371533" cy="1037275"/>
      </dsp:txXfrm>
    </dsp:sp>
    <dsp:sp modelId="{0FF83F3C-4EC0-4C72-A0D7-928EBE701B11}">
      <dsp:nvSpPr>
        <dsp:cNvPr id="0" name=""/>
        <dsp:cNvSpPr/>
      </dsp:nvSpPr>
      <dsp:spPr>
        <a:xfrm>
          <a:off x="2942276" y="1949594"/>
          <a:ext cx="1573570" cy="15737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D87F9C0E-1BC4-4199-BF97-4AFBFE9AC378}">
      <dsp:nvSpPr>
        <dsp:cNvPr id="0" name=""/>
        <dsp:cNvSpPr/>
      </dsp:nvSpPr>
      <dsp:spPr>
        <a:xfrm>
          <a:off x="216021" y="1800204"/>
          <a:ext cx="2227731" cy="11337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</a:t>
          </a:r>
          <a:r>
            <a:rPr lang="pl-PL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WPiA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5 spotkania WKJK</a:t>
          </a:r>
        </a:p>
      </dsp:txBody>
      <dsp:txXfrm>
        <a:off x="216021" y="1800204"/>
        <a:ext cx="2227731" cy="1133765"/>
      </dsp:txXfrm>
    </dsp:sp>
    <dsp:sp modelId="{DAEF47F9-E09C-4424-B8B2-C4D4CEFB4C4C}">
      <dsp:nvSpPr>
        <dsp:cNvPr id="0" name=""/>
        <dsp:cNvSpPr/>
      </dsp:nvSpPr>
      <dsp:spPr>
        <a:xfrm>
          <a:off x="3024343" y="1440167"/>
          <a:ext cx="1573570" cy="15737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1513DA5-DCDF-420A-A7B6-DE1CBD58AD61}">
      <dsp:nvSpPr>
        <dsp:cNvPr id="0" name=""/>
        <dsp:cNvSpPr/>
      </dsp:nvSpPr>
      <dsp:spPr>
        <a:xfrm>
          <a:off x="216027" y="720080"/>
          <a:ext cx="2413703" cy="10613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 WH                                     6 spotkań WKJK</a:t>
          </a:r>
        </a:p>
      </dsp:txBody>
      <dsp:txXfrm>
        <a:off x="216027" y="720080"/>
        <a:ext cx="2413703" cy="1061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DE09-05ED-47AF-9ED2-05BC1449D30C}">
      <dsp:nvSpPr>
        <dsp:cNvPr id="0" name=""/>
        <dsp:cNvSpPr/>
      </dsp:nvSpPr>
      <dsp:spPr>
        <a:xfrm>
          <a:off x="2411" y="518665"/>
          <a:ext cx="2419052" cy="2419052"/>
        </a:xfrm>
        <a:prstGeom prst="ellipse">
          <a:avLst/>
        </a:prstGeom>
        <a:gradFill rotWithShape="0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0320" rIns="133129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0" kern="1200" dirty="0"/>
            <a:t>  </a:t>
          </a:r>
          <a:r>
            <a:rPr lang="pl-PL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Kosmetologia    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studia II stopnia, </a:t>
          </a:r>
          <a:r>
            <a:rPr lang="pl-PL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p. </a:t>
          </a:r>
          <a:r>
            <a:rPr lang="pl-PL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prakt</a:t>
          </a:r>
          <a:r>
            <a:rPr lang="pl-PL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(WO)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/decyzja pozytywna/</a:t>
          </a:r>
        </a:p>
      </dsp:txBody>
      <dsp:txXfrm>
        <a:off x="356673" y="872927"/>
        <a:ext cx="1710528" cy="1710528"/>
      </dsp:txXfrm>
    </dsp:sp>
    <dsp:sp modelId="{455B0D02-5B0F-4923-A3FA-814FDD7E3E22}">
      <dsp:nvSpPr>
        <dsp:cNvPr id="0" name=""/>
        <dsp:cNvSpPr/>
      </dsp:nvSpPr>
      <dsp:spPr>
        <a:xfrm>
          <a:off x="1937652" y="518665"/>
          <a:ext cx="2419052" cy="2419052"/>
        </a:xfrm>
        <a:prstGeom prst="ellipse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2860" rIns="133129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Inżynieria danych – studia I stopnia, p. </a:t>
          </a:r>
          <a:r>
            <a:rPr lang="pl-PL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ogólnoak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(WM)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pl-PL" sz="1800" b="1" kern="12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/decyzja pozytywna/</a:t>
          </a:r>
        </a:p>
      </dsp:txBody>
      <dsp:txXfrm>
        <a:off x="2291914" y="872927"/>
        <a:ext cx="1710528" cy="1710528"/>
      </dsp:txXfrm>
    </dsp:sp>
    <dsp:sp modelId="{03FBD48F-9451-4612-BB46-C3B9D23D0FB6}">
      <dsp:nvSpPr>
        <dsp:cNvPr id="0" name=""/>
        <dsp:cNvSpPr/>
      </dsp:nvSpPr>
      <dsp:spPr>
        <a:xfrm>
          <a:off x="3872894" y="518665"/>
          <a:ext cx="2419052" cy="2419052"/>
        </a:xfrm>
        <a:prstGeom prst="ellipse">
          <a:avLst/>
        </a:prstGeom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0320" rIns="133129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 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Filologia                                     – studia II stopnia, </a:t>
          </a:r>
          <a:r>
            <a:rPr lang="pl-PL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p. </a:t>
          </a:r>
          <a:r>
            <a:rPr lang="pl-PL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ogólnoak</a:t>
          </a:r>
          <a:r>
            <a:rPr lang="pl-PL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(WFH)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/decyzja negatywna/</a:t>
          </a:r>
        </a:p>
      </dsp:txBody>
      <dsp:txXfrm>
        <a:off x="4227156" y="872927"/>
        <a:ext cx="1710528" cy="1710528"/>
      </dsp:txXfrm>
    </dsp:sp>
    <dsp:sp modelId="{A89BF715-A9B8-4C5F-ABBE-A379876ECDAB}">
      <dsp:nvSpPr>
        <dsp:cNvPr id="0" name=""/>
        <dsp:cNvSpPr/>
      </dsp:nvSpPr>
      <dsp:spPr>
        <a:xfrm>
          <a:off x="5808136" y="518665"/>
          <a:ext cx="2419052" cy="2419052"/>
        </a:xfrm>
        <a:prstGeom prst="ellipse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0320" rIns="133129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 </a:t>
          </a: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Wychowanie fizyczne                        – studia II stopnia, </a:t>
          </a:r>
          <a:r>
            <a:rPr lang="pl-PL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p. </a:t>
          </a:r>
          <a:r>
            <a:rPr lang="pl-PL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prakt</a:t>
          </a:r>
          <a:r>
            <a:rPr lang="pl-PL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(WO)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/decyzja negatywna/</a:t>
          </a:r>
        </a:p>
      </dsp:txBody>
      <dsp:txXfrm>
        <a:off x="6162398" y="872927"/>
        <a:ext cx="1710528" cy="1710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FD492-D70F-47A9-BC35-DC81784BB813}">
      <dsp:nvSpPr>
        <dsp:cNvPr id="0" name=""/>
        <dsp:cNvSpPr/>
      </dsp:nvSpPr>
      <dsp:spPr>
        <a:xfrm>
          <a:off x="59287" y="504065"/>
          <a:ext cx="4045175" cy="1893360"/>
        </a:xfrm>
        <a:prstGeom prst="rect">
          <a:avLst/>
        </a:prstGeom>
        <a:solidFill>
          <a:srgbClr val="FFAF79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Wyniki wizytacji – coraz lepsze rezultaty</a:t>
          </a:r>
        </a:p>
      </dsp:txBody>
      <dsp:txXfrm>
        <a:off x="59287" y="504065"/>
        <a:ext cx="4045175" cy="1893360"/>
      </dsp:txXfrm>
    </dsp:sp>
    <dsp:sp modelId="{0673AD2E-9AB2-4730-AF80-91E4AC373D5E}">
      <dsp:nvSpPr>
        <dsp:cNvPr id="0" name=""/>
        <dsp:cNvSpPr/>
      </dsp:nvSpPr>
      <dsp:spPr>
        <a:xfrm>
          <a:off x="4307733" y="504065"/>
          <a:ext cx="4045175" cy="1893360"/>
        </a:xfrm>
        <a:prstGeom prst="rect">
          <a:avLst/>
        </a:prstGeom>
        <a:solidFill>
          <a:srgbClr val="DCFF97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Coraz </a:t>
          </a: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większa znajomość przepisów prawa zewnętrznego i wewnętrznego</a:t>
          </a:r>
          <a:endParaRPr lang="pl-PL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7733" y="504065"/>
        <a:ext cx="4045175" cy="1893360"/>
      </dsp:txXfrm>
    </dsp:sp>
    <dsp:sp modelId="{2A408BD7-CCAA-4A17-8CA9-C666A2999320}">
      <dsp:nvSpPr>
        <dsp:cNvPr id="0" name=""/>
        <dsp:cNvSpPr/>
      </dsp:nvSpPr>
      <dsp:spPr>
        <a:xfrm>
          <a:off x="0" y="3096352"/>
          <a:ext cx="4045175" cy="1879235"/>
        </a:xfrm>
        <a:prstGeom prst="rect">
          <a:avLst/>
        </a:prstGeom>
        <a:solidFill>
          <a:srgbClr val="FFFF66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Udział studentów w ankietyzacji</a:t>
          </a:r>
          <a:endParaRPr lang="pl-PL" sz="20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96352"/>
        <a:ext cx="4045175" cy="1879235"/>
      </dsp:txXfrm>
    </dsp:sp>
    <dsp:sp modelId="{F9AD5271-281E-4CCE-9060-1971851432B2}">
      <dsp:nvSpPr>
        <dsp:cNvPr id="0" name=""/>
        <dsp:cNvSpPr/>
      </dsp:nvSpPr>
      <dsp:spPr>
        <a:xfrm>
          <a:off x="4248472" y="3075187"/>
          <a:ext cx="4045175" cy="189336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Słabe zaangażowanie </a:t>
          </a: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pracowników i studentów </a:t>
          </a: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doskonalenie WSZJK </a:t>
          </a:r>
          <a:endParaRPr lang="pl-PL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8472" y="3075187"/>
        <a:ext cx="4045175" cy="1893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2527-0CBF-4784-ADE4-20A472C2DA5B}">
      <dsp:nvSpPr>
        <dsp:cNvPr id="0" name=""/>
        <dsp:cNvSpPr/>
      </dsp:nvSpPr>
      <dsp:spPr>
        <a:xfrm>
          <a:off x="0" y="1798739"/>
          <a:ext cx="8496944" cy="934624"/>
        </a:xfrm>
        <a:prstGeom prst="roundRect">
          <a:avLst/>
        </a:prstGeom>
        <a:solidFill>
          <a:srgbClr val="FFAF79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Dostosowanie aktów normatywnych związanych z WSZJK  oraz procedur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 zapisów Ustawy 2.0</a:t>
          </a:r>
        </a:p>
      </dsp:txBody>
      <dsp:txXfrm>
        <a:off x="0" y="1798739"/>
        <a:ext cx="8496944" cy="934624"/>
      </dsp:txXfrm>
    </dsp:sp>
    <dsp:sp modelId="{17C76756-1FB4-40FF-806C-39464F846190}">
      <dsp:nvSpPr>
        <dsp:cNvPr id="0" name=""/>
        <dsp:cNvSpPr/>
      </dsp:nvSpPr>
      <dsp:spPr>
        <a:xfrm>
          <a:off x="0" y="3023675"/>
          <a:ext cx="8496944" cy="947497"/>
        </a:xfrm>
        <a:prstGeom prst="roundRect">
          <a:avLst/>
        </a:prstGeom>
        <a:solidFill>
          <a:srgbClr val="DCFF97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Dostosowanie programów studiów do wymogów Ustawy 2.0 oraz wydanych na jej podstawie aktów normatywnych</a:t>
          </a:r>
        </a:p>
      </dsp:txBody>
      <dsp:txXfrm>
        <a:off x="0" y="3023675"/>
        <a:ext cx="8496944" cy="947497"/>
      </dsp:txXfrm>
    </dsp:sp>
    <dsp:sp modelId="{019D12CE-6483-4F64-AE54-921D86092A4D}">
      <dsp:nvSpPr>
        <dsp:cNvPr id="0" name=""/>
        <dsp:cNvSpPr/>
      </dsp:nvSpPr>
      <dsp:spPr>
        <a:xfrm>
          <a:off x="0" y="4241213"/>
          <a:ext cx="8496944" cy="105352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Uzyskiwanie pozytywnych ocen (akredytacja)</a:t>
          </a:r>
        </a:p>
      </dsp:txBody>
      <dsp:txXfrm>
        <a:off x="0" y="4241213"/>
        <a:ext cx="8496944" cy="1053529"/>
      </dsp:txXfrm>
    </dsp:sp>
    <dsp:sp modelId="{FE07507A-C4C3-403C-9BAE-F92C9E4F56A2}">
      <dsp:nvSpPr>
        <dsp:cNvPr id="0" name=""/>
        <dsp:cNvSpPr/>
      </dsp:nvSpPr>
      <dsp:spPr>
        <a:xfrm>
          <a:off x="0" y="575410"/>
          <a:ext cx="8496944" cy="947497"/>
        </a:xfrm>
        <a:prstGeom prst="roundRect">
          <a:avLst/>
        </a:prstGeom>
        <a:solidFill>
          <a:srgbClr val="DCFF97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Modyfikacja systemu jakości </a:t>
          </a: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kształcenia </a:t>
          </a:r>
          <a:endParaRPr lang="pl-PL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75410"/>
        <a:ext cx="8496944" cy="947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52527-0CBF-4784-ADE4-20A472C2DA5B}">
      <dsp:nvSpPr>
        <dsp:cNvPr id="0" name=""/>
        <dsp:cNvSpPr/>
      </dsp:nvSpPr>
      <dsp:spPr>
        <a:xfrm>
          <a:off x="0" y="1233564"/>
          <a:ext cx="8496944" cy="1150034"/>
        </a:xfrm>
        <a:prstGeom prst="roundRect">
          <a:avLst/>
        </a:prstGeom>
        <a:solidFill>
          <a:srgbClr val="FFAF79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Wzbogacanie oferty kształcenia UJK, a także podnoszenie atrakcyjności prowadzonych kierunków </a:t>
          </a:r>
          <a:r>
            <a:rPr lang="pl-PL" sz="1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studiów</a:t>
          </a:r>
          <a:endParaRPr lang="pl-PL" sz="19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33564"/>
        <a:ext cx="8496944" cy="1150034"/>
      </dsp:txXfrm>
    </dsp:sp>
    <dsp:sp modelId="{17C76756-1FB4-40FF-806C-39464F846190}">
      <dsp:nvSpPr>
        <dsp:cNvPr id="0" name=""/>
        <dsp:cNvSpPr/>
      </dsp:nvSpPr>
      <dsp:spPr>
        <a:xfrm>
          <a:off x="0" y="2660237"/>
          <a:ext cx="8496944" cy="947497"/>
        </a:xfrm>
        <a:prstGeom prst="roundRect">
          <a:avLst/>
        </a:prstGeom>
        <a:solidFill>
          <a:srgbClr val="DCFF97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Zwiększanie frekwencji studentów w procesie ankietyzacji, której wyniki wykorzystywane są w ocenie kadry </a:t>
          </a: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nauczycielskiej</a:t>
          </a:r>
          <a:endParaRPr lang="pl-PL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60237"/>
        <a:ext cx="8496944" cy="947497"/>
      </dsp:txXfrm>
    </dsp:sp>
    <dsp:sp modelId="{D2896819-9DC6-4F7A-A40C-B46987B4C2D8}">
      <dsp:nvSpPr>
        <dsp:cNvPr id="0" name=""/>
        <dsp:cNvSpPr/>
      </dsp:nvSpPr>
      <dsp:spPr>
        <a:xfrm>
          <a:off x="0" y="3807165"/>
          <a:ext cx="8496944" cy="934624"/>
        </a:xfrm>
        <a:prstGeom prst="roundRect">
          <a:avLst/>
        </a:prstGeom>
        <a:solidFill>
          <a:srgbClr val="E0BEC5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Dbałość o dobrą współpracę z otoczeniem społeczno-gospodarczym w zakresie prowadzonych kierunków studiów</a:t>
          </a:r>
        </a:p>
      </dsp:txBody>
      <dsp:txXfrm>
        <a:off x="0" y="3807165"/>
        <a:ext cx="8496944" cy="9346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D12CE-6483-4F64-AE54-921D86092A4D}">
      <dsp:nvSpPr>
        <dsp:cNvPr id="0" name=""/>
        <dsp:cNvSpPr/>
      </dsp:nvSpPr>
      <dsp:spPr>
        <a:xfrm>
          <a:off x="0" y="2310274"/>
          <a:ext cx="8496944" cy="105352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kierunkach studiów o profilu praktycznym – wzmacnianie działań umożliwiających uzyskanie przez studentów praktycznych umiejętności zawodowych</a:t>
          </a:r>
        </a:p>
      </dsp:txBody>
      <dsp:txXfrm>
        <a:off x="0" y="2310274"/>
        <a:ext cx="8496944" cy="1053529"/>
      </dsp:txXfrm>
    </dsp:sp>
    <dsp:sp modelId="{D2896819-9DC6-4F7A-A40C-B46987B4C2D8}">
      <dsp:nvSpPr>
        <dsp:cNvPr id="0" name=""/>
        <dsp:cNvSpPr/>
      </dsp:nvSpPr>
      <dsp:spPr>
        <a:xfrm>
          <a:off x="0" y="864092"/>
          <a:ext cx="8496944" cy="934624"/>
        </a:xfrm>
        <a:prstGeom prst="roundRect">
          <a:avLst/>
        </a:prstGeom>
        <a:solidFill>
          <a:srgbClr val="E0BEC5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 kierunkach studiów o profilu ogólnoakademickim – włączanie studentów w </a:t>
          </a: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realizację </a:t>
          </a: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badań naukowych</a:t>
          </a:r>
        </a:p>
      </dsp:txBody>
      <dsp:txXfrm>
        <a:off x="0" y="864092"/>
        <a:ext cx="8496944" cy="934624"/>
      </dsp:txXfrm>
    </dsp:sp>
    <dsp:sp modelId="{3164DA3C-2A34-452E-8F95-A32A00333516}">
      <dsp:nvSpPr>
        <dsp:cNvPr id="0" name=""/>
        <dsp:cNvSpPr/>
      </dsp:nvSpPr>
      <dsp:spPr>
        <a:xfrm>
          <a:off x="0" y="3759339"/>
          <a:ext cx="8496944" cy="947497"/>
        </a:xfrm>
        <a:prstGeom prst="roundRect">
          <a:avLst/>
        </a:prstGeom>
        <a:solidFill>
          <a:srgbClr val="DCFF97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Monitorowanie </a:t>
          </a:r>
          <a:r>
            <a:rPr lang="pl-PL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osiągania  kierunkowych i przedmiotowych </a:t>
          </a: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efektów kształcenia</a:t>
          </a:r>
        </a:p>
      </dsp:txBody>
      <dsp:txXfrm>
        <a:off x="0" y="3759339"/>
        <a:ext cx="8496944" cy="9474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D12CE-6483-4F64-AE54-921D86092A4D}">
      <dsp:nvSpPr>
        <dsp:cNvPr id="0" name=""/>
        <dsp:cNvSpPr/>
      </dsp:nvSpPr>
      <dsp:spPr>
        <a:xfrm>
          <a:off x="0" y="2564903"/>
          <a:ext cx="8496944" cy="105352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Upowszechnianie informacji nt. jakości kształcenia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oraz dbałość o dostępność i jakość informacji o studiach </a:t>
          </a:r>
        </a:p>
      </dsp:txBody>
      <dsp:txXfrm>
        <a:off x="0" y="2564903"/>
        <a:ext cx="8496944" cy="1053529"/>
      </dsp:txXfrm>
    </dsp:sp>
    <dsp:sp modelId="{D2896819-9DC6-4F7A-A40C-B46987B4C2D8}">
      <dsp:nvSpPr>
        <dsp:cNvPr id="0" name=""/>
        <dsp:cNvSpPr/>
      </dsp:nvSpPr>
      <dsp:spPr>
        <a:xfrm>
          <a:off x="0" y="1242348"/>
          <a:ext cx="8496944" cy="934624"/>
        </a:xfrm>
        <a:prstGeom prst="roundRect">
          <a:avLst/>
        </a:prstGeom>
        <a:solidFill>
          <a:srgbClr val="E0BEC5"/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Wspieranie studentów w procesie uczenia się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oraz monitorowanie warunków kształcenia i organizacji studiów</a:t>
          </a:r>
        </a:p>
      </dsp:txBody>
      <dsp:txXfrm>
        <a:off x="0" y="1242348"/>
        <a:ext cx="8496944" cy="934624"/>
      </dsp:txXfrm>
    </dsp:sp>
    <dsp:sp modelId="{1CE8A2FD-A989-4DE9-8DA8-33C37DABE106}">
      <dsp:nvSpPr>
        <dsp:cNvPr id="0" name=""/>
        <dsp:cNvSpPr/>
      </dsp:nvSpPr>
      <dsp:spPr>
        <a:xfrm>
          <a:off x="0" y="4005066"/>
          <a:ext cx="8496944" cy="112190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Systematyczne promowanie systemu jakości kształcenia i motywowanie do większego zaangażowania w proces budowy kultury jakości pracowników, studentów oraz interesariuszy zewnętrznych</a:t>
          </a:r>
          <a:endParaRPr lang="pl-PL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05066"/>
        <a:ext cx="8496944" cy="1121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BEDE8-5CD0-4ADF-B6B7-68E0FDF72F69}" type="datetimeFigureOut">
              <a:rPr lang="pl-PL" smtClean="0"/>
              <a:pPr/>
              <a:t>2018-10-25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082CD-4B52-421E-8670-1A4D351F7B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869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F4B8C23-C0B5-4EF0-9DCA-9109E795F928}" type="datetimeFigureOut">
              <a:rPr lang="pl-PL"/>
              <a:pPr>
                <a:defRPr/>
              </a:pPr>
              <a:t>2018-10-25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8F255E1-E66A-4502-960F-08D290D1B2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3828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8234E3-6CFD-43F4-82CA-42B2B48A3038}" type="slidenum">
              <a:rPr lang="pl-PL" altLang="pl-PL" smtClean="0"/>
              <a:pPr/>
              <a:t>1</a:t>
            </a:fld>
            <a:endParaRPr lang="pl-PL" alt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874A7-0389-4A03-A93B-6E5C684C0B35}" type="slidenum">
              <a:rPr lang="pl-PL" altLang="pl-PL" smtClean="0"/>
              <a:pPr/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6168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874A7-0389-4A03-A93B-6E5C684C0B35}" type="slidenum">
              <a:rPr lang="pl-PL" altLang="pl-PL" smtClean="0"/>
              <a:pPr/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8366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993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C4E757-19CB-404E-A62E-6C02A9E49055}" type="slidenum">
              <a:rPr lang="pl-PL" altLang="pl-PL" smtClean="0"/>
              <a:pPr/>
              <a:t>12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96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4BC01E-1E60-4395-8FC6-6BB507722E56}" type="slidenum">
              <a:rPr lang="pl-PL" altLang="pl-PL" smtClean="0"/>
              <a:pPr/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337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052B38-F45D-4A82-A690-8F003FEF9412}" type="slidenum">
              <a:rPr lang="pl-PL" altLang="pl-PL" smtClean="0"/>
              <a:pPr/>
              <a:t>14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37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052B38-F45D-4A82-A690-8F003FEF9412}" type="slidenum">
              <a:rPr lang="pl-PL" altLang="pl-PL" smtClean="0"/>
              <a:pPr/>
              <a:t>15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37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052B38-F45D-4A82-A690-8F003FEF9412}" type="slidenum">
              <a:rPr lang="pl-PL" altLang="pl-PL" smtClean="0"/>
              <a:pPr/>
              <a:t>16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584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1C236-8642-4B09-8075-92C6B488A85B}" type="slidenum">
              <a:rPr lang="pl-PL" altLang="pl-PL" smtClean="0"/>
              <a:pPr/>
              <a:t>17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BE9BF0-7C59-40E4-B71C-DF85FDE63A1A}" type="slidenum">
              <a:rPr lang="pl-PL" altLang="pl-PL" smtClean="0"/>
              <a:pPr/>
              <a:t>18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608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2DC735-08D6-4678-A033-92CFA4079733}" type="slidenum">
              <a:rPr lang="pl-PL" altLang="pl-PL" smtClean="0"/>
              <a:pPr/>
              <a:t>19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E797F-0CBF-4633-AE6E-CBB739E7881E}" type="slidenum">
              <a:rPr lang="pl-PL" altLang="pl-PL" smtClean="0"/>
              <a:pPr/>
              <a:t>2</a:t>
            </a:fld>
            <a:endParaRPr lang="pl-PL" altLang="pl-PL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4813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CA01C6-23D7-4C30-A257-B2044FD422CA}" type="slidenum">
              <a:rPr lang="pl-PL" altLang="pl-PL" smtClean="0"/>
              <a:pPr/>
              <a:t>24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041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856507-B97A-4CC9-8DD6-A401B782ADA6}" type="slidenum">
              <a:rPr lang="pl-PL" altLang="pl-PL" smtClean="0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6770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E51C-2B73-470F-9054-8D0D810B4072}" type="slidenum">
              <a:rPr lang="pl-PL" altLang="pl-PL" smtClean="0"/>
              <a:pPr/>
              <a:t>26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E51C-2B73-470F-9054-8D0D810B4072}" type="slidenum">
              <a:rPr lang="pl-PL" altLang="pl-PL" smtClean="0"/>
              <a:pPr/>
              <a:t>27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E51C-2B73-470F-9054-8D0D810B4072}" type="slidenum">
              <a:rPr lang="pl-PL" altLang="pl-PL" smtClean="0"/>
              <a:pPr/>
              <a:t>28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E51C-2B73-470F-9054-8D0D810B4072}" type="slidenum">
              <a:rPr lang="pl-PL" altLang="pl-PL" smtClean="0"/>
              <a:pPr/>
              <a:t>29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88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E51C-2B73-470F-9054-8D0D810B4072}" type="slidenum">
              <a:rPr lang="pl-PL" altLang="pl-PL" smtClean="0"/>
              <a:pPr/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89030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849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A56E1E-E822-4127-A4ED-BC2292BC86D7}" type="slidenum">
              <a:rPr lang="pl-PL" altLang="pl-PL" smtClean="0"/>
              <a:pPr/>
              <a:t>31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451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998F34-6090-40FC-8193-F720ACA25DC2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064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E797F-0CBF-4633-AE6E-CBB739E7881E}" type="slidenum">
              <a:rPr lang="pl-PL" altLang="pl-PL" smtClean="0"/>
              <a:pPr/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55774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194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E797F-0CBF-4633-AE6E-CBB739E7881E}" type="slidenum">
              <a:rPr lang="pl-PL" altLang="pl-PL" smtClean="0"/>
              <a:pPr/>
              <a:t>5</a:t>
            </a:fld>
            <a:endParaRPr lang="pl-PL" alt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19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64EE94-4F7F-4657-90BB-8CF285832483}" type="slidenum">
              <a:rPr lang="pl-PL" altLang="pl-PL" smtClean="0"/>
              <a:pPr/>
              <a:t>6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874A7-0389-4A03-A93B-6E5C684C0B35}" type="slidenum">
              <a:rPr lang="pl-PL" altLang="pl-PL" smtClean="0"/>
              <a:pPr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874A7-0389-4A03-A93B-6E5C684C0B35}" type="slidenum">
              <a:rPr lang="pl-PL" altLang="pl-PL" smtClean="0"/>
              <a:pPr/>
              <a:t>8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2874A7-0389-4A03-A93B-6E5C684C0B35}" type="slidenum">
              <a:rPr lang="pl-PL" altLang="pl-PL" smtClean="0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D4A3ACE2-8A73-4DF4-B31F-3C214BCFCB5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578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2B0D9-26A4-4221-BADE-91215295023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994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4313C-57A7-4AE2-924C-BA067451068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6439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0350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altLang="pl-PL"/>
              <a:t>UJK Kielce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68D7F08-D2AC-4498-9A5D-35AD5E57833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144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08D61-1E23-4F8B-A9EB-64AB6C995C5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0452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1CABA-255E-449F-AF52-06EEBDBE9BF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17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22991-1ECD-4F9A-8173-94FD9481BBB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2456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4CDB2-0351-4F17-A8EF-1CF7610E733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138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5EAA4-480E-4DA6-8055-7EC02D0881B8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451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A1C65-5750-4B15-B872-ED5DDC584BDD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801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altLang="pl-PL"/>
              <a:t>UJK Kielce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4B1D7FA-AEB0-4F2B-8C58-91FA4816E6D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7826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422525" y="346075"/>
            <a:ext cx="458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dirty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050925" y="32416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127799"/>
            <a:ext cx="9144000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Sprawozdanie  </a:t>
            </a:r>
            <a:br>
              <a:rPr kumimoji="0" lang="pl-PL" alt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pl-PL" alt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 działalności Uczelnianej Komisji ds. Jakości Kształcenia </a:t>
            </a:r>
            <a:br>
              <a:rPr kumimoji="0" lang="pl-PL" alt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pl-PL" alt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 roku akademickim 2017/2018</a:t>
            </a:r>
            <a:endParaRPr kumimoji="0" lang="pl-PL" altLang="pl-PL" sz="2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07975" y="5734622"/>
            <a:ext cx="9144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75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Kielce, 25 października 2018 r. (UKJK)</a:t>
            </a:r>
            <a:endParaRPr lang="pl-PL" altLang="pl-PL" sz="2400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://www.oniks.pl/inc/i0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7749" y="187256"/>
            <a:ext cx="2997425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AutoShape 6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AutoShape 12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8" name="AutoShape 14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0" name="AutoShape 16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2" name="AutoShape 18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4" name="AutoShape 20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6" name="AutoShape 22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8" name="AutoShape 24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0" name="AutoShape 26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2" name="AutoShape 28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4" name="AutoShape 30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56" name="AutoShape 32" descr="Znalezione obrazy dla zapytania jakoś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Symbol zastępczy stopki 1">
            <a:extLst>
              <a:ext uri="{FF2B5EF4-FFF2-40B4-BE49-F238E27FC236}">
                <a16:creationId xmlns:a16="http://schemas.microsoft.com/office/drawing/2014/main" id="{519910A3-E2FC-4E7E-B323-B3AF4CC4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27B21AD-249A-485D-964D-61AA6C2C3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450854"/>
            <a:ext cx="5400600" cy="33544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4000" cy="177281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lIns="72000" bIns="7200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2000" b="1" dirty="0">
              <a:solidFill>
                <a:srgbClr val="00B05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Opiniowanie zmiany nazwy kierunku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edukacja artystyczna w zakresie sztuk plastycznych</a:t>
            </a: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l-PL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sztuki plastyczne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studiów rozpoczynających się od roku akademickiego 2018/2019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Decyzja pozytywna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,,Efekty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kształcenia dla kierunku studiów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sztuki plastyczne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tożsame z efektami kształcenia kierunku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artystyczna w zakresie sztuk plastycznych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zatwierdzonymi  Uchwałą 76/2017  Senatu Uniwersytetu Jana Kochanowskiego w Kielcach z dnia 29 czerwca 2017 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74320" algn="just" eaLnBrk="1" fontAlgn="auto" hangingPunct="1">
              <a:spcBef>
                <a:spcPts val="0"/>
              </a:spcBef>
              <a:spcAft>
                <a:spcPts val="900"/>
              </a:spcAft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7913" indent="0" algn="just">
              <a:buNone/>
            </a:pPr>
            <a:endParaRPr lang="pl-PL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5713" indent="-177800">
              <a:buNone/>
            </a:pPr>
            <a:endParaRPr lang="pl-PL" sz="1800" i="1" dirty="0">
              <a:solidFill>
                <a:srgbClr val="000099"/>
              </a:solidFill>
            </a:endParaRPr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id="{41F59C5B-6AAF-460B-BC49-4F5E59FB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EB20D6B-71B1-4D4D-B3E2-9E72CDDE4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87949"/>
            <a:ext cx="2104255" cy="15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8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4000" cy="908720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lIns="72000" bIns="7200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Zmodyfikowane/uzupełnione akty normatywne 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zakresie funkcjonowania WSZJK:</a:t>
            </a:r>
          </a:p>
          <a:p>
            <a:pPr lvl="0"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Zarządzenie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105/2017 Rektora Uniwersytetu Jana Kochanowskiego w Kielcach z dnia 31 października 2017 roku zmieniające zarządzenie Nr 75/2016 Rektora Uniwersytetu Jana Kochanowskiego w Kielcach z dnia 4 października 2016 roku w 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sprawie określenia procedur Wewnętrznego Systemu Zapewniania Jakości </a:t>
            </a:r>
            <a:r>
              <a:rPr lang="pl-P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Kształcenia- 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zmniejszono liczbę procedur</a:t>
            </a:r>
          </a:p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Zarządzenie Nr 111/2017 Rektora Uniwersytetu Jana Kochanowskiego w Kielcach z dnia 28 listopada 2017 roku w sprawie 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 składu Uczelnianej Komisji ds. Jakości Kształcenia</a:t>
            </a:r>
          </a:p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Zarządzenie Nr 13/2018 Rektora Uniwersytetu Jana Kochanowskiego w Kielcach z dnia 26 lutego 2018 r. w sprawie określenia </a:t>
            </a:r>
            <a:r>
              <a:rPr lang="pl-PL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regulaminu Konkursu z zakresu promowania Wewnętrznego Systemu Zapewniania Jakości Kształcenia dla studentów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doktorantów i słuchaczy studiów podyplomowych Uniwersytetu Jana Kochanowskiego w Kielcach w roku akademickim 2017/2018</a:t>
            </a:r>
          </a:p>
          <a:p>
            <a:pPr lvl="0"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Zaopiniowano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Kodeks Etyki Nauczyciela Akademickiego Uniwersytetu Jana Kochanowskiego w Kielcach</a:t>
            </a:r>
          </a:p>
          <a:p>
            <a:pPr marL="457200" indent="-274320" algn="just" eaLnBrk="1" fontAlgn="auto" hangingPunct="1">
              <a:spcBef>
                <a:spcPts val="0"/>
              </a:spcBef>
              <a:spcAft>
                <a:spcPts val="900"/>
              </a:spcAft>
              <a:buNone/>
              <a:defRPr/>
            </a:pPr>
            <a:endParaRPr lang="pl-PL" sz="1800" dirty="0"/>
          </a:p>
          <a:p>
            <a:pPr marL="1077913" indent="0">
              <a:buNone/>
            </a:pPr>
            <a:endParaRPr lang="pl-PL" sz="1800" i="1" dirty="0">
              <a:solidFill>
                <a:srgbClr val="000099"/>
              </a:solidFill>
            </a:endParaRPr>
          </a:p>
          <a:p>
            <a:pPr marL="1255713" indent="-177800">
              <a:buNone/>
            </a:pPr>
            <a:endParaRPr lang="pl-PL" sz="1800" i="1" dirty="0">
              <a:solidFill>
                <a:srgbClr val="000099"/>
              </a:solidFill>
            </a:endParaRPr>
          </a:p>
        </p:txBody>
      </p:sp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id="{0D9C3C4F-9877-4C87-A4E7-CF8C47938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  <p:extLst>
      <p:ext uri="{BB962C8B-B14F-4D97-AF65-F5344CB8AC3E}">
        <p14:creationId xmlns:p14="http://schemas.microsoft.com/office/powerpoint/2010/main" val="429207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4000" cy="984794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pl-PL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Współpraca z wydziałami podlegającymi akredytacji programowej 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pl-PL" sz="3200" dirty="0"/>
          </a:p>
          <a:p>
            <a:pPr marL="0" indent="0" algn="ctr" eaLnBrk="1" hangingPunct="1">
              <a:spcBef>
                <a:spcPct val="0"/>
              </a:spcBef>
              <a:spcAft>
                <a:spcPts val="2400"/>
              </a:spcAft>
              <a:buClrTx/>
              <a:buSzTx/>
              <a:buFont typeface="Wingdings 3" pitchFamily="18" charset="2"/>
              <a:buNone/>
            </a:pPr>
            <a:r>
              <a:rPr lang="pl-PL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AKREDYTACJE (6):</a:t>
            </a:r>
            <a:endParaRPr lang="pl-PL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 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kier. </a:t>
            </a:r>
            <a:r>
              <a:rPr lang="pl-PL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administracja (studia I stopnia)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ocena: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pozytywna;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marzec 2018,</a:t>
            </a:r>
            <a:endParaRPr lang="pl-PL" i="1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kier. </a:t>
            </a:r>
            <a:r>
              <a:rPr lang="pl-PL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politologia (studia I stopnia) -</a:t>
            </a:r>
            <a:r>
              <a:rPr lang="pl-PL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ocena: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pozytywna;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kwiecień 2018,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kier. </a:t>
            </a:r>
            <a:r>
              <a:rPr lang="pl-PL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zarządzanie (studia I </a:t>
            </a:r>
            <a:r>
              <a:rPr lang="pl-PL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stopnia) -</a:t>
            </a:r>
            <a:r>
              <a:rPr lang="pl-PL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ocena: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pozytywna;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czerwiec 2018,</a:t>
            </a:r>
          </a:p>
          <a:p>
            <a:pPr marL="342900" indent="-342900" algn="just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kier.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finanse i rachunkowość (studia I stopnia)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ocena: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pozytywna;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czerwiec 2018.</a:t>
            </a:r>
          </a:p>
          <a:p>
            <a:pPr marL="342900" indent="-342900" algn="just" eaLnBrk="1" hangingPunct="1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</a:pP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WM 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kier. </a:t>
            </a:r>
            <a:r>
              <a:rPr lang="pl-PL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fizyka (studia II stopnia) -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ocena: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pozytywna;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marzec 2018,</a:t>
            </a:r>
          </a:p>
          <a:p>
            <a:pPr marL="342900" indent="-342900" algn="just" eaLnBrk="1" hangingPunct="1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kier.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geografia (studia I </a:t>
            </a:r>
            <a:r>
              <a:rPr lang="pl-PL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stopnia)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ocena: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pozytywna;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lipiec 2018.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1800"/>
              </a:spcAft>
              <a:buClrTx/>
              <a:buSzTx/>
              <a:buFont typeface="+mj-lt"/>
              <a:buAutoNum type="arabicPeriod"/>
            </a:pPr>
            <a:endParaRPr lang="pl-PL" sz="1800" b="1" dirty="0"/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</a:pPr>
            <a:endParaRPr lang="pl-PL" sz="1700" i="1" dirty="0"/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pl-PL" sz="1800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sp>
        <p:nvSpPr>
          <p:cNvPr id="38917" name="AutoShape 2" descr="data:image/jpeg;base64,/9j/4AAQSkZJRgABAQAAAQABAAD/2wCEAAkGBxISEBUUEhMWFRIWFBUXFxIYFRYaFxcWFxUXGhgUFRcYHSggGBolGxgVITIhJSkrLi4uFx8zODMsNygtLisBCgoKDg0OGxAQGywlHyQsLCwtLCwsLDAsLSw3LCwsLCwsLCwtLCwsLCwsLCwsLSwsLCwsLCwsLCwsLCwsLCwsLP/AABEIAKgBLAMBEQACEQEDEQH/xAAcAAEAAQUBAQAAAAAAAAAAAAAABgECBAUHAwj/xABFEAABAwICBQgGBwYFBQAAAAABAAIDBBEFIQYSMUFRBxMiMmFxgaEUUpGSsdEVQlNicoLBIzNUssLwFjSDotIkQ2Nzo//EABsBAQACAwEBAAAAAAAAAAAAAAABAgMEBQYH/8QANhEBAAIBAgQCCAYCAQUBAAAAAAECAwQRBRIhMUFREzJhcYGRodEGFCKxwfBC4fEWIzNSghX/2gAMAwEAAhEDEQA/AO4oCAgICAgICAgICAgICAgICAgICAgICAgICAgICAgICAgICAgICAgICAgICAgICAgICAgICAgICAgICAgICAgICAgICAgICAgICAgICAgICAgICAgICAgICDQ6SaXUtDqid51nbGNBc63EgbB3rHfJWndt6bRZtR6kdPNtMMr46iJksR1o3tDmnsPEHYexXrMTG8NfJjtjvNLd4ZSlQQEBAQEBAQEBAQEBAQEBAQEBAQEBAQEBAQEBAQEBAQEBAQRvTTS2HD4g5415XXEcQObjxJ3NHFY8mSKQ3NFor6m20dIjvP8AfF8+43i8lVO+aU3e8332A3NF9gAWjMzad5euxUripFKx0h2rklxWI4cyMvAezXJDssi91iCdq2sF45eXxed4vgyennJt0nt8o3TWmrI5L83Ix9tuq4G3fZZ4mJcm1LV7xs91KogICAgICAgICAgICAgICAgICAgICAgICAgICC1zrbUHl6Wz12e8Pmq80ea/o7+U/J6tdfYQVZTbZcgICD5s5QsYdVYhM692scY2DcGsyy7zc+K0Mk81pl7HRYow4K1+M+9oqODWuXZMb1j/AEjtKxzOzcpXeXrUz84c+qMmt3ADYAq7bM+0T0dL5EcDlbLLVG7YiwxtGfTOs0l3aBa1+JK29PWfWea41lrG2KOs77+52BbTgCAgICAgICAgICAgICAgICAgICAgICAgICDHrq6OGMySuDWNFy4/3t7FFrRWN5ZMWG+W8UpG8y5vimn1VUyGLDojttzpF3d9jk3xuVp2z3v0pD0FOFafTV5tVbefKO3+/pDzh0Dr6npVdW8X2t1nHyBsFH5bJbraf5Rbi2nxRthxx8o+27KHJDDvqJL8Q1v6q35SPNT/AKgy+FY+q13JnUxG9LiD2kbjrjzY4ZeCn8vMdrK//s479MuKJ+X8wt+mMaoP8zEKmEbZG9I24lzBrDxae9TzZad+sK+i0Gp9SeSfolWjemVLWABjtST7J20/hOx3hn2BZaZa2aOp4fmwdZ6x5wkYKytF8s19I41UrDkRLJrE7rONyVzp6Pb4f1Vrt5Q8qiUGzW5Mbs7Tvce0rG24jboz9HcElrJ2wxDM9Z25jd7nfLepis2naGPPqKafH6S/b9/Y+lMOo2wxMiZ1WNa0dwFl04jaNnhMuScl5vbvLJUqCAgICAgICAgICAgICAgICAgICAgICAgIMbEK1kMbpJHBrGi5J/vMqtrxWN5ZMWO2W8UpG8y5XWVE+L1IaLsgacm+q07CdxeQPALSmbZ7ex6mK4+F4PO9u8/b2fu6RgWBw0sYZG0C202zJ43W5WkVjo8xn1F81ua0tjNK1rS5xAaBckmwA7SrTMRG7FWs2nlrG8ohinKTRREhpfMR6jej7ziAte2qrHbq7GHgWqyRvbavv+0btWOVuC+dPLbiCz4XVY1UeTYn8PZfC8fVu8J5QKCoIaJebcfqyDVv2B3V81lrnpbo0M/CNVhjea7x7OqzSTQenqv2sVoZ9okYOi47ucaOt3jPtU3xRbrCul4hlwTy26x4xLT0OmE9AXQYgxznNaTHIMy+2Qs76wJ37Rv4rF6W2PpdvW4fj1e2TTTt5x5NBQ6EVGJNkqS9lOJ5C+2oTrg7xmLN4X27Vjritk/VLcy8Rw6KYwUjm2jaWxw/kcYDeepc4eqxgb5klZI03nLUycdt2pSPjO7oWBYFT0kepBGGDedrnHi520lZ6UikbQ4+o1OXUW5sk7tmrsAgICAgICAgICAgICAgICAgICAgICAgICCjnWQcp02xg1Lw0H9lrdFvEDrPPach3FcK+pnUZto9Wv1l7HheijT15ret4/ZMtCcIENODbpOzJ7/78l18NOWrz3E9TOfPM+CQ1EzWMLnEBrQSSdgAGZWWZiI3lo1rNpiIcT0u0lkrXnMtgB6EfEeu/i74Lm5cs5J9j3XDuHU0lOvrz3n+IRiRixOk2WH6H1tQ3WigdqnY51mg92ttWWuK9u0NHPxHTYZ5b3jfyjr+xiOg+IQtLnU7nNAzLCH+QzScN47wx4uKaXJO0X+fRkaD6S1lNO2KMl8WtZ0L72aN5B2sI9ivhveLbR8mvxTSaa+Kcl+k+Ex4/dL8RwCfEatvOzHmLOJjFgYQQdXVysbnV257VnvinJbeZ6OJptfXSYJrSn6pnuzdEsXlo6j6PrP9GT6pBPRDb/VO7gejwTHeaTyW+C2t09NRi/NYf/qP79fmmb8UYHubZxLSA6wyBLQQL9xW1s4e60YvHzjGHWa55IbcbSBchNjdnudYX4KEtfBjDHsa9rXlrgHA6u0EXB2qdpRvD2osQZKXht9ZhAcCLEEgEeRUJe88zWC7jYZD27EHj6ez73uu+SnaUbw9KapbILtNxcjuINiCON1CXqSgwaXGIZGa8b9ZpJAcASLgkHdxBU7I3ZEFWx5IabkWJHAG9vgVCd3ugwq/FYYXRslkDXSuLY2na9wFyGjfkg9HVzALkmw+6fkp2RuxqHHaebX5mQSajyxxZdwDhtaSN+ahLK9Mb2+6fkp2D0tv3vdPyUbCvpbfve675IMSgx2nmvzUgktt1QTbO3DiCgzWTgm2fiCPigvkkDQSSAALknIAcSUGJR4rFMzXidrsJIDmgkEg2NjZB7sqWl2rnexNiCMgQCc+8IPZAQEBBodMq7m6YgHN51fDf5fFc/iWWaYdo7z0dLheH0meJntHX7OYw9OpYNwt/uePkuZoa9J+D1mb/t4LT7J/Z2akZqsaOAHwXo4eCtO8zKKcptaWUgjBsZpAw/hF3OHja3itXV22rEebs8BwRk1PNP8AjG7lcrFovaJbyb6NsnkdPK0OZGQGNOxz9pJG8DLxPYtnT44tO8uBxvX2w1jFjnaZ7z5R/t1YAALfeQaWbS2gbJqOqYg8G1tYbeF9ixempvtu3I4fqZrzRSdkXlIqat0kUbdZ3QYQACWtOb3neL/pxUdJnoyzzY8UVvPt/wBINHpFV0GJPfKDrB2rJDfouZfIN48QVq+lvW+8vQ10Gnz6SKU7T1ifHf2/Z03S7C2YjRNmpzeRredheMi4WuWX3X8iAtrLSMld4+DgaLPbSZ5pk7T0tH8/3wYOg2LGpgc95/bc5aQb7hoa0kbrht++6yYL89fawcT0v5fNMR6s9YeWlcpFVRNabHnm28XD5FZZaFU7r3WikPBjj7GlUXaTDo9WGNvCNg9jQFkY3lov/nK3heHL8rgqWWqz62o15i0dWK1/xuGQ8Gn/AHKawWl584NbVuNa17b7Xte3erKqUMvNVFj1JvKVo/qaPa3tVZhastpibiIJS3rCN9j26psqrINyZya2Gx9j5h/9CskKSlOGm1S8cYYz7HvH6qtk1bpVWcf5Sax8eMU7nHoRugcwcA6Sz/ab+SkdP5v2KVXMOTKqbRurI5nBjRNqtuRclhcCbcNXVzRKbx6W0ZkZGJQXyPDGtFj0jxtsGRTc2b8iwRGzTM0rpfWPl81CdnP6SY0tbI+A/s3SOeOFnG5BHiVCXVMKxBk8Yc3b9ZvA/LtQQTlWfV60TG39FfYHV3vzNpLbrbNyCcaPUHMUsUW9rBf8Rzd5koPWk6Ukj9wIjH5c3H3iR+VBmoCAgIIFyl1FjC3sc74BcXi0/qpV6X8PY94vb3QheDS/9SPyn2PF/isOj6b/AAd/W4/+xMeyf2dui6o7h8F6B87nugHK5kymduErx4lht+q0tZ/i9L+G5jnyR7I/dzvnLrTeqmHWOTAj0AW285Jfv1vlZdDS+o8Vx6J/N/CHvyj1b4sOmdGSCdVpcMiGucATfdkfNW1EzFOjBwjHTJq6xft1n47OCwyBrg4tDgCDqnYew9i0Ie0yxaY2rPfx8v74Jlya6UvjrhFIbxz9HZ1HZlurwbfK3dwWxgyTFuvi4fFdDi/L82PvX6x7fakPLLgjXQsq2jpsIY8jex3VJ7nW95X1NOnM1eA6mYvOCe09Y9/j9FORXGC6OWlcf3Z5yP8AC42cB2B1j+ZNLfpynH9NFbVzR49J/j6fsCH0HHHsGUNW3WA3a+Z8n3H5wr0/Rl28JYM0/muHxafWp+3/AB+zIxzpYvQs3a1/dEjv0W3Lhwm+PutSTn/wyfyFUWYUTbNA4AfBZGJrsIqhFLXSEXsYwBvc7pANHaTYeKrPdeOzMooSxgDjd5Jc93F7jdx7r+QCsrLmkWlj/prnLH0Qk0wk+rdtjbvz1u49irv1W26On1MGuwgGxyLXcHA3a722VtlYln01Tz1OXWsS1zXN4OAIc32rGyILyTn/AKFzfVqJR7dUq8dlZS+EWq2dsMg9joz+pUSQ3Sqs49y4Ras8Eg3xO9rHgj+ZB0/D5RJFG8bHxscPzNBVlUefoVTzyyvc6QO511w0ttnYi1xwIULOP6QsNFib2DZBURva47S0Oa8X8DZQPo6NwcARsIBHiEEcodD6fX1zrGz3dAkauTjla2xBi6XaOA3mhbYgdNgG0esB8UEewPGDTyA36O/hbt7EHSI3R1EeYDmm12nPMZoPaql1GOdwGzt3D2oLaKHUja07QMzxcc3H23Qe6AgIBQc55VW2dA7dZ7fgVyOJ0/VWfe9X+Gp3jJX3Of0lRqzMPbq+9s8wFq4J2l6bU4+bFLu+B1Qkp43D1QD3jIrvY53rEvmupxzjy2r7Wi5S8MM2Hyaou+IiVv5esPduseprzU9ze4NqPQ6qN+09HFYJly93vpdB5KscDJX07zYSWcz8QGY8Rb2Lc0t9p5Z8XmvxBpJvSM1f8ek+50rEqFk8L4pBdj2lpHYd47VvWrzRtLyuLLbHeL17w4fpPoZU0zzaNz49z2NJB7ch0e4+0rnZMVqS9touJ4dRXrMRPlL35P8ARSeasjlfG5kMTtcuc0tuRsa2+ZzU4cdrWifBg4rr8NMFqRMTaejpHKTGBhdRf1G279dtlt5/Und5zhm86um3m5byUVDmYnGBmHskYR2Wv8WhauCdrw9HxjHM6Wd/CYlNOVFpbNSz2sWOePYBIPONbGXvEuJw3aa3x+cJBVUAkmhnbbnIiXNvfVIc0ixt2O2rb7uJ26M2pe+VurJqhlwS1pJ1rG9iSB0eItmkQTZSeUMaXHYASfBSqiGgVW6q5+V3U9IuDuc5rbC3YC5x8QohafJMpWAtIJsCCNttt9h9qshpf8JUXNCLU/ZB/OBmu6wfa2ttvfxVdoTvLewRgNDW7GgAZ3Nh2qRbAebmt9SbLulAy95o/wBnaqStCH8kv7qrZ6lU7LvuP6VMEptLA7nI3tt0NcEEkXDmjZkd4CiUQyhM/wBRvvn/AIqE7oByw4bJLSNnIY0U+tcaxJcJC1uXRFswCiUm0ClL8MpSdohaw97OifgiG2p8ppRxDH+Rb/SES4xyy4dbEde2UsLD4tu0+Qag6toNW89htLIesYWB34mjVd5goNrDlI8fhcPEW+LSgyCg5/plo2WO52Ft2vdYsH1XG+fY0oMbRbEHU9ZDFLPcTNfG2L6of1hY7SbAjxQdEqmgtz3WNu4g/og9WnJBVAQEBBEeU2gMlEXgXMTg/wDLsd5G/gtPXY+bFv5O5+H8/o9XFZ7Wjb494cXmK5Fej3k9nWOTTGg5nNE5kaze8dYfquvpcng8Vx3RzW0ZY90/wnjxcWOw7Qtx5yJ26uI6W6OeiVBaB+ydd0Z+76t+LdndYrmZsXJZ7zhmvjU4o39aO/3aLXLSC02cCCCNoI2ELE6UxExtPZ1HQ/T+OZrYqlwjmGQecmv7b7ndi3sWoielnkOI8FvjmcmGN6+XjH+k6aQcxn2raiXAmNp6hyF+CDkPKtpaye1LA4OY1wdLID0S5t7MB32OZ8FpajLE/ph6rgnD70n0+SNvKP5ajkmpC/Emu3RxveT7Gjzd5LHp43yNvjl4rpZjzmITrlgeBRx8eey9x9/JbOpnarh8Dpzaifc1dJpsWNayWGzmtAOZByAGYIW1WejjZIjnnbzlmHTaO3UN+F7qd1OVpsSqq3EWujhaWRWOvJY2DQLka3hsGZUTKYhn6O43TUlMyFgJDRm6xF3HadincmN1cQnlxGeKOldqBjXucSSLbBc2HcB3lRMkQyf8F1/8Qz3n/wDFRusx8Nnmw+qkZVO1w5jSCLkHgW5fiBTdGza1OllO9hbYg5EOz6Lgbtds3EBSbI9oNirKU1TpP+9O5wAvlZ788x97yUCV/wCNIOB8/km5suGmsHA+fyRLU6X6SwVFBUQ5gvicAc+tu3cbe1QPPQjSBlLRRxS5vBc4gXy1jrapy2gkoJVg+KCpmL2NIaGFpO6+sCBfjtQRblcw3XFPIB1TIw/m1SP5Sgs0FxptHRiGXMh73C18mudcNOW35oJdhOKCok1mNcGhpBcQbE3BAB47fag3SDX49TmSmkaNuqSO8Zj4IOaUNNHzsUjxcxyCRruDhsQTI6QtcbAEk7hcnwFlO4kOHlxjbrN1TbYdvZdQMhAQEBB51EIe0tcLtcCCOIORUTETG0rVvNLRaveHz5pLhDqSofC69mm7Xesw9V36eC4eTHOO01l9K0errqsNcsePf2T4rNH8UdBKCDbpAg8HfIq+O3LKNTgrlrNbQ7tgGLtqYg8dYZPbwd8uBXWx5IvG75/rdJbTZOWe3hPnC/HMHjqojHIO1rhta4bHN/vPYpvSLRtLHptTfT5IvT/lxnSfR2alfZ7btN9V4HRd3cD9059+1c7Jimk9Xt9Dr8eprvWevjCNSLE6DModIKuAWiqJGDhrEj2G6vW9o7S1sukwZet6RJiGkdZO3VlqZXN3t1rA94ba/ik5LT3lXHoNNjnetI+TVBu4dwCq2nceTHRk0lOXyi001iRva0dVvfvPeuhp8fLG895eJ4xro1GXlp6tfrPmcp2BTVUDDD0jE5zjEOs4FtrtOzWGeR2qc9JtHTwV4TrKafJPP/l038nropjFNiMVpYmGdgAexzAdmRc3WFwL7RtByVsWXnjbxYdfop09+aOtZ7T929jwKlGYp4gfwN+SytBntjAFgABwAy9iDX/4epP4eL3AgyKPDIYiTFExhORLWgXHggy0GJWYbDKQZI2PIyBc0Gw4IPD6Apf4eL3Agq7A6YkkwRkn7gQU+gaX+Hi9wIH0DS/YRe4EFzcEphcCCOxFj0BmLg/EIKfQVL9hH7gQZlPTsjbqsaGtG4CwQW1VJHKLSMa8A3s4XF+KDG+g6b7CP3AgzYomtAa0BrRsAFgEF6ChCDC+iKf7FnuhB7U9DEw3YxrTxDQCgyEBAQEBAQRTT7RYVsN2C1RHcsPrDfGTwPxWvqMPpK9O7rcI4lOky7W9S3f2e3++Dhs8Ra4tcCHNJBadoI2grldY6PdxaLRzVneJSDRTSWSmkFnZ7M+q4eq75rLjyzTs0dboseopy2j7xLs+A47FVMvGbOHWjPWb8x2rqY8tbx0eI1mhy6W+146eE+EthVUzJGFkjQ9h2tcAQfAq8xExtLVpe1Lc1Z2nzQPHOTCKQl1PIYz6juk3wO0ea1b6WJ9WXf03H8lI2y139sdJ+yJVXJliDT0RG8cQ+3k4LBOnyR4OpTjuktHXePh9ik5MK9x6QijHEv1vJoUxpryrk49pq+rvPwTvRTk9p6RwkeeemGxzgA1p4sb+pW1j09a9Z7uHreMZtRHLH6a+XjPvlLqqpjiaXyPaxg2ucQAPErNNorG8uXTHa88tY3n2L43tcAQQQRcEHIg7wVKkxtO0uc6TQCkximniIaJv3jB9Z2sGOOW8h4J/AFq3jlyRaHd0lvT6LJit4dvZ4/x9XQPSfulbThLPST3ILXV3AHvQBWH+yEFDXEbroK+n33EeGSCja8+rdBea4eq7yQWGt4A+ICCoreIPgg9G1IO8jvCChqSO3uKCrasHc4eCD0Eo9ZA5ztCBz3Z7CEFzZgePsQXgoKoCAgICAgICChQQ7TjQhlYOcisypA2/Vk+6/wDQrWz6eMnWO7s8L4vbSz6O/Wn1j3fZxzEcOkgkMcrCx42tI2jiOI7QuXes0naz2uHNjzU58c7w9sOxOWFwc1xa5vVeD0h8x2FK5JhXLhpkry2jeHRcA5TBk2qYf/awfzM2jwW/j1f/ALPNavgHWZwT8J/iU5w7G6ecXhmY/sDhfxG0LbrkrbtLgZtJnwztkrMfBsAVdrqOeAgj+P6aUdIDryBz/s2EOcf0HisV81KOhpuGanPPSu0ec9IcX0101lrH2eNWMdWEbu153laN7WyzvL0um0+HQ12p1tPeWw0F07npGiNzDLDujvm3bnGf6TlwsrUz+j6d4YtZw/Hq455/Tbz8J9/3SuGKfEq6KoqInU9NDmxruu43uMtwvYk9iy1i+S8XntDQvlw6PS2w4rc1rd5jwT6GhDfrEjhktvdwNl5pBxUmx6CEQeghBX0AIKegBEHoA4oK+gjigegDigfR44oHoA4oKiiHFBcKQIK+ihBX0UILhThBUQhBdzYQVDEFQEFUBAQEBAQEBBrsZwWCqZqTxh43HY5va1wzCpfHW8bWhsabV5tNbmxW2/b5Ob43yavY4mnkDx6j+i7wcMj42XPyaG0epL0um/EVLRtmrtPnHWPl4fVF6vR+pi68EgtvDS4e1twtO2LLXvEutj4hp8kfpvHz+7BNOQdjmniLgqsWvC8567d4ZsFXWDKOept+cj2k2CzUvlntE/OWllyaXvatflC53pEn+Zryxu8GXWcf9NhPmQs9aXn1p+rVnWY6f+HFG/ubTCjQQEGOGSok+0e02vxDTkFsUrjr2jdp58+rzdLW5Y8o6MvFqI1zg59ENfYJNYh1twOqAD4q14i/gw4Jtg7X/vxZ2DaNVEf7tkcfbq3d7xufYq0xcvaDNqK5PXmZ/ZLMPwuYZySax7lniJaF7Y/CG9iiI2lXhrWtD3a1SxzK6ylCqAgICAgICAgICAgICAgICAgICAgICChKCheFG6YrLyfVNCjmXjFaWPJibRuJUc7LXTWlg1GMO+rHfvVJySzV0lfGzXT1VU7qRsb4KJteWaMOCO87sCbCKyXrS6o+6APgq8tpZIyYK9oeTdAWv/evc/vJPxT0c+JOurHqw2dHoNTM+oCrRjhgtrry3NPgcLNjGjwCvyQ17am0+LMZSNGwBTFWKckvZsQU7KTZcGqdkbq2TZCqkEBAQEBAQEBAQEBAQEBAQEBAQEBAQEFpBRKxzCo2Wi0LDAo2WjJst9ECcqfSyqKQcE5UemlcKYJyo9JK8QhTsibyuDAmyu8q2TZCqnYEBAQEBAQEBAQEBAQEBAQEBAQEBAQEBAQEBAQEBAQEBAQEBAQEBAQEBAQEBAQEBAQEBAQEBAQEBAQEBAQEBAQEBAQEBAQEBAQEBAQEBAQEBAQEBAQEBAQEBAQEBAQEBAQEBAQEBAQEBAQEBAQEBAQEBAQEBAQEBAQEBAQEBAQEBAQEBAQEBAQEBAQEBAQ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pic>
        <p:nvPicPr>
          <p:cNvPr id="8" name="Obraz 7" descr="Znalezione obrazy dla zapytania wewnętrzny system zapewniania jakości kształcenia prezentacj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152" y="4970594"/>
            <a:ext cx="279082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stopki 1">
            <a:extLst>
              <a:ext uri="{FF2B5EF4-FFF2-40B4-BE49-F238E27FC236}">
                <a16:creationId xmlns:a16="http://schemas.microsoft.com/office/drawing/2014/main" id="{7B95D4B8-C1CE-4B16-BDEA-1B705A8D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3999" cy="105273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Font typeface="Wingdings 3" pitchFamily="18" charset="2"/>
              <a:buNone/>
              <a:defRPr/>
            </a:pPr>
            <a:endParaRPr lang="pl-PL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 3" pitchFamily="18" charset="2"/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Sporządzenie raportów w zakresie </a:t>
            </a:r>
            <a:r>
              <a:rPr lang="pl-PL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WSZJK: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pl-PL" altLang="pl-PL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 3" pitchFamily="18" charset="2"/>
              <a:buNone/>
              <a:defRPr/>
            </a:pP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Font typeface="Wingdings 3" pitchFamily="18" charset="2"/>
              <a:buNone/>
              <a:defRPr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akademickim 2017/2018 UKJK opracowała następujące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raporty: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oceny Wewnętrznego Systemu Zapewniania jakości Kształcenia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przeprowadzonej na wszystkich wydziałach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UJK.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końcowy z 4. edycji ogólnouniwersyteckich badań ankietowych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oceniających nauczycieli akademickich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dydaktyczne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końcowy z 4. edycji ogólnouniwersyteckich badań ankietowych </a:t>
            </a:r>
            <a:r>
              <a:rPr lang="pl-PL" sz="2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oceniających obsługę administracyjną </a:t>
            </a:r>
            <a:r>
              <a:rPr lang="pl-PL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 wydziale i poza wydziałem).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  <p:pic>
        <p:nvPicPr>
          <p:cNvPr id="6" name="Obraz 5" descr="Znalezione obrazy dla zapytania wewnętrzny system zapewniania jakości kształcenia prezentacj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586" y="4571375"/>
            <a:ext cx="279082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id="{4169BBDF-EFCC-406B-AB50-EC838C72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4000" cy="105273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endParaRPr lang="pl-PL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Sporządzenie raportów w zakresie </a:t>
            </a:r>
            <a:r>
              <a:rPr lang="pl-PL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WSZJK (c.d.)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endParaRPr lang="pl-PL" sz="2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spcBef>
                <a:spcPts val="0"/>
              </a:spcBef>
              <a:spcAft>
                <a:spcPts val="1200"/>
              </a:spcAft>
              <a:buFont typeface="Wingdings 3" pitchFamily="18" charset="2"/>
              <a:buAutoNum type="arabicParenR"/>
              <a:defRPr/>
            </a:pPr>
            <a:r>
              <a:rPr lang="pl-PL" sz="1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  <a:r>
              <a:rPr lang="pl-PL" sz="1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oceny Wewnętrznego Systemu Zapewniania jakości  Kształcenia </a:t>
            </a: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przeprowadzonej na wszystkich wydziałach UJK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pl-PL" sz="19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kryteriów oceny w roku 2017/2018</a:t>
            </a:r>
            <a:endParaRPr lang="pl-PL" sz="1900" b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9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Wdrażanie </a:t>
            </a:r>
            <a:r>
              <a:rPr lang="pl-PL" sz="19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zaleceń z oceny wewnętrznej z ubiegłego roku: </a:t>
            </a:r>
          </a:p>
          <a:p>
            <a:pPr lvl="0">
              <a:spcBef>
                <a:spcPts val="200"/>
              </a:spcBef>
              <a:buNone/>
            </a:pPr>
            <a:r>
              <a:rPr lang="pl-PL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zalecenia 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komisji zostały wdrożone na tych wydziałach, które otrzymały takie wskazania</a:t>
            </a:r>
            <a:r>
              <a:rPr lang="pl-PL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spcBef>
                <a:spcPts val="200"/>
              </a:spcBef>
              <a:buNone/>
            </a:pPr>
            <a:endParaRPr lang="pl-PL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1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 </a:t>
            </a:r>
            <a:r>
              <a:rPr lang="pl-PL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kształcenia: </a:t>
            </a:r>
          </a:p>
          <a:p>
            <a:pPr lvl="0">
              <a:spcBef>
                <a:spcPts val="200"/>
              </a:spcBef>
              <a:buNone/>
            </a:pPr>
            <a:r>
              <a:rPr lang="pl-PL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profilu praktycznym przewagę stanowią zajęcia zapewniające zdobycie umiejętności praktycznych, na profilu </a:t>
            </a:r>
            <a:r>
              <a:rPr lang="pl-PL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ogólnoakademickim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zajęcia służące pogłębieniu wiedzy i umiejętności potrzebnych do prowadzenia badań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spcBef>
                <a:spcPts val="200"/>
              </a:spcBef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prowadzone są we właściwie wyposażonych pracowniach;</a:t>
            </a:r>
          </a:p>
          <a:p>
            <a:pPr marL="0" indent="0">
              <a:spcBef>
                <a:spcPts val="200"/>
              </a:spcBef>
              <a:buNone/>
            </a:pPr>
            <a:endParaRPr lang="pl-PL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pl-PL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4000" cy="105273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endParaRPr lang="pl-PL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Sporządzenie raportów w zakresie </a:t>
            </a:r>
            <a:r>
              <a:rPr lang="pl-PL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WSZJK (c.d.)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pl-PL" sz="1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Raport </a:t>
            </a:r>
            <a:r>
              <a:rPr lang="pl-PL" sz="1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oceny Wewnętrznego Systemu Zapewniania jakości  Kształcenia </a:t>
            </a: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przeprowadzonej na wszystkich wydziałach UJK (c.d.)</a:t>
            </a:r>
          </a:p>
          <a:p>
            <a:pPr algn="ctr">
              <a:buNone/>
            </a:pP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9512" y="1988840"/>
            <a:ext cx="87849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procesu umiędzynarodowienia: </a:t>
            </a:r>
          </a:p>
          <a:p>
            <a:pPr lvl="0" algn="just">
              <a:spcBef>
                <a:spcPts val="200"/>
              </a:spcBef>
              <a:buFontTx/>
              <a:buChar char="-"/>
            </a:pPr>
            <a:r>
              <a:rPr lang="pl-PL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udział 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studentów oraz kadry akademickiej w programie Erasmus+, dobra współpraca z Biurem Wymiany Studentów i Doktorantów oraz Biurem Współpracy z Zagranicą i Międzynarodowych Programów Badawczych;</a:t>
            </a:r>
          </a:p>
          <a:p>
            <a:pPr lvl="0" algn="just">
              <a:spcBef>
                <a:spcPts val="200"/>
              </a:spcBef>
              <a:buFontTx/>
              <a:buChar char="-"/>
            </a:pPr>
            <a:r>
              <a:rPr lang="pl-PL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Udział 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studentów obcokrajowców w procesie kształcenia na prowadzonych w Uniwersytecie kierunkach studiów;</a:t>
            </a:r>
          </a:p>
          <a:p>
            <a:pPr marL="285750" lvl="0" indent="-285750" algn="just">
              <a:spcBef>
                <a:spcPts val="200"/>
              </a:spcBef>
              <a:buFontTx/>
              <a:buChar char="-"/>
            </a:pPr>
            <a:r>
              <a:rPr lang="pl-PL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wprowadzono 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przedmioty realizowane w języku obcym</a:t>
            </a:r>
            <a:r>
              <a:rPr lang="pl-PL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spcBef>
                <a:spcPts val="200"/>
              </a:spcBef>
              <a:buFontTx/>
              <a:buChar char="-"/>
            </a:pPr>
            <a:endParaRPr lang="pl-PL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l-PL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Przedmioty wsparcia studentów w procesie uczenia się:</a:t>
            </a:r>
          </a:p>
          <a:p>
            <a:pPr algn="just">
              <a:spcBef>
                <a:spcPts val="200"/>
              </a:spcBef>
              <a:tabLst>
                <a:tab pos="0" algn="l"/>
              </a:tabLst>
            </a:pP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zakresie wsparcia studentów w procesie uczenia się, w planach studiów na wszystkich kierunkach wprowadzono przedmioty do wyboru zgodnie z katalogiem przedmiotów zatwierdzonym przez rady wydziałów;</a:t>
            </a:r>
          </a:p>
          <a:p>
            <a:pPr marL="285750" lvl="0" indent="-285750" algn="just">
              <a:spcBef>
                <a:spcPts val="200"/>
              </a:spcBef>
              <a:buFontTx/>
              <a:buChar char="-"/>
            </a:pPr>
            <a:endParaRPr lang="pl-PL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4000" cy="105273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endParaRPr lang="pl-PL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Sporządzenie raportów w zakresie </a:t>
            </a:r>
            <a:r>
              <a:rPr lang="pl-PL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WSZJK (c.d.)</a:t>
            </a:r>
          </a:p>
          <a:p>
            <a:pPr marL="342900" indent="-342900" algn="ctr">
              <a:spcBef>
                <a:spcPts val="0"/>
              </a:spcBef>
              <a:spcAft>
                <a:spcPts val="1200"/>
              </a:spcAft>
              <a:buFont typeface="Wingdings 3" pitchFamily="18" charset="2"/>
              <a:buAutoNum type="arabicParenR"/>
              <a:defRPr/>
            </a:pPr>
            <a:endParaRPr lang="pl-PL" sz="1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ts val="0"/>
              </a:spcBef>
              <a:spcAft>
                <a:spcPts val="1200"/>
              </a:spcAft>
              <a:buClrTx/>
              <a:buFont typeface="Wingdings 3" pitchFamily="18" charset="2"/>
              <a:buAutoNum type="arabicParenR"/>
              <a:defRPr/>
            </a:pP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  <a:r>
              <a:rPr lang="pl-PL" sz="1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oceny Wewnętrznego Systemu Zapewniania jakości  Kształcenia </a:t>
            </a: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przeprowadzonej na wszystkich wydziałach UJK (c.d.)</a:t>
            </a:r>
          </a:p>
          <a:p>
            <a:pPr marL="0" lvl="0" indent="0" algn="just">
              <a:buNone/>
            </a:pPr>
            <a:r>
              <a:rPr lang="pl-PL" sz="1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Funkcjonowanie </a:t>
            </a:r>
            <a:r>
              <a:rPr lang="pl-PL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studentów ze specjalnymi potrzebami edukacyjnymi: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studenci z orzeczeniem o niepełnosprawności otrzymują indywidualne wsparcie w zależności od potrzeb – nie stwierdzono nieprawidłowości w tym zakresie;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l-PL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losów absolwentów:</a:t>
            </a:r>
          </a:p>
          <a:p>
            <a:pPr marL="0" indent="0" algn="just">
              <a:spcBef>
                <a:spcPts val="200"/>
              </a:spcBef>
              <a:buNone/>
              <a:tabLst>
                <a:tab pos="0" algn="l"/>
              </a:tabLst>
            </a:pP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odbywa się dwutorowo:  zewnętrznie za pośrednictwem ogólnopolskiego systemu monitorowania Ekonomicznych Losów Absolwentów (ELA) oraz wewnętrznie za pośrednictwem platformy internetowej z wykorzystaniem  narzędzia badawczego w postaci anonimowej ankiety wysyłanej do absolwentów odpowiedni po roku, trzech i pięciu latach od ukończenia studiów)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200"/>
              </a:spcBef>
              <a:buNone/>
              <a:tabLst>
                <a:tab pos="0" algn="l"/>
              </a:tabLst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wydziały angażują się w promocję ABK;</a:t>
            </a:r>
          </a:p>
          <a:p>
            <a:pPr marL="0" indent="0" algn="just">
              <a:buNone/>
            </a:pPr>
            <a:r>
              <a:rPr lang="pl-PL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dobrych praktyk</a:t>
            </a:r>
          </a:p>
          <a:p>
            <a:pPr lvl="0" algn="just">
              <a:spcBef>
                <a:spcPts val="200"/>
              </a:spcBef>
              <a:buNone/>
            </a:pPr>
            <a:r>
              <a:rPr lang="pl-PL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poszerza się katalog dobrych praktyk na większości wydziałów</a:t>
            </a:r>
            <a:endParaRPr lang="pl-PL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endParaRPr lang="pl-PL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4000" cy="105273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endParaRPr lang="pl-PL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Sporządzenie raportów w zakresie </a:t>
            </a:r>
            <a:r>
              <a:rPr lang="pl-PL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WSZJK (c.d.)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endParaRPr lang="pl-PL" sz="19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lang="pl-PL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pl-PL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końcowy z 5. edycji ogólnouniwersyteckich badań ankietowych </a:t>
            </a:r>
            <a:r>
              <a:rPr lang="pl-PL" sz="1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oceniających nauczycieli akademickich i zajęcia dydaktyczne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pl-PL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Uczestnicy: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studenci, doktoranci i słuchacze studiów podyplomowych</a:t>
            </a: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endParaRPr lang="pl-PL" sz="1800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557321"/>
              </p:ext>
            </p:extLst>
          </p:nvPr>
        </p:nvGraphicFramePr>
        <p:xfrm>
          <a:off x="250435" y="1700540"/>
          <a:ext cx="8712971" cy="4572245"/>
        </p:xfrm>
        <a:graphic>
          <a:graphicData uri="http://schemas.openxmlformats.org/drawingml/2006/table">
            <a:tbl>
              <a:tblPr/>
              <a:tblGrid>
                <a:gridCol w="1279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485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Wydział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0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1 088 os. (10,82%)</a:t>
                      </a:r>
                      <a:r>
                        <a:rPr lang="pl-PL" sz="1550" b="1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0" i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2 611 os. (23,10%)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2 236 os. (19,89%)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550" b="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 os</a:t>
                      </a:r>
                      <a:r>
                        <a:rPr lang="pl-PL" sz="1550" b="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550" b="0" i="1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(25,0%</a:t>
                      </a:r>
                      <a:r>
                        <a:rPr lang="pl-PL" sz="1550" b="0" i="1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550" b="0" i="1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48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12,59%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4,30)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23,28%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4,67)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sng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17,60%</a:t>
                      </a:r>
                      <a:r>
                        <a:rPr lang="pl-PL" sz="1550" b="0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4,69)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27,00% </a:t>
                      </a:r>
                      <a:r>
                        <a:rPr lang="pl-PL" sz="155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48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WLiNoZ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10,18%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25,59% 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4,65)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21,01% 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4,69)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38,8%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48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8,24%  </a:t>
                      </a:r>
                      <a:r>
                        <a:rPr lang="pl-PL" sz="1550" b="0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4,41)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26,69%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4,63)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25,48%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4,66)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31,45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48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WPiA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20,51%</a:t>
                      </a:r>
                      <a:r>
                        <a:rPr lang="pl-PL" sz="1550" b="1" i="0" u="none" strike="noStrike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4,35)</a:t>
                      </a:r>
                      <a:endParaRPr lang="pl-PL" sz="1550" b="1" i="0" u="none" strike="noStrike" dirty="0">
                        <a:solidFill>
                          <a:srgbClr val="004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27,73%   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4,67)</a:t>
                      </a:r>
                      <a:endParaRPr lang="pl-PL" sz="1550" b="1" i="0" u="none" strike="noStrike" dirty="0">
                        <a:solidFill>
                          <a:srgbClr val="004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25,00% </a:t>
                      </a:r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4,70)</a:t>
                      </a:r>
                      <a:endParaRPr lang="pl-PL" sz="1550" b="1" i="0" u="none" strike="noStrike" dirty="0">
                        <a:solidFill>
                          <a:srgbClr val="004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33,1%</a:t>
                      </a:r>
                      <a:r>
                        <a:rPr lang="pl-PL" sz="1550" b="0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48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WPAiZ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6,33%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4,21)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18,98%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1" i="0" u="none" strike="noStrike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4,58)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18,90%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1" i="0" u="none" strike="noStrike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sng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oc:4,61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25,75% 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4,60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48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WFH (Filia)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14,71%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4,36)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18,39%    </a:t>
                      </a:r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4,73)</a:t>
                      </a:r>
                      <a:endParaRPr lang="pl-PL" sz="1550" b="1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17,91%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550" b="0" i="0" u="none" strike="noStrik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4,68)</a:t>
                      </a:r>
                      <a:endParaRPr lang="pl-PL" sz="1550" b="1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29,25% (</a:t>
                      </a:r>
                      <a:r>
                        <a:rPr lang="pl-PL" sz="1550" b="0" i="0" u="none" strike="noStrike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8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48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WNS (Filia)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12,38%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4,31)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21,03%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4,61)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21,03%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pl-PL" sz="1550" b="0" i="0" u="sng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sng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sng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4,61)-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31,50%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4,65)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266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WZ (Sandomierz)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/---/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/---/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91,20%+  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4,77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41,00% 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4,82)+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id="{5544D004-D010-428A-99BC-4CA283D7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4000" cy="105273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endParaRPr lang="pl-PL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Sporządzenie raportów w zakresie </a:t>
            </a:r>
            <a:r>
              <a:rPr lang="pl-PL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WSZJK (c.d.)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endParaRPr lang="pl-PL" sz="19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pl-PL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 końcowy z 5. edycji ogólnouniwersyteckich badań ankietowych oceniających </a:t>
            </a:r>
            <a:r>
              <a:rPr lang="pl-PL" sz="1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obsługę administracyjną</a:t>
            </a: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pl-PL" sz="1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*na wydziale i poza wydziałem – jednostki ogólnouczelniane i międzywydziałowe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 typeface="Wingdings 3" pitchFamily="18" charset="2"/>
              <a:buNone/>
            </a:pPr>
            <a:endParaRPr lang="pl-PL" sz="800" b="1" i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  <a:buFont typeface="Wingdings 3" pitchFamily="18" charset="2"/>
              <a:buNone/>
            </a:pPr>
            <a:endParaRPr lang="pl-PL" sz="1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90294"/>
              </p:ext>
            </p:extLst>
          </p:nvPr>
        </p:nvGraphicFramePr>
        <p:xfrm>
          <a:off x="179512" y="1736899"/>
          <a:ext cx="8784975" cy="4531164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3582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Wydział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2014/2015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2015/2016</a:t>
                      </a:r>
                    </a:p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pl-PL" sz="1550" b="1" i="0" u="none" strike="noStrike" baseline="0" dirty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wydziale</a:t>
                      </a:r>
                      <a:endParaRPr lang="pl-PL" sz="1550" b="1" i="0" u="none" strike="noStrike" dirty="0">
                        <a:solidFill>
                          <a:srgbClr val="008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4F62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 </a:t>
                      </a:r>
                    </a:p>
                    <a:p>
                      <a:pPr algn="ctr" rtl="0" fontAlgn="t"/>
                      <a:r>
                        <a:rPr lang="pl-PL" sz="1550" b="1" i="1" u="none" strike="noStrike" dirty="0">
                          <a:solidFill>
                            <a:srgbClr val="4F62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na wydziale          </a:t>
                      </a:r>
                      <a:endParaRPr lang="pl-PL" sz="1550" b="1" i="0" u="none" strike="noStrike" dirty="0">
                        <a:solidFill>
                          <a:srgbClr val="4F622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 </a:t>
                      </a:r>
                    </a:p>
                    <a:p>
                      <a:pPr algn="ctr" rtl="0" fontAlgn="t"/>
                      <a:r>
                        <a:rPr lang="pl-PL" sz="1550" b="1" i="1" u="none" strike="noStrike" dirty="0">
                          <a:solidFill>
                            <a:srgbClr val="4F622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na wydziale</a:t>
                      </a:r>
                      <a:endParaRPr lang="pl-PL" sz="155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84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2 439 osób (19,96%)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0" i="1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1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1 722 osób (15,31%)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(1 827 osób; 15,54%)</a:t>
                      </a:r>
                      <a:r>
                        <a:rPr lang="pl-PL" sz="1550" b="1" i="1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pl-PL" sz="1550" b="0" i="1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0" i="1" u="none" strike="noStrike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(1732 os. 14,6%)</a:t>
                      </a:r>
                      <a:endParaRPr lang="pl-PL" sz="1550" b="0" i="1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6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17,20%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4,05)</a:t>
                      </a:r>
                      <a:endParaRPr lang="pl-PL" sz="1550" b="1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13,81% 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4,16)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sng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sng" strike="noStrike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sng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4,07)</a:t>
                      </a:r>
                      <a:endParaRPr lang="pl-PL" sz="1550" b="0" i="0" u="none" strike="noStrike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4,09)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16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WLiNoZ</a:t>
                      </a:r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19,81% 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4,04)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14,99%    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4,13) </a:t>
                      </a:r>
                      <a:endParaRPr lang="pl-PL" sz="1550" b="0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3,99)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6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WMP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19,22% 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4,29)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17,63% 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4,24)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16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WPiA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23,33% 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4,03)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17,92%   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4,33)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16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WPAiZ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18,02%    </a:t>
                      </a:r>
                      <a:r>
                        <a:rPr lang="pl-PL" sz="1550" b="1" i="0" u="none" strike="noStrike" dirty="0">
                          <a:solidFill>
                            <a:srgbClr val="F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rgbClr val="F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F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3,92)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0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12,59%    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4,16) </a:t>
                      </a:r>
                      <a:endParaRPr lang="pl-PL" sz="1550" b="0" i="0" u="none" strike="noStrik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(oc:4,11)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4.09)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16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WFH (Filia)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25,21%</a:t>
                      </a:r>
                      <a:r>
                        <a:rPr lang="pl-PL" sz="1550" b="1" i="0" u="none" strike="noStrike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pl-PL" sz="1550" b="1" i="0" u="none" strike="noStrike" dirty="0" err="1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4,39</a:t>
                      </a:r>
                      <a:r>
                        <a:rPr lang="pl-PL" sz="1550" b="0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1550" b="1" i="0" u="none" strike="noStrike" dirty="0">
                        <a:solidFill>
                          <a:srgbClr val="004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16,12%    </a:t>
                      </a:r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1" i="0" u="none" strike="noStrike" dirty="0" err="1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004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4,71) 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4,45)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l-PL" sz="1550" b="0" i="0" u="none" strike="noStrike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4.56)</a:t>
                      </a:r>
                      <a:endParaRPr lang="pl-PL" sz="155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165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WNS (Filia)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23,35% 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3,99)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14,11%    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4,39)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l-PL" sz="1550" b="0" i="0" u="none" strike="noStrike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4,21)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582">
                <a:tc>
                  <a:txBody>
                    <a:bodyPr/>
                    <a:lstStyle/>
                    <a:p>
                      <a:pPr algn="l" rtl="0" fontAlgn="t"/>
                      <a:r>
                        <a:rPr lang="pl-PL" sz="155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WZ (Sandomierz)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550" b="1" i="0" u="none" strike="noStrike" dirty="0">
                          <a:solidFill>
                            <a:srgbClr val="7F7F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/---/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550" b="1" i="0" u="none" strike="noStrike" dirty="0">
                          <a:solidFill>
                            <a:srgbClr val="7F7F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/---/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550" b="1" i="0" u="none" strike="noStrik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4,77)+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550" b="1" i="0" u="none" strike="noStrike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pl-PL" sz="1550" b="1" i="0" u="none" strike="noStrike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4.70)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507457" y="6344525"/>
            <a:ext cx="5544616" cy="36163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pl-PL" sz="1750" dirty="0">
                <a:latin typeface="+mn-lt"/>
              </a:rPr>
              <a:t> Ocena ogólna administracji </a:t>
            </a:r>
            <a:r>
              <a:rPr lang="pl-PL" sz="1750" u="sng" dirty="0">
                <a:latin typeface="+mn-lt"/>
              </a:rPr>
              <a:t>poza wydziałem</a:t>
            </a:r>
            <a:r>
              <a:rPr lang="pl-PL" sz="1750" dirty="0">
                <a:latin typeface="+mn-lt"/>
              </a:rPr>
              <a:t>: 4,56</a:t>
            </a:r>
          </a:p>
        </p:txBody>
      </p:sp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id="{2384E127-BEB1-4E93-B1C4-2BDE7749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3568" y="6399063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-1083" y="23764"/>
            <a:ext cx="9145083" cy="124499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pl-PL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Organizacja IV edycji konkursu z zakresu promowania Wewnętrznego Systemu Zapewniania Jakości Kształcenia w UJK</a:t>
            </a:r>
            <a:endParaRPr lang="pl-PL" sz="2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600"/>
              </a:spcAft>
              <a:buFont typeface="Wingdings 3" pitchFamily="18" charset="2"/>
              <a:buNone/>
            </a:pPr>
            <a:endParaRPr lang="pl-PL" sz="1800" b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Wingdings 3" pitchFamily="18" charset="2"/>
              <a:buNone/>
            </a:pPr>
            <a:r>
              <a:rPr lang="pl-PL" sz="1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LAUREACI:</a:t>
            </a:r>
          </a:p>
          <a:p>
            <a:pPr marL="0" indent="0" algn="ctr">
              <a:spcBef>
                <a:spcPts val="0"/>
              </a:spcBef>
              <a:buFont typeface="Wingdings 3" pitchFamily="18" charset="2"/>
              <a:buNone/>
            </a:pPr>
            <a:endParaRPr lang="pl-PL" sz="1800" b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kategorii forma plastyczna (plakat)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komisja przyznała </a:t>
            </a:r>
            <a:r>
              <a:rPr lang="pl-PL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dwie równorzędne nagrody; </a:t>
            </a:r>
            <a:r>
              <a:rPr lang="pl-PL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otrzymali je:</a:t>
            </a:r>
            <a:endParaRPr lang="pl-PL" sz="1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Izabela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Kuroś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studentka I r. II st.                                                                                                  kier. Ed. art. w zakresie sztuk plastycznych  (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za cykl plakatów „Studiuj z UJK”;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Mateusz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Posmyk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student I r. II 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kier. Wzornictwo (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za plakat ,,Z tradycją w nowoczesność”</a:t>
            </a:r>
          </a:p>
          <a:p>
            <a:pPr marL="0" indent="0">
              <a:buNone/>
            </a:pPr>
            <a:endParaRPr lang="pl-PL" sz="17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Wyróżnienie</a:t>
            </a:r>
          </a:p>
          <a:p>
            <a:pPr marL="0" indent="0">
              <a:buNone/>
            </a:pPr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kategorii forma multimedialna (fotografia/film)</a:t>
            </a:r>
          </a:p>
          <a:p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Marcin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Cieloch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student III r. I st. kier. Ed. art w zakresie sztuk plastycznych (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za film „Promocja WSZJK w UJK”;</a:t>
            </a:r>
          </a:p>
          <a:p>
            <a:pPr marL="0" indent="0">
              <a:spcAft>
                <a:spcPts val="600"/>
              </a:spcAft>
              <a:buNone/>
            </a:pPr>
            <a:endParaRPr lang="pl-PL" sz="1800" u="sng" dirty="0"/>
          </a:p>
          <a:p>
            <a:pPr marL="0" indent="0">
              <a:spcAft>
                <a:spcPts val="600"/>
              </a:spcAft>
              <a:buNone/>
            </a:pPr>
            <a:endParaRPr lang="pl-PL" sz="1800" u="sng" dirty="0"/>
          </a:p>
          <a:p>
            <a:pPr marL="177800" indent="-177800">
              <a:spcAft>
                <a:spcPts val="600"/>
              </a:spcAft>
            </a:pPr>
            <a:endParaRPr lang="pl-PL" sz="1800" dirty="0"/>
          </a:p>
          <a:p>
            <a:pPr marL="0" indent="0" algn="just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pl-PL" sz="1800" dirty="0">
                <a:solidFill>
                  <a:srgbClr val="660066"/>
                </a:solidFill>
                <a:cs typeface="Times New Roman" pitchFamily="18" charset="0"/>
              </a:rPr>
              <a:t> </a:t>
            </a:r>
            <a:endParaRPr lang="pl-PL" sz="1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19</a:t>
            </a:fld>
            <a:endParaRPr lang="pl-PL" altLang="pl-PL" dirty="0"/>
          </a:p>
        </p:txBody>
      </p:sp>
      <p:sp>
        <p:nvSpPr>
          <p:cNvPr id="45061" name="AutoShape 2" descr="data:image/jpeg;base64,/9j/4AAQSkZJRgABAQAAAQABAAD/2wCEAAkGBxISEBUUEhMWFRIWFBUXFxIYFRYaFxcWFxUXGhgUFRcYHSggGBolGxgVITIhJSkrLi4uFx8zODMsNygtLisBCgoKDg0OGxAQGywlHyQsLCwtLCwsLDAsLSw3LCwsLCwsLCwtLCwsLCwsLCwsLSwsLCwsLCwsLCwsLCwsLCwsLP/AABEIAKgBLAMBEQACEQEDEQH/xAAcAAEAAQUBAQAAAAAAAAAAAAAABgECBAUHAwj/xABFEAABAwICBQgGBwYFBQAAAAABAAIDBBEFIQYSMUFRBxMiMmFxgaEUUpGSsdEVQlNicoLBIzNUssLwFjSDotIkQ2Nzo//EABsBAQACAwEBAAAAAAAAAAAAAAABAgMEBQYH/8QANhEBAAIBAgQCCAYCAQUBAAAAAAECAwQRBRIhMUFREzJhcYGRodEGFCKxwfBC4fEWIzNSghX/2gAMAwEAAhEDEQA/AO4oCAgICAgICAgICAgICAgICAgICAgICAgICAgICAgICAgICAgICAgICAgICAgICAgICAgICAgICAgICAgICAgICAgICAgICAgICAgICAgICAgICAgICAgICDQ6SaXUtDqid51nbGNBc63EgbB3rHfJWndt6bRZtR6kdPNtMMr46iJksR1o3tDmnsPEHYexXrMTG8NfJjtjvNLd4ZSlQQEBAQEBAQEBAQEBAQEBAQEBAQEBAQEBAQEBAQEBAQEBAQRvTTS2HD4g5415XXEcQObjxJ3NHFY8mSKQ3NFor6m20dIjvP8AfF8+43i8lVO+aU3e8332A3NF9gAWjMzad5euxUripFKx0h2rklxWI4cyMvAezXJDssi91iCdq2sF45eXxed4vgyennJt0nt8o3TWmrI5L83Ix9tuq4G3fZZ4mJcm1LV7xs91KogICAgICAgICAgICAgICAgICAgICAgICAgICC1zrbUHl6Wz12e8Pmq80ea/o7+U/J6tdfYQVZTbZcgICD5s5QsYdVYhM692scY2DcGsyy7zc+K0Mk81pl7HRYow4K1+M+9oqODWuXZMb1j/AEjtKxzOzcpXeXrUz84c+qMmt3ADYAq7bM+0T0dL5EcDlbLLVG7YiwxtGfTOs0l3aBa1+JK29PWfWea41lrG2KOs77+52BbTgCAgICAgICAgICAgICAgICAgICAgICAgICDHrq6OGMySuDWNFy4/3t7FFrRWN5ZMWG+W8UpG8y5vimn1VUyGLDojttzpF3d9jk3xuVp2z3v0pD0FOFafTV5tVbefKO3+/pDzh0Dr6npVdW8X2t1nHyBsFH5bJbraf5Rbi2nxRthxx8o+27KHJDDvqJL8Q1v6q35SPNT/AKgy+FY+q13JnUxG9LiD2kbjrjzY4ZeCn8vMdrK//s479MuKJ+X8wt+mMaoP8zEKmEbZG9I24lzBrDxae9TzZad+sK+i0Gp9SeSfolWjemVLWABjtST7J20/hOx3hn2BZaZa2aOp4fmwdZ6x5wkYKytF8s19I41UrDkRLJrE7rONyVzp6Pb4f1Vrt5Q8qiUGzW5Mbs7Tvce0rG24jboz9HcElrJ2wxDM9Z25jd7nfLepis2naGPPqKafH6S/b9/Y+lMOo2wxMiZ1WNa0dwFl04jaNnhMuScl5vbvLJUqCAgICAgICAgICAgICAgICAgICAgICAgIMbEK1kMbpJHBrGi5J/vMqtrxWN5ZMWO2W8UpG8y5XWVE+L1IaLsgacm+q07CdxeQPALSmbZ7ex6mK4+F4PO9u8/b2fu6RgWBw0sYZG0C202zJ43W5WkVjo8xn1F81ua0tjNK1rS5xAaBckmwA7SrTMRG7FWs2nlrG8ohinKTRREhpfMR6jej7ziAte2qrHbq7GHgWqyRvbavv+0btWOVuC+dPLbiCz4XVY1UeTYn8PZfC8fVu8J5QKCoIaJebcfqyDVv2B3V81lrnpbo0M/CNVhjea7x7OqzSTQenqv2sVoZ9okYOi47ucaOt3jPtU3xRbrCul4hlwTy26x4xLT0OmE9AXQYgxznNaTHIMy+2Qs76wJ37Rv4rF6W2PpdvW4fj1e2TTTt5x5NBQ6EVGJNkqS9lOJ5C+2oTrg7xmLN4X27Vjritk/VLcy8Rw6KYwUjm2jaWxw/kcYDeepc4eqxgb5klZI03nLUycdt2pSPjO7oWBYFT0kepBGGDedrnHi520lZ6UikbQ4+o1OXUW5sk7tmrsAgICAgICAgICAgICAgICAgICAgICAgICCjnWQcp02xg1Lw0H9lrdFvEDrPPach3FcK+pnUZto9Wv1l7HheijT15ret4/ZMtCcIENODbpOzJ7/78l18NOWrz3E9TOfPM+CQ1EzWMLnEBrQSSdgAGZWWZiI3lo1rNpiIcT0u0lkrXnMtgB6EfEeu/i74Lm5cs5J9j3XDuHU0lOvrz3n+IRiRixOk2WH6H1tQ3WigdqnY51mg92ttWWuK9u0NHPxHTYZ5b3jfyjr+xiOg+IQtLnU7nNAzLCH+QzScN47wx4uKaXJO0X+fRkaD6S1lNO2KMl8WtZ0L72aN5B2sI9ivhveLbR8mvxTSaa+Kcl+k+Ex4/dL8RwCfEatvOzHmLOJjFgYQQdXVysbnV257VnvinJbeZ6OJptfXSYJrSn6pnuzdEsXlo6j6PrP9GT6pBPRDb/VO7gejwTHeaTyW+C2t09NRi/NYf/qP79fmmb8UYHubZxLSA6wyBLQQL9xW1s4e60YvHzjGHWa55IbcbSBchNjdnudYX4KEtfBjDHsa9rXlrgHA6u0EXB2qdpRvD2osQZKXht9ZhAcCLEEgEeRUJe88zWC7jYZD27EHj6ez73uu+SnaUbw9KapbILtNxcjuINiCON1CXqSgwaXGIZGa8b9ZpJAcASLgkHdxBU7I3ZEFWx5IabkWJHAG9vgVCd3ugwq/FYYXRslkDXSuLY2na9wFyGjfkg9HVzALkmw+6fkp2RuxqHHaebX5mQSajyxxZdwDhtaSN+ahLK9Mb2+6fkp2D0tv3vdPyUbCvpbfve675IMSgx2nmvzUgktt1QTbO3DiCgzWTgm2fiCPigvkkDQSSAALknIAcSUGJR4rFMzXidrsJIDmgkEg2NjZB7sqWl2rnexNiCMgQCc+8IPZAQEBBodMq7m6YgHN51fDf5fFc/iWWaYdo7z0dLheH0meJntHX7OYw9OpYNwt/uePkuZoa9J+D1mb/t4LT7J/Z2akZqsaOAHwXo4eCtO8zKKcptaWUgjBsZpAw/hF3OHja3itXV22rEebs8BwRk1PNP8AjG7lcrFovaJbyb6NsnkdPK0OZGQGNOxz9pJG8DLxPYtnT44tO8uBxvX2w1jFjnaZ7z5R/t1YAALfeQaWbS2gbJqOqYg8G1tYbeF9ixempvtu3I4fqZrzRSdkXlIqat0kUbdZ3QYQACWtOb3neL/pxUdJnoyzzY8UVvPt/wBINHpFV0GJPfKDrB2rJDfouZfIN48QVq+lvW+8vQ10Gnz6SKU7T1ifHf2/Z03S7C2YjRNmpzeRredheMi4WuWX3X8iAtrLSMld4+DgaLPbSZ5pk7T0tH8/3wYOg2LGpgc95/bc5aQb7hoa0kbrht++6yYL89fawcT0v5fNMR6s9YeWlcpFVRNabHnm28XD5FZZaFU7r3WikPBjj7GlUXaTDo9WGNvCNg9jQFkY3lov/nK3heHL8rgqWWqz62o15i0dWK1/xuGQ8Gn/AHKawWl584NbVuNa17b7Xte3erKqUMvNVFj1JvKVo/qaPa3tVZhastpibiIJS3rCN9j26psqrINyZya2Gx9j5h/9CskKSlOGm1S8cYYz7HvH6qtk1bpVWcf5Sax8eMU7nHoRugcwcA6Sz/ab+SkdP5v2KVXMOTKqbRurI5nBjRNqtuRclhcCbcNXVzRKbx6W0ZkZGJQXyPDGtFj0jxtsGRTc2b8iwRGzTM0rpfWPl81CdnP6SY0tbI+A/s3SOeOFnG5BHiVCXVMKxBk8Yc3b9ZvA/LtQQTlWfV60TG39FfYHV3vzNpLbrbNyCcaPUHMUsUW9rBf8Rzd5koPWk6Ukj9wIjH5c3H3iR+VBmoCAgIIFyl1FjC3sc74BcXi0/qpV6X8PY94vb3QheDS/9SPyn2PF/isOj6b/AAd/W4/+xMeyf2dui6o7h8F6B87nugHK5kymduErx4lht+q0tZ/i9L+G5jnyR7I/dzvnLrTeqmHWOTAj0AW285Jfv1vlZdDS+o8Vx6J/N/CHvyj1b4sOmdGSCdVpcMiGucATfdkfNW1EzFOjBwjHTJq6xft1n47OCwyBrg4tDgCDqnYew9i0Ie0yxaY2rPfx8v74Jlya6UvjrhFIbxz9HZ1HZlurwbfK3dwWxgyTFuvi4fFdDi/L82PvX6x7fakPLLgjXQsq2jpsIY8jex3VJ7nW95X1NOnM1eA6mYvOCe09Y9/j9FORXGC6OWlcf3Z5yP8AC42cB2B1j+ZNLfpynH9NFbVzR49J/j6fsCH0HHHsGUNW3WA3a+Z8n3H5wr0/Rl28JYM0/muHxafWp+3/AB+zIxzpYvQs3a1/dEjv0W3Lhwm+PutSTn/wyfyFUWYUTbNA4AfBZGJrsIqhFLXSEXsYwBvc7pANHaTYeKrPdeOzMooSxgDjd5Jc93F7jdx7r+QCsrLmkWlj/prnLH0Qk0wk+rdtjbvz1u49irv1W26On1MGuwgGxyLXcHA3a722VtlYln01Tz1OXWsS1zXN4OAIc32rGyILyTn/AKFzfVqJR7dUq8dlZS+EWq2dsMg9joz+pUSQ3Sqs49y4Ras8Eg3xO9rHgj+ZB0/D5RJFG8bHxscPzNBVlUefoVTzyyvc6QO511w0ttnYi1xwIULOP6QsNFib2DZBURva47S0Oa8X8DZQPo6NwcARsIBHiEEcodD6fX1zrGz3dAkauTjla2xBi6XaOA3mhbYgdNgG0esB8UEewPGDTyA36O/hbt7EHSI3R1EeYDmm12nPMZoPaql1GOdwGzt3D2oLaKHUja07QMzxcc3H23Qe6AgIBQc55VW2dA7dZ7fgVyOJ0/VWfe9X+Gp3jJX3Of0lRqzMPbq+9s8wFq4J2l6bU4+bFLu+B1Qkp43D1QD3jIrvY53rEvmupxzjy2r7Wi5S8MM2Hyaou+IiVv5esPduseprzU9ze4NqPQ6qN+09HFYJly93vpdB5KscDJX07zYSWcz8QGY8Rb2Lc0t9p5Z8XmvxBpJvSM1f8ek+50rEqFk8L4pBdj2lpHYd47VvWrzRtLyuLLbHeL17w4fpPoZU0zzaNz49z2NJB7ch0e4+0rnZMVqS9touJ4dRXrMRPlL35P8ARSeasjlfG5kMTtcuc0tuRsa2+ZzU4cdrWifBg4rr8NMFqRMTaejpHKTGBhdRf1G279dtlt5/Und5zhm86um3m5byUVDmYnGBmHskYR2Wv8WhauCdrw9HxjHM6Wd/CYlNOVFpbNSz2sWOePYBIPONbGXvEuJw3aa3x+cJBVUAkmhnbbnIiXNvfVIc0ixt2O2rb7uJ26M2pe+VurJqhlwS1pJ1rG9iSB0eItmkQTZSeUMaXHYASfBSqiGgVW6q5+V3U9IuDuc5rbC3YC5x8QohafJMpWAtIJsCCNttt9h9qshpf8JUXNCLU/ZB/OBmu6wfa2ttvfxVdoTvLewRgNDW7GgAZ3Nh2qRbAebmt9SbLulAy95o/wBnaqStCH8kv7qrZ6lU7LvuP6VMEptLA7nI3tt0NcEEkXDmjZkd4CiUQyhM/wBRvvn/AIqE7oByw4bJLSNnIY0U+tcaxJcJC1uXRFswCiUm0ClL8MpSdohaw97OifgiG2p8ppRxDH+Rb/SES4xyy4dbEde2UsLD4tu0+Qag6toNW89htLIesYWB34mjVd5goNrDlI8fhcPEW+LSgyCg5/plo2WO52Ft2vdYsH1XG+fY0oMbRbEHU9ZDFLPcTNfG2L6of1hY7SbAjxQdEqmgtz3WNu4g/og9WnJBVAQEBBEeU2gMlEXgXMTg/wDLsd5G/gtPXY+bFv5O5+H8/o9XFZ7Wjb494cXmK5Fej3k9nWOTTGg5nNE5kaze8dYfquvpcng8Vx3RzW0ZY90/wnjxcWOw7Qtx5yJ26uI6W6OeiVBaB+ydd0Z+76t+LdndYrmZsXJZ7zhmvjU4o39aO/3aLXLSC02cCCCNoI2ELE6UxExtPZ1HQ/T+OZrYqlwjmGQecmv7b7ndi3sWoielnkOI8FvjmcmGN6+XjH+k6aQcxn2raiXAmNp6hyF+CDkPKtpaye1LA4OY1wdLID0S5t7MB32OZ8FpajLE/ph6rgnD70n0+SNvKP5ajkmpC/Emu3RxveT7Gjzd5LHp43yNvjl4rpZjzmITrlgeBRx8eey9x9/JbOpnarh8Dpzaifc1dJpsWNayWGzmtAOZByAGYIW1WejjZIjnnbzlmHTaO3UN+F7qd1OVpsSqq3EWujhaWRWOvJY2DQLka3hsGZUTKYhn6O43TUlMyFgJDRm6xF3HadincmN1cQnlxGeKOldqBjXucSSLbBc2HcB3lRMkQyf8F1/8Qz3n/wDFRusx8Nnmw+qkZVO1w5jSCLkHgW5fiBTdGza1OllO9hbYg5EOz6Lgbtds3EBSbI9oNirKU1TpP+9O5wAvlZ788x97yUCV/wCNIOB8/km5suGmsHA+fyRLU6X6SwVFBUQ5gvicAc+tu3cbe1QPPQjSBlLRRxS5vBc4gXy1jrapy2gkoJVg+KCpmL2NIaGFpO6+sCBfjtQRblcw3XFPIB1TIw/m1SP5Sgs0FxptHRiGXMh73C18mudcNOW35oJdhOKCok1mNcGhpBcQbE3BAB47fag3SDX49TmSmkaNuqSO8Zj4IOaUNNHzsUjxcxyCRruDhsQTI6QtcbAEk7hcnwFlO4kOHlxjbrN1TbYdvZdQMhAQEBB51EIe0tcLtcCCOIORUTETG0rVvNLRaveHz5pLhDqSofC69mm7Xesw9V36eC4eTHOO01l9K0errqsNcsePf2T4rNH8UdBKCDbpAg8HfIq+O3LKNTgrlrNbQ7tgGLtqYg8dYZPbwd8uBXWx5IvG75/rdJbTZOWe3hPnC/HMHjqojHIO1rhta4bHN/vPYpvSLRtLHptTfT5IvT/lxnSfR2alfZ7btN9V4HRd3cD9059+1c7Jimk9Xt9Dr8eprvWevjCNSLE6DModIKuAWiqJGDhrEj2G6vW9o7S1sukwZet6RJiGkdZO3VlqZXN3t1rA94ba/ik5LT3lXHoNNjnetI+TVBu4dwCq2nceTHRk0lOXyi001iRva0dVvfvPeuhp8fLG895eJ4xro1GXlp6tfrPmcp2BTVUDDD0jE5zjEOs4FtrtOzWGeR2qc9JtHTwV4TrKafJPP/l038nropjFNiMVpYmGdgAexzAdmRc3WFwL7RtByVsWXnjbxYdfop09+aOtZ7T929jwKlGYp4gfwN+SytBntjAFgABwAy9iDX/4epP4eL3AgyKPDIYiTFExhORLWgXHggy0GJWYbDKQZI2PIyBc0Gw4IPD6Apf4eL3Agq7A6YkkwRkn7gQU+gaX+Hi9wIH0DS/YRe4EFzcEphcCCOxFj0BmLg/EIKfQVL9hH7gQZlPTsjbqsaGtG4CwQW1VJHKLSMa8A3s4XF+KDG+g6b7CP3AgzYomtAa0BrRsAFgEF6ChCDC+iKf7FnuhB7U9DEw3YxrTxDQCgyEBAQEBAQRTT7RYVsN2C1RHcsPrDfGTwPxWvqMPpK9O7rcI4lOky7W9S3f2e3++Dhs8Ra4tcCHNJBadoI2grldY6PdxaLRzVneJSDRTSWSmkFnZ7M+q4eq75rLjyzTs0dboseopy2j7xLs+A47FVMvGbOHWjPWb8x2rqY8tbx0eI1mhy6W+146eE+EthVUzJGFkjQ9h2tcAQfAq8xExtLVpe1Lc1Z2nzQPHOTCKQl1PIYz6juk3wO0ea1b6WJ9WXf03H8lI2y139sdJ+yJVXJliDT0RG8cQ+3k4LBOnyR4OpTjuktHXePh9ik5MK9x6QijHEv1vJoUxpryrk49pq+rvPwTvRTk9p6RwkeeemGxzgA1p4sb+pW1j09a9Z7uHreMZtRHLH6a+XjPvlLqqpjiaXyPaxg2ucQAPErNNorG8uXTHa88tY3n2L43tcAQQQRcEHIg7wVKkxtO0uc6TQCkximniIaJv3jB9Z2sGOOW8h4J/AFq3jlyRaHd0lvT6LJit4dvZ4/x9XQPSfulbThLPST3ILXV3AHvQBWH+yEFDXEbroK+n33EeGSCja8+rdBea4eq7yQWGt4A+ICCoreIPgg9G1IO8jvCChqSO3uKCrasHc4eCD0Eo9ZA5ztCBz3Z7CEFzZgePsQXgoKoCAgICAgICChQQ7TjQhlYOcisypA2/Vk+6/wDQrWz6eMnWO7s8L4vbSz6O/Wn1j3fZxzEcOkgkMcrCx42tI2jiOI7QuXes0naz2uHNjzU58c7w9sOxOWFwc1xa5vVeD0h8x2FK5JhXLhpkry2jeHRcA5TBk2qYf/awfzM2jwW/j1f/ALPNavgHWZwT8J/iU5w7G6ecXhmY/sDhfxG0LbrkrbtLgZtJnwztkrMfBsAVdrqOeAgj+P6aUdIDryBz/s2EOcf0HisV81KOhpuGanPPSu0ec9IcX0101lrH2eNWMdWEbu153laN7WyzvL0um0+HQ12p1tPeWw0F07npGiNzDLDujvm3bnGf6TlwsrUz+j6d4YtZw/Hq455/Tbz8J9/3SuGKfEq6KoqInU9NDmxruu43uMtwvYk9iy1i+S8XntDQvlw6PS2w4rc1rd5jwT6GhDfrEjhktvdwNl5pBxUmx6CEQeghBX0AIKegBEHoA4oK+gjigegDigfR44oHoA4oKiiHFBcKQIK+ihBX0UILhThBUQhBdzYQVDEFQEFUBAQEBAQEBBrsZwWCqZqTxh43HY5va1wzCpfHW8bWhsabV5tNbmxW2/b5Ob43yavY4mnkDx6j+i7wcMj42XPyaG0epL0um/EVLRtmrtPnHWPl4fVF6vR+pi68EgtvDS4e1twtO2LLXvEutj4hp8kfpvHz+7BNOQdjmniLgqsWvC8567d4ZsFXWDKOept+cj2k2CzUvlntE/OWllyaXvatflC53pEn+Zryxu8GXWcf9NhPmQs9aXn1p+rVnWY6f+HFG/ubTCjQQEGOGSok+0e02vxDTkFsUrjr2jdp58+rzdLW5Y8o6MvFqI1zg59ENfYJNYh1twOqAD4q14i/gw4Jtg7X/vxZ2DaNVEf7tkcfbq3d7xufYq0xcvaDNqK5PXmZ/ZLMPwuYZySax7lniJaF7Y/CG9iiI2lXhrWtD3a1SxzK6ylCqAgICAgICAgICAgICAgICAgICAgICChKCheFG6YrLyfVNCjmXjFaWPJibRuJUc7LXTWlg1GMO+rHfvVJySzV0lfGzXT1VU7qRsb4KJteWaMOCO87sCbCKyXrS6o+6APgq8tpZIyYK9oeTdAWv/evc/vJPxT0c+JOurHqw2dHoNTM+oCrRjhgtrry3NPgcLNjGjwCvyQ17am0+LMZSNGwBTFWKckvZsQU7KTZcGqdkbq2TZCqkEBAQEBAQEBAQEBAQEBAQEBAQEBAQEFpBRKxzCo2Wi0LDAo2WjJst9ECcqfSyqKQcE5UemlcKYJyo9JK8QhTsibyuDAmyu8q2TZCqnYEBAQEBAQEBAQEBAQEBAQEBAQEBAQEBAQEBAQEBAQEBAQEBAQEBAQEBAQEBAQEBAQEBAQEBAQEBAQEBAQEBAQEBAQEBAQEBAQEBAQEBAQEBAQEBAQEBAQEBAQEBAQEBAQEBAQEBAQEBAQEBAQEBAQEBAQEBAQEBAQEBAQEBAQEBAQEBAQEBAQEBAQEBAQ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Pole tekstowe 34"/>
          <p:cNvSpPr txBox="1">
            <a:spLocks noChangeArrowheads="1"/>
          </p:cNvSpPr>
          <p:nvPr/>
        </p:nvSpPr>
        <p:spPr bwMode="auto">
          <a:xfrm>
            <a:off x="6300432" y="3609088"/>
            <a:ext cx="218291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Zespół </a:t>
            </a:r>
            <a:b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ds. Organizacji Dni Jakości w UJK</a:t>
            </a:r>
            <a:endParaRPr kumimoji="0" lang="pl-PL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7" name="Pole tekstowe 35"/>
          <p:cNvSpPr txBox="1">
            <a:spLocks noChangeArrowheads="1"/>
          </p:cNvSpPr>
          <p:nvPr/>
        </p:nvSpPr>
        <p:spPr bwMode="auto">
          <a:xfrm>
            <a:off x="6300432" y="2817000"/>
            <a:ext cx="215976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Zespół </a:t>
            </a:r>
            <a:b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ds. Monitoringu                     i Doskonalenia Procedur</a:t>
            </a:r>
            <a:endParaRPr kumimoji="0" lang="pl-PL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58" name="Pole tekstowe 1"/>
          <p:cNvSpPr txBox="1">
            <a:spLocks noChangeArrowheads="1"/>
          </p:cNvSpPr>
          <p:nvPr/>
        </p:nvSpPr>
        <p:spPr bwMode="auto">
          <a:xfrm>
            <a:off x="6300192" y="4401176"/>
            <a:ext cx="2182914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Zespół </a:t>
            </a:r>
            <a:b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ds. Opracowania Ankiet Studenckich</a:t>
            </a:r>
            <a:endParaRPr kumimoji="0" lang="pl-PL" sz="1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5868144" y="184974"/>
            <a:ext cx="2952328" cy="73866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1981200" algn="l"/>
                <a:tab pos="2339975" algn="l"/>
                <a:tab pos="4770438" algn="l"/>
              </a:tabLst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WSZJK w UJK posiada dwa poziomy: </a:t>
            </a:r>
            <a:r>
              <a:rPr lang="pl-PL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uczelniany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pl-PL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wydziałowy. </a:t>
            </a:r>
            <a:endParaRPr kumimoji="0" lang="pl-PL" sz="1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868144" y="1072546"/>
            <a:ext cx="2952328" cy="1600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  <a:tab pos="2339975" algn="l"/>
                <a:tab pos="4770438" algn="l"/>
              </a:tabLst>
            </a:pPr>
            <a:r>
              <a:rPr kumimoji="0" 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ramach WSZJK funkcjonują również zespoły, powoływane w celu realizacji określonych zadań.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  <a:tab pos="2339975" algn="l"/>
                <a:tab pos="4770438" algn="l"/>
              </a:tabLst>
            </a:pPr>
            <a:endParaRPr lang="pl-PL" sz="14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  <a:tab pos="2339975" algn="l"/>
                <a:tab pos="4770438" algn="l"/>
              </a:tabLst>
            </a:pPr>
            <a:r>
              <a:rPr lang="pl-PL" sz="1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 roku  akademickim 2017/2018 </a:t>
            </a:r>
            <a:r>
              <a:rPr kumimoji="0" 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funkcjonowały następujące zespoły czasowe: </a:t>
            </a:r>
            <a:endParaRPr kumimoji="0" lang="pl-P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944" name="Picture 7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6632"/>
            <a:ext cx="5328593" cy="6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</a:t>
            </a:fld>
            <a:endParaRPr lang="pl-PL" altLang="pl-PL" dirty="0"/>
          </a:p>
        </p:txBody>
      </p:sp>
      <p:sp>
        <p:nvSpPr>
          <p:cNvPr id="12" name="Pole tekstowe 1"/>
          <p:cNvSpPr txBox="1">
            <a:spLocks noChangeArrowheads="1"/>
          </p:cNvSpPr>
          <p:nvPr/>
        </p:nvSpPr>
        <p:spPr bwMode="auto">
          <a:xfrm>
            <a:off x="6300192" y="5157192"/>
            <a:ext cx="2160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Zespół </a:t>
            </a:r>
            <a:b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kumimoji="0" lang="pl-PL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ds. Opracowania Raportu dot. Monitorowania Karier Zawodowych Absolwentów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75457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edycja </a:t>
            </a: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konkursu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 </a:t>
            </a: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Jakości Kształcenia w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UJK</a:t>
            </a:r>
            <a:b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Nagrodzone prace</a:t>
            </a:r>
            <a:endParaRPr lang="pl-PL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" y="2132856"/>
            <a:ext cx="7391542" cy="4256032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UJK Kielce</a:t>
            </a: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  <p:sp>
        <p:nvSpPr>
          <p:cNvPr id="10" name="Prostokąt 9"/>
          <p:cNvSpPr/>
          <p:nvPr/>
        </p:nvSpPr>
        <p:spPr>
          <a:xfrm>
            <a:off x="1547665" y="119675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Izabela </a:t>
            </a:r>
            <a:r>
              <a:rPr lang="pl-PL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Kuroś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studentka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r. II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st., kier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Ed art. w zakresie sztuk plastycznych  (</a:t>
            </a:r>
            <a:r>
              <a:rPr 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cykl plakatów -„Studiuj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UJK”;</a:t>
            </a:r>
          </a:p>
        </p:txBody>
      </p:sp>
    </p:spTree>
    <p:extLst>
      <p:ext uri="{BB962C8B-B14F-4D97-AF65-F5344CB8AC3E}">
        <p14:creationId xmlns:p14="http://schemas.microsoft.com/office/powerpoint/2010/main" val="314576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7410"/>
          </a:xfrm>
        </p:spPr>
        <p:txBody>
          <a:bodyPr/>
          <a:lstStyle/>
          <a:p>
            <a:pPr algn="ctr"/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edycja konkursu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 </a:t>
            </a: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Jakości Kształcenia w UJK</a:t>
            </a:r>
            <a:b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Nagrodzone prace</a:t>
            </a:r>
            <a:endParaRPr lang="pl-PL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57" y="1889039"/>
            <a:ext cx="6582833" cy="4414999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UJK Kielce</a:t>
            </a: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  <p:sp>
        <p:nvSpPr>
          <p:cNvPr id="7" name="Prostokąt 6"/>
          <p:cNvSpPr/>
          <p:nvPr/>
        </p:nvSpPr>
        <p:spPr>
          <a:xfrm>
            <a:off x="1359957" y="1124744"/>
            <a:ext cx="6582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Izabela </a:t>
            </a:r>
            <a:r>
              <a:rPr lang="pl-PL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Kuroś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studentka I r. II st., kier. Ed art. w zakresie sztuk plastycznych  (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cykl plakatów -„Studiuj z UJK”;</a:t>
            </a:r>
          </a:p>
        </p:txBody>
      </p:sp>
    </p:spTree>
    <p:extLst>
      <p:ext uri="{BB962C8B-B14F-4D97-AF65-F5344CB8AC3E}">
        <p14:creationId xmlns:p14="http://schemas.microsoft.com/office/powerpoint/2010/main" val="24113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60649"/>
            <a:ext cx="7772400" cy="1041714"/>
          </a:xfrm>
        </p:spPr>
        <p:txBody>
          <a:bodyPr/>
          <a:lstStyle/>
          <a:p>
            <a:pPr algn="ctr"/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edycja konkursu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 </a:t>
            </a: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Jakości Kształcenia w UJK</a:t>
            </a:r>
            <a:b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Nagrodzone prace</a:t>
            </a:r>
            <a:endParaRPr lang="pl-PL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302362"/>
            <a:ext cx="3702843" cy="493712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UJK Kielce</a:t>
            </a: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  <p:sp>
        <p:nvSpPr>
          <p:cNvPr id="7" name="Prostokąt 6"/>
          <p:cNvSpPr/>
          <p:nvPr/>
        </p:nvSpPr>
        <p:spPr>
          <a:xfrm>
            <a:off x="323528" y="292494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Mateusz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Posmyk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r. II st.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Wzornictwo (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plakat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,,Z tradycją w nowoczesność”</a:t>
            </a:r>
          </a:p>
        </p:txBody>
      </p:sp>
    </p:spTree>
    <p:extLst>
      <p:ext uri="{BB962C8B-B14F-4D97-AF65-F5344CB8AC3E}">
        <p14:creationId xmlns:p14="http://schemas.microsoft.com/office/powerpoint/2010/main" val="34961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030560"/>
          </a:xfrm>
        </p:spPr>
        <p:txBody>
          <a:bodyPr/>
          <a:lstStyle/>
          <a:p>
            <a:pPr algn="ctr"/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edycja konkursu </a:t>
            </a:r>
            <a:b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Dni Jakości Kształcenia w UJK</a:t>
            </a:r>
            <a:b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Nagrodzone prace</a:t>
            </a:r>
            <a:endParaRPr lang="pl-PL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219200"/>
            <a:ext cx="7899400" cy="4937125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 smtClean="0"/>
              <a:t>UJK Kielce</a:t>
            </a: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  <p:sp>
        <p:nvSpPr>
          <p:cNvPr id="9" name="Prostokąt 8"/>
          <p:cNvSpPr/>
          <p:nvPr/>
        </p:nvSpPr>
        <p:spPr>
          <a:xfrm>
            <a:off x="622300" y="4797152"/>
            <a:ext cx="33831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Marcin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Cieloch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student III r. I st. kier. Ed. art w zakresie sztuk plastycznych (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WPiA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za film „Promocja WSZJK w UJK”;</a:t>
            </a:r>
          </a:p>
        </p:txBody>
      </p:sp>
    </p:spTree>
    <p:extLst>
      <p:ext uri="{BB962C8B-B14F-4D97-AF65-F5344CB8AC3E}">
        <p14:creationId xmlns:p14="http://schemas.microsoft.com/office/powerpoint/2010/main" val="34250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3999" cy="908720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pl-PL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Organizacja 4. edycji Dni Jakości Kształcenia w UJK: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Font typeface="Wingdings 3" pitchFamily="18" charset="2"/>
              <a:buNone/>
            </a:pPr>
            <a:endParaRPr lang="pl-PL" sz="20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dniach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24-25 kwietnia 2018r.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wszystkich wydziałach po raz czwarty obchodzone były Dni Jakości Kształcenia w UJK pod patronatem Rektora UJK. </a:t>
            </a:r>
          </a:p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Hasło przewodnie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,,Jakość bez granic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b="1" u="sng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poziomie uczelnianym: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spektakle teatralne, debata oksfordzka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warsztaty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przygotowane przez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UCWiR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wystawy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wystąpienia studentów dla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obcokrajowców</a:t>
            </a: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poziomie wydziałowym: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wykłady otwarte, konferencje studenckie, seminaria dla pracowników naukowych, warsztaty dla studentów, konkursy,  prezentacje,  wernisaże, spotkania ze studentami i pracownikami, akcje informacyjne (nt. ankietyzacji, jakości kształcenia) i in.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  <p:sp>
        <p:nvSpPr>
          <p:cNvPr id="47109" name="AutoShape 2" descr="data:image/jpeg;base64,/9j/4AAQSkZJRgABAQAAAQABAAD/2wCEAAkGBxISEBUUEhMWFRIWFBUXFxIYFRYaFxcWFxUXGhgUFRcYHSggGBolGxgVITIhJSkrLi4uFx8zODMsNygtLisBCgoKDg0OGxAQGywlHyQsLCwtLCwsLDAsLSw3LCwsLCwsLCwtLCwsLCwsLCwsLSwsLCwsLCwsLCwsLCwsLCwsLP/AABEIAKgBLAMBEQACEQEDEQH/xAAcAAEAAQUBAQAAAAAAAAAAAAAABgECBAUHAwj/xABFEAABAwICBQgGBwYFBQAAAAABAAIDBBEFIQYSMUFRBxMiMmFxgaEUUpGSsdEVQlNicoLBIzNUssLwFjSDotIkQ2Nzo//EABsBAQACAwEBAAAAAAAAAAAAAAABAgMEBQYH/8QANhEBAAIBAgQCCAYCAQUBAAAAAAECAwQRBRIhMUFREzJhcYGRodEGFCKxwfBC4fEWIzNSghX/2gAMAwEAAhEDEQA/AO4oCAgICAgICAgICAgICAgICAgICAgICAgICAgICAgICAgICAgICAgICAgICAgICAgICAgICAgICAgICAgICAgICAgICAgICAgICAgICAgICAgICAgICAgICDQ6SaXUtDqid51nbGNBc63EgbB3rHfJWndt6bRZtR6kdPNtMMr46iJksR1o3tDmnsPEHYexXrMTG8NfJjtjvNLd4ZSlQQEBAQEBAQEBAQEBAQEBAQEBAQEBAQEBAQEBAQEBAQEBAQRvTTS2HD4g5415XXEcQObjxJ3NHFY8mSKQ3NFor6m20dIjvP8AfF8+43i8lVO+aU3e8332A3NF9gAWjMzad5euxUripFKx0h2rklxWI4cyMvAezXJDssi91iCdq2sF45eXxed4vgyennJt0nt8o3TWmrI5L83Ix9tuq4G3fZZ4mJcm1LV7xs91KogICAgICAgICAgICAgICAgICAgICAgICAgICC1zrbUHl6Wz12e8Pmq80ea/o7+U/J6tdfYQVZTbZcgICD5s5QsYdVYhM692scY2DcGsyy7zc+K0Mk81pl7HRYow4K1+M+9oqODWuXZMb1j/AEjtKxzOzcpXeXrUz84c+qMmt3ADYAq7bM+0T0dL5EcDlbLLVG7YiwxtGfTOs0l3aBa1+JK29PWfWea41lrG2KOs77+52BbTgCAgICAgICAgICAgICAgICAgICAgICAgICDHrq6OGMySuDWNFy4/3t7FFrRWN5ZMWG+W8UpG8y5vimn1VUyGLDojttzpF3d9jk3xuVp2z3v0pD0FOFafTV5tVbefKO3+/pDzh0Dr6npVdW8X2t1nHyBsFH5bJbraf5Rbi2nxRthxx8o+27KHJDDvqJL8Q1v6q35SPNT/AKgy+FY+q13JnUxG9LiD2kbjrjzY4ZeCn8vMdrK//s479MuKJ+X8wt+mMaoP8zEKmEbZG9I24lzBrDxae9TzZad+sK+i0Gp9SeSfolWjemVLWABjtST7J20/hOx3hn2BZaZa2aOp4fmwdZ6x5wkYKytF8s19I41UrDkRLJrE7rONyVzp6Pb4f1Vrt5Q8qiUGzW5Mbs7Tvce0rG24jboz9HcElrJ2wxDM9Z25jd7nfLepis2naGPPqKafH6S/b9/Y+lMOo2wxMiZ1WNa0dwFl04jaNnhMuScl5vbvLJUqCAgICAgICAgICAgICAgICAgICAgICAgIMbEK1kMbpJHBrGi5J/vMqtrxWN5ZMWO2W8UpG8y5XWVE+L1IaLsgacm+q07CdxeQPALSmbZ7ex6mK4+F4PO9u8/b2fu6RgWBw0sYZG0C202zJ43W5WkVjo8xn1F81ua0tjNK1rS5xAaBckmwA7SrTMRG7FWs2nlrG8ohinKTRREhpfMR6jej7ziAte2qrHbq7GHgWqyRvbavv+0btWOVuC+dPLbiCz4XVY1UeTYn8PZfC8fVu8J5QKCoIaJebcfqyDVv2B3V81lrnpbo0M/CNVhjea7x7OqzSTQenqv2sVoZ9okYOi47ucaOt3jPtU3xRbrCul4hlwTy26x4xLT0OmE9AXQYgxznNaTHIMy+2Qs76wJ37Rv4rF6W2PpdvW4fj1e2TTTt5x5NBQ6EVGJNkqS9lOJ5C+2oTrg7xmLN4X27Vjritk/VLcy8Rw6KYwUjm2jaWxw/kcYDeepc4eqxgb5klZI03nLUycdt2pSPjO7oWBYFT0kepBGGDedrnHi520lZ6UikbQ4+o1OXUW5sk7tmrsAgICAgICAgICAgICAgICAgICAgICAgICCjnWQcp02xg1Lw0H9lrdFvEDrPPach3FcK+pnUZto9Wv1l7HheijT15ret4/ZMtCcIENODbpOzJ7/78l18NOWrz3E9TOfPM+CQ1EzWMLnEBrQSSdgAGZWWZiI3lo1rNpiIcT0u0lkrXnMtgB6EfEeu/i74Lm5cs5J9j3XDuHU0lOvrz3n+IRiRixOk2WH6H1tQ3WigdqnY51mg92ttWWuK9u0NHPxHTYZ5b3jfyjr+xiOg+IQtLnU7nNAzLCH+QzScN47wx4uKaXJO0X+fRkaD6S1lNO2KMl8WtZ0L72aN5B2sI9ivhveLbR8mvxTSaa+Kcl+k+Ex4/dL8RwCfEatvOzHmLOJjFgYQQdXVysbnV257VnvinJbeZ6OJptfXSYJrSn6pnuzdEsXlo6j6PrP9GT6pBPRDb/VO7gejwTHeaTyW+C2t09NRi/NYf/qP79fmmb8UYHubZxLSA6wyBLQQL9xW1s4e60YvHzjGHWa55IbcbSBchNjdnudYX4KEtfBjDHsa9rXlrgHA6u0EXB2qdpRvD2osQZKXht9ZhAcCLEEgEeRUJe88zWC7jYZD27EHj6ez73uu+SnaUbw9KapbILtNxcjuINiCON1CXqSgwaXGIZGa8b9ZpJAcASLgkHdxBU7I3ZEFWx5IabkWJHAG9vgVCd3ugwq/FYYXRslkDXSuLY2na9wFyGjfkg9HVzALkmw+6fkp2RuxqHHaebX5mQSajyxxZdwDhtaSN+ahLK9Mb2+6fkp2D0tv3vdPyUbCvpbfve675IMSgx2nmvzUgktt1QTbO3DiCgzWTgm2fiCPigvkkDQSSAALknIAcSUGJR4rFMzXidrsJIDmgkEg2NjZB7sqWl2rnexNiCMgQCc+8IPZAQEBBodMq7m6YgHN51fDf5fFc/iWWaYdo7z0dLheH0meJntHX7OYw9OpYNwt/uePkuZoa9J+D1mb/t4LT7J/Z2akZqsaOAHwXo4eCtO8zKKcptaWUgjBsZpAw/hF3OHja3itXV22rEebs8BwRk1PNP8AjG7lcrFovaJbyb6NsnkdPK0OZGQGNOxz9pJG8DLxPYtnT44tO8uBxvX2w1jFjnaZ7z5R/t1YAALfeQaWbS2gbJqOqYg8G1tYbeF9ixempvtu3I4fqZrzRSdkXlIqat0kUbdZ3QYQACWtOb3neL/pxUdJnoyzzY8UVvPt/wBINHpFV0GJPfKDrB2rJDfouZfIN48QVq+lvW+8vQ10Gnz6SKU7T1ifHf2/Z03S7C2YjRNmpzeRredheMi4WuWX3X8iAtrLSMld4+DgaLPbSZ5pk7T0tH8/3wYOg2LGpgc95/bc5aQb7hoa0kbrht++6yYL89fawcT0v5fNMR6s9YeWlcpFVRNabHnm28XD5FZZaFU7r3WikPBjj7GlUXaTDo9WGNvCNg9jQFkY3lov/nK3heHL8rgqWWqz62o15i0dWK1/xuGQ8Gn/AHKawWl584NbVuNa17b7Xte3erKqUMvNVFj1JvKVo/qaPa3tVZhastpibiIJS3rCN9j26psqrINyZya2Gx9j5h/9CskKSlOGm1S8cYYz7HvH6qtk1bpVWcf5Sax8eMU7nHoRugcwcA6Sz/ab+SkdP5v2KVXMOTKqbRurI5nBjRNqtuRclhcCbcNXVzRKbx6W0ZkZGJQXyPDGtFj0jxtsGRTc2b8iwRGzTM0rpfWPl81CdnP6SY0tbI+A/s3SOeOFnG5BHiVCXVMKxBk8Yc3b9ZvA/LtQQTlWfV60TG39FfYHV3vzNpLbrbNyCcaPUHMUsUW9rBf8Rzd5koPWk6Ukj9wIjH5c3H3iR+VBmoCAgIIFyl1FjC3sc74BcXi0/qpV6X8PY94vb3QheDS/9SPyn2PF/isOj6b/AAd/W4/+xMeyf2dui6o7h8F6B87nugHK5kymduErx4lht+q0tZ/i9L+G5jnyR7I/dzvnLrTeqmHWOTAj0AW285Jfv1vlZdDS+o8Vx6J/N/CHvyj1b4sOmdGSCdVpcMiGucATfdkfNW1EzFOjBwjHTJq6xft1n47OCwyBrg4tDgCDqnYew9i0Ie0yxaY2rPfx8v74Jlya6UvjrhFIbxz9HZ1HZlurwbfK3dwWxgyTFuvi4fFdDi/L82PvX6x7fakPLLgjXQsq2jpsIY8jex3VJ7nW95X1NOnM1eA6mYvOCe09Y9/j9FORXGC6OWlcf3Z5yP8AC42cB2B1j+ZNLfpynH9NFbVzR49J/j6fsCH0HHHsGUNW3WA3a+Z8n3H5wr0/Rl28JYM0/muHxafWp+3/AB+zIxzpYvQs3a1/dEjv0W3Lhwm+PutSTn/wyfyFUWYUTbNA4AfBZGJrsIqhFLXSEXsYwBvc7pANHaTYeKrPdeOzMooSxgDjd5Jc93F7jdx7r+QCsrLmkWlj/prnLH0Qk0wk+rdtjbvz1u49irv1W26On1MGuwgGxyLXcHA3a722VtlYln01Tz1OXWsS1zXN4OAIc32rGyILyTn/AKFzfVqJR7dUq8dlZS+EWq2dsMg9joz+pUSQ3Sqs49y4Ras8Eg3xO9rHgj+ZB0/D5RJFG8bHxscPzNBVlUefoVTzyyvc6QO511w0ttnYi1xwIULOP6QsNFib2DZBURva47S0Oa8X8DZQPo6NwcARsIBHiEEcodD6fX1zrGz3dAkauTjla2xBi6XaOA3mhbYgdNgG0esB8UEewPGDTyA36O/hbt7EHSI3R1EeYDmm12nPMZoPaql1GOdwGzt3D2oLaKHUja07QMzxcc3H23Qe6AgIBQc55VW2dA7dZ7fgVyOJ0/VWfe9X+Gp3jJX3Of0lRqzMPbq+9s8wFq4J2l6bU4+bFLu+B1Qkp43D1QD3jIrvY53rEvmupxzjy2r7Wi5S8MM2Hyaou+IiVv5esPduseprzU9ze4NqPQ6qN+09HFYJly93vpdB5KscDJX07zYSWcz8QGY8Rb2Lc0t9p5Z8XmvxBpJvSM1f8ek+50rEqFk8L4pBdj2lpHYd47VvWrzRtLyuLLbHeL17w4fpPoZU0zzaNz49z2NJB7ch0e4+0rnZMVqS9touJ4dRXrMRPlL35P8ARSeasjlfG5kMTtcuc0tuRsa2+ZzU4cdrWifBg4rr8NMFqRMTaejpHKTGBhdRf1G279dtlt5/Und5zhm86um3m5byUVDmYnGBmHskYR2Wv8WhauCdrw9HxjHM6Wd/CYlNOVFpbNSz2sWOePYBIPONbGXvEuJw3aa3x+cJBVUAkmhnbbnIiXNvfVIc0ixt2O2rb7uJ26M2pe+VurJqhlwS1pJ1rG9iSB0eItmkQTZSeUMaXHYASfBSqiGgVW6q5+V3U9IuDuc5rbC3YC5x8QohafJMpWAtIJsCCNttt9h9qshpf8JUXNCLU/ZB/OBmu6wfa2ttvfxVdoTvLewRgNDW7GgAZ3Nh2qRbAebmt9SbLulAy95o/wBnaqStCH8kv7qrZ6lU7LvuP6VMEptLA7nI3tt0NcEEkXDmjZkd4CiUQyhM/wBRvvn/AIqE7oByw4bJLSNnIY0U+tcaxJcJC1uXRFswCiUm0ClL8MpSdohaw97OifgiG2p8ppRxDH+Rb/SES4xyy4dbEde2UsLD4tu0+Qag6toNW89htLIesYWB34mjVd5goNrDlI8fhcPEW+LSgyCg5/plo2WO52Ft2vdYsH1XG+fY0oMbRbEHU9ZDFLPcTNfG2L6of1hY7SbAjxQdEqmgtz3WNu4g/og9WnJBVAQEBBEeU2gMlEXgXMTg/wDLsd5G/gtPXY+bFv5O5+H8/o9XFZ7Wjb494cXmK5Fej3k9nWOTTGg5nNE5kaze8dYfquvpcng8Vx3RzW0ZY90/wnjxcWOw7Qtx5yJ26uI6W6OeiVBaB+ydd0Z+76t+LdndYrmZsXJZ7zhmvjU4o39aO/3aLXLSC02cCCCNoI2ELE6UxExtPZ1HQ/T+OZrYqlwjmGQecmv7b7ndi3sWoielnkOI8FvjmcmGN6+XjH+k6aQcxn2raiXAmNp6hyF+CDkPKtpaye1LA4OY1wdLID0S5t7MB32OZ8FpajLE/ph6rgnD70n0+SNvKP5ajkmpC/Emu3RxveT7Gjzd5LHp43yNvjl4rpZjzmITrlgeBRx8eey9x9/JbOpnarh8Dpzaifc1dJpsWNayWGzmtAOZByAGYIW1WejjZIjnnbzlmHTaO3UN+F7qd1OVpsSqq3EWujhaWRWOvJY2DQLka3hsGZUTKYhn6O43TUlMyFgJDRm6xF3HadincmN1cQnlxGeKOldqBjXucSSLbBc2HcB3lRMkQyf8F1/8Qz3n/wDFRusx8Nnmw+qkZVO1w5jSCLkHgW5fiBTdGza1OllO9hbYg5EOz6Lgbtds3EBSbI9oNirKU1TpP+9O5wAvlZ788x97yUCV/wCNIOB8/km5suGmsHA+fyRLU6X6SwVFBUQ5gvicAc+tu3cbe1QPPQjSBlLRRxS5vBc4gXy1jrapy2gkoJVg+KCpmL2NIaGFpO6+sCBfjtQRblcw3XFPIB1TIw/m1SP5Sgs0FxptHRiGXMh73C18mudcNOW35oJdhOKCok1mNcGhpBcQbE3BAB47fag3SDX49TmSmkaNuqSO8Zj4IOaUNNHzsUjxcxyCRruDhsQTI6QtcbAEk7hcnwFlO4kOHlxjbrN1TbYdvZdQMhAQEBB51EIe0tcLtcCCOIORUTETG0rVvNLRaveHz5pLhDqSofC69mm7Xesw9V36eC4eTHOO01l9K0errqsNcsePf2T4rNH8UdBKCDbpAg8HfIq+O3LKNTgrlrNbQ7tgGLtqYg8dYZPbwd8uBXWx5IvG75/rdJbTZOWe3hPnC/HMHjqojHIO1rhta4bHN/vPYpvSLRtLHptTfT5IvT/lxnSfR2alfZ7btN9V4HRd3cD9059+1c7Jimk9Xt9Dr8eprvWevjCNSLE6DModIKuAWiqJGDhrEj2G6vW9o7S1sukwZet6RJiGkdZO3VlqZXN3t1rA94ba/ik5LT3lXHoNNjnetI+TVBu4dwCq2nceTHRk0lOXyi001iRva0dVvfvPeuhp8fLG895eJ4xro1GXlp6tfrPmcp2BTVUDDD0jE5zjEOs4FtrtOzWGeR2qc9JtHTwV4TrKafJPP/l038nropjFNiMVpYmGdgAexzAdmRc3WFwL7RtByVsWXnjbxYdfop09+aOtZ7T929jwKlGYp4gfwN+SytBntjAFgABwAy9iDX/4epP4eL3AgyKPDIYiTFExhORLWgXHggy0GJWYbDKQZI2PIyBc0Gw4IPD6Apf4eL3Agq7A6YkkwRkn7gQU+gaX+Hi9wIH0DS/YRe4EFzcEphcCCOxFj0BmLg/EIKfQVL9hH7gQZlPTsjbqsaGtG4CwQW1VJHKLSMa8A3s4XF+KDG+g6b7CP3AgzYomtAa0BrRsAFgEF6ChCDC+iKf7FnuhB7U9DEw3YxrTxDQCgyEBAQEBAQRTT7RYVsN2C1RHcsPrDfGTwPxWvqMPpK9O7rcI4lOky7W9S3f2e3++Dhs8Ra4tcCHNJBadoI2grldY6PdxaLRzVneJSDRTSWSmkFnZ7M+q4eq75rLjyzTs0dboseopy2j7xLs+A47FVMvGbOHWjPWb8x2rqY8tbx0eI1mhy6W+146eE+EthVUzJGFkjQ9h2tcAQfAq8xExtLVpe1Lc1Z2nzQPHOTCKQl1PIYz6juk3wO0ea1b6WJ9WXf03H8lI2y139sdJ+yJVXJliDT0RG8cQ+3k4LBOnyR4OpTjuktHXePh9ik5MK9x6QijHEv1vJoUxpryrk49pq+rvPwTvRTk9p6RwkeeemGxzgA1p4sb+pW1j09a9Z7uHreMZtRHLH6a+XjPvlLqqpjiaXyPaxg2ucQAPErNNorG8uXTHa88tY3n2L43tcAQQQRcEHIg7wVKkxtO0uc6TQCkximniIaJv3jB9Z2sGOOW8h4J/AFq3jlyRaHd0lvT6LJit4dvZ4/x9XQPSfulbThLPST3ILXV3AHvQBWH+yEFDXEbroK+n33EeGSCja8+rdBea4eq7yQWGt4A+ICCoreIPgg9G1IO8jvCChqSO3uKCrasHc4eCD0Eo9ZA5ztCBz3Z7CEFzZgePsQXgoKoCAgICAgICChQQ7TjQhlYOcisypA2/Vk+6/wDQrWz6eMnWO7s8L4vbSz6O/Wn1j3fZxzEcOkgkMcrCx42tI2jiOI7QuXes0naz2uHNjzU58c7w9sOxOWFwc1xa5vVeD0h8x2FK5JhXLhpkry2jeHRcA5TBk2qYf/awfzM2jwW/j1f/ALPNavgHWZwT8J/iU5w7G6ecXhmY/sDhfxG0LbrkrbtLgZtJnwztkrMfBsAVdrqOeAgj+P6aUdIDryBz/s2EOcf0HisV81KOhpuGanPPSu0ec9IcX0101lrH2eNWMdWEbu153laN7WyzvL0um0+HQ12p1tPeWw0F07npGiNzDLDujvm3bnGf6TlwsrUz+j6d4YtZw/Hq455/Tbz8J9/3SuGKfEq6KoqInU9NDmxruu43uMtwvYk9iy1i+S8XntDQvlw6PS2w4rc1rd5jwT6GhDfrEjhktvdwNl5pBxUmx6CEQeghBX0AIKegBEHoA4oK+gjigegDigfR44oHoA4oKiiHFBcKQIK+ihBX0UILhThBUQhBdzYQVDEFQEFUBAQEBAQEBBrsZwWCqZqTxh43HY5va1wzCpfHW8bWhsabV5tNbmxW2/b5Ob43yavY4mnkDx6j+i7wcMj42XPyaG0epL0um/EVLRtmrtPnHWPl4fVF6vR+pi68EgtvDS4e1twtO2LLXvEutj4hp8kfpvHz+7BNOQdjmniLgqsWvC8567d4ZsFXWDKOept+cj2k2CzUvlntE/OWllyaXvatflC53pEn+Zryxu8GXWcf9NhPmQs9aXn1p+rVnWY6f+HFG/ubTCjQQEGOGSok+0e02vxDTkFsUrjr2jdp58+rzdLW5Y8o6MvFqI1zg59ENfYJNYh1twOqAD4q14i/gw4Jtg7X/vxZ2DaNVEf7tkcfbq3d7xufYq0xcvaDNqK5PXmZ/ZLMPwuYZySax7lniJaF7Y/CG9iiI2lXhrWtD3a1SxzK6ylCqAgICAgICAgICAgICAgICAgICAgICChKCheFG6YrLyfVNCjmXjFaWPJibRuJUc7LXTWlg1GMO+rHfvVJySzV0lfGzXT1VU7qRsb4KJteWaMOCO87sCbCKyXrS6o+6APgq8tpZIyYK9oeTdAWv/evc/vJPxT0c+JOurHqw2dHoNTM+oCrRjhgtrry3NPgcLNjGjwCvyQ17am0+LMZSNGwBTFWKckvZsQU7KTZcGqdkbq2TZCqkEBAQEBAQEBAQEBAQEBAQEBAQEBAQEFpBRKxzCo2Wi0LDAo2WjJst9ECcqfSyqKQcE5UemlcKYJyo9JK8QhTsibyuDAmyu8q2TZCqnYEBAQEBAQEBAQEBAQEBAQEBAQEBAQEBAQEBAQEBAQEBAQEBAQEBAQEBAQEBAQEBAQEBAQEBAQEBAQEBAQEBAQEBAQEBAQEBAQEBAQEBAQEBAQEBAQEBAQEBAQEBAQEBAQEBAQEBAQEBAQEBAQEBAQEBAQEBAQEBAQEBAQEBAQEBAQEBAQEBAQEBAQEBAQ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/>
          </a:p>
        </p:txBody>
      </p:sp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id="{295F010A-38A3-491E-8E47-C716D6B4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53" y="3991246"/>
            <a:ext cx="2488555" cy="169083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" y="4130259"/>
            <a:ext cx="3275066" cy="244827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8" y="4166264"/>
            <a:ext cx="3234766" cy="237626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53" y="5373216"/>
            <a:ext cx="2488555" cy="136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18810"/>
            <a:ext cx="9144000" cy="1105934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endParaRPr lang="pl-PL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Działalność WKJK - sprawozdania roczne: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 3" pitchFamily="18" charset="2"/>
              <a:buNone/>
              <a:defRPr/>
            </a:pPr>
            <a:endParaRPr lang="pl-PL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7800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alt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Komisje spotykały się systematycznie w ciągu roku akademickiego.</a:t>
            </a:r>
          </a:p>
          <a:p>
            <a:pPr indent="-177800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pl-PL" altLang="pl-PL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7800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altLang="pl-PL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Złożone zostały sprawozdania z działalności WKJK za r. </a:t>
            </a:r>
            <a:r>
              <a:rPr lang="pl-PL" altLang="pl-PL" b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pl-PL" altLang="pl-PL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2017/2018</a:t>
            </a:r>
            <a:r>
              <a:rPr lang="pl-PL" altLang="pl-PL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altLang="pl-PL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zatwierdzone na Radach Wydziałów.</a:t>
            </a:r>
            <a:endParaRPr lang="pl-PL" altLang="pl-PL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7800" algn="ctr" fontAlgn="auto">
              <a:spcAft>
                <a:spcPts val="0"/>
              </a:spcAft>
              <a:buFont typeface="Wingdings 3"/>
              <a:buChar char=""/>
              <a:defRPr/>
            </a:pPr>
            <a:endParaRPr lang="pl-PL" altLang="pl-PL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7800" algn="ctr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l-PL" alt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WKJK wpłynęły sprawozdania z działalności KZPK.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  <p:pic>
        <p:nvPicPr>
          <p:cNvPr id="6" name="Obraz 5" descr="Znalezione obrazy dla zapytania wewnętrzny system zapewniania jakości kształcenia prezentacj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258" y="4077072"/>
            <a:ext cx="2881484" cy="199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id="{C101D157-95D8-4A18-BFE7-814CAED1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  <p:extLst>
      <p:ext uri="{BB962C8B-B14F-4D97-AF65-F5344CB8AC3E}">
        <p14:creationId xmlns:p14="http://schemas.microsoft.com/office/powerpoint/2010/main" val="2802952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457200" y="188119"/>
            <a:ext cx="8229600" cy="50457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altLang="pl-PL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Mocne i słabe strony WSZJK</a:t>
            </a:r>
            <a:endParaRPr lang="pl-PL" altLang="pl-PL" sz="27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393058"/>
              </p:ext>
            </p:extLst>
          </p:nvPr>
        </p:nvGraphicFramePr>
        <p:xfrm>
          <a:off x="395536" y="836712"/>
          <a:ext cx="8496944" cy="575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400791" y="795498"/>
            <a:ext cx="8229600" cy="50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Mocne strony WSZJK</a:t>
            </a:r>
            <a:endParaRPr kumimoji="0" lang="pl-PL" altLang="pl-PL" sz="27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611560" y="3356471"/>
            <a:ext cx="8229600" cy="50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Słabe strony WSZJK</a:t>
            </a:r>
            <a:endParaRPr kumimoji="0" lang="pl-PL" altLang="pl-PL" sz="27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Symbol zastępczy stopki 1">
            <a:extLst>
              <a:ext uri="{FF2B5EF4-FFF2-40B4-BE49-F238E27FC236}">
                <a16:creationId xmlns:a16="http://schemas.microsoft.com/office/drawing/2014/main" id="{579D78E6-5993-4B76-A5DA-0E8A2C03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457200" y="220090"/>
            <a:ext cx="8229600" cy="9366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altLang="pl-PL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</a:t>
            </a:r>
            <a:r>
              <a:rPr lang="pl-PL" altLang="pl-P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DOKĄD ZMIERZAMY?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019890"/>
              </p:ext>
            </p:extLst>
          </p:nvPr>
        </p:nvGraphicFramePr>
        <p:xfrm>
          <a:off x="395536" y="981384"/>
          <a:ext cx="8496944" cy="575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id="{088430B8-F81D-4013-BC06-E30251E2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457200" y="188119"/>
            <a:ext cx="8229600" cy="50457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altLang="pl-PL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(c.d.)</a:t>
            </a:r>
            <a:endParaRPr lang="pl-PL" altLang="pl-PL" sz="2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032250"/>
              </p:ext>
            </p:extLst>
          </p:nvPr>
        </p:nvGraphicFramePr>
        <p:xfrm>
          <a:off x="395536" y="692696"/>
          <a:ext cx="8496944" cy="575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id="{4E53D3C6-4515-4AD6-873C-DF594E76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457200" y="188119"/>
            <a:ext cx="8229600" cy="504577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altLang="pl-PL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(c.d.)</a:t>
            </a:r>
            <a:endParaRPr lang="pl-PL" altLang="pl-PL" sz="2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027104"/>
              </p:ext>
            </p:extLst>
          </p:nvPr>
        </p:nvGraphicFramePr>
        <p:xfrm>
          <a:off x="395536" y="620688"/>
          <a:ext cx="8496944" cy="575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id="{26F468C2-0D57-4C7D-9954-E8794401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217720"/>
              </p:ext>
            </p:extLst>
          </p:nvPr>
        </p:nvGraphicFramePr>
        <p:xfrm>
          <a:off x="251520" y="1412776"/>
          <a:ext cx="86764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sp>
        <p:nvSpPr>
          <p:cNvPr id="2" name="Prostokąt 1"/>
          <p:cNvSpPr/>
          <p:nvPr/>
        </p:nvSpPr>
        <p:spPr>
          <a:xfrm>
            <a:off x="72008" y="292586"/>
            <a:ext cx="9143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akademickim 2017/2018 odbyło się 8 posiedzeń UKJK.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2771799" y="879917"/>
            <a:ext cx="3744416" cy="835823"/>
            <a:chOff x="2915819" y="72011"/>
            <a:chExt cx="3744416" cy="1191492"/>
          </a:xfrm>
        </p:grpSpPr>
        <p:sp>
          <p:nvSpPr>
            <p:cNvPr id="10" name="Prostokąt 9"/>
            <p:cNvSpPr/>
            <p:nvPr/>
          </p:nvSpPr>
          <p:spPr>
            <a:xfrm>
              <a:off x="3131844" y="72011"/>
              <a:ext cx="2408063" cy="96490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2915819" y="298596"/>
              <a:ext cx="3744416" cy="9649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Liczba posiedzeń WKJK przedstawia się następująco:</a:t>
              </a:r>
              <a:endParaRPr lang="pl-PL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pole tekstowe 12"/>
          <p:cNvSpPr txBox="1"/>
          <p:nvPr/>
        </p:nvSpPr>
        <p:spPr>
          <a:xfrm>
            <a:off x="3491880" y="5518973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WZ</a:t>
            </a:r>
          </a:p>
          <a:p>
            <a:pPr lvl="0" algn="ctr"/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spotkań WKJK</a:t>
            </a:r>
          </a:p>
        </p:txBody>
      </p:sp>
      <p:sp>
        <p:nvSpPr>
          <p:cNvPr id="12" name="Symbol zastępczy stopki 1">
            <a:extLst>
              <a:ext uri="{FF2B5EF4-FFF2-40B4-BE49-F238E27FC236}">
                <a16:creationId xmlns:a16="http://schemas.microsoft.com/office/drawing/2014/main" id="{F5B99CB2-A365-4C57-A4A6-CD0AB9D1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  <p:extLst>
      <p:ext uri="{BB962C8B-B14F-4D97-AF65-F5344CB8AC3E}">
        <p14:creationId xmlns:p14="http://schemas.microsoft.com/office/powerpoint/2010/main" val="362644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457200" y="188119"/>
            <a:ext cx="8229600" cy="504577"/>
          </a:xfrm>
          <a:noFill/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  <a:spcBef>
                <a:spcPts val="1200"/>
              </a:spcBef>
              <a:spcAft>
                <a:spcPts val="1000"/>
              </a:spcAft>
            </a:pPr>
            <a:r>
              <a:rPr lang="pl-PL" altLang="pl-PL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(c.d.)</a:t>
            </a:r>
            <a:endParaRPr lang="pl-PL" altLang="pl-PL" sz="2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356199"/>
              </p:ext>
            </p:extLst>
          </p:nvPr>
        </p:nvGraphicFramePr>
        <p:xfrm>
          <a:off x="323528" y="0"/>
          <a:ext cx="8496944" cy="575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  <p:sp>
        <p:nvSpPr>
          <p:cNvPr id="10" name="Symbol zastępczy stopki 1">
            <a:extLst>
              <a:ext uri="{FF2B5EF4-FFF2-40B4-BE49-F238E27FC236}">
                <a16:creationId xmlns:a16="http://schemas.microsoft.com/office/drawing/2014/main" id="{D82A2F4D-00F1-4992-A130-A9D24F77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  <p:extLst>
      <p:ext uri="{BB962C8B-B14F-4D97-AF65-F5344CB8AC3E}">
        <p14:creationId xmlns:p14="http://schemas.microsoft.com/office/powerpoint/2010/main" val="1164343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Symbol zastępczy zawartości 4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607645"/>
          </a:xfrm>
        </p:spPr>
        <p:txBody>
          <a:bodyPr/>
          <a:lstStyle/>
          <a:p>
            <a:pPr marL="0" indent="0" algn="r">
              <a:buNone/>
            </a:pPr>
            <a:endParaRPr lang="pl-PL" sz="1200" b="1" i="1" dirty="0"/>
          </a:p>
          <a:p>
            <a:pPr algn="r" eaLnBrk="1" hangingPunct="1">
              <a:buNone/>
            </a:pPr>
            <a:endParaRPr lang="pl-PL" altLang="pl-PL" sz="3200" b="1" dirty="0">
              <a:solidFill>
                <a:srgbClr val="C000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 bwMode="auto">
          <a:xfrm>
            <a:off x="736744" y="5645840"/>
            <a:ext cx="3835255" cy="56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tabLst/>
              <a:defRPr/>
            </a:pP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uwagę!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4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				</a:t>
            </a:r>
          </a:p>
        </p:txBody>
      </p:sp>
      <p:pic>
        <p:nvPicPr>
          <p:cNvPr id="10" name="Picture 2" descr="http://www.oniks.pl/inc/i0/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8866" y="204049"/>
            <a:ext cx="4106266" cy="103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01BA4BE-350D-48D7-97B0-E2AFF9661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71" y="1698150"/>
            <a:ext cx="5335255" cy="34892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79388" y="1072465"/>
            <a:ext cx="8784976" cy="5229200"/>
          </a:xfrm>
          <a:solidFill>
            <a:srgbClr val="E9E7E7"/>
          </a:solidFill>
        </p:spPr>
        <p:txBody>
          <a:bodyPr>
            <a:noAutofit/>
          </a:bodyPr>
          <a:lstStyle/>
          <a:p>
            <a:pPr marL="361950" indent="-3619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Opiniowanie wniosków o utworzenie nowych kierunków kształcenia. </a:t>
            </a:r>
          </a:p>
          <a:p>
            <a:pPr marL="361950" indent="-3619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Opiniowanie projektów uchwał w sprawie efektów kształcenia obowiązujących studentów rozpoczynających kształcenie od r. </a:t>
            </a:r>
            <a:r>
              <a:rPr lang="pl-P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2018/2019 na studiach I </a:t>
            </a:r>
            <a:r>
              <a:rPr lang="pl-P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stopnia (w tym efektów kształcenia przygotowujących do wykonywania zawodu nauczyciela).</a:t>
            </a:r>
          </a:p>
          <a:p>
            <a:pPr marL="361950" indent="-3619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Opiniowanie efektów kształcenia dla studiów doktoranckich.</a:t>
            </a:r>
          </a:p>
          <a:p>
            <a:pPr marL="361950" indent="-3619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Opiniowanie zmiany nazwy kierunku </a:t>
            </a:r>
            <a:r>
              <a:rPr lang="pl-PL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edukacja artystyczna w zakresie sztuk plastycznych</a:t>
            </a: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pl-PL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sztuki plastyczne.</a:t>
            </a:r>
            <a:endParaRPr lang="pl-P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Tworzenie nowych i modyfikacja istniejących aktów normatywnych w zakresie funkcjonowania WSZJK.</a:t>
            </a:r>
          </a:p>
          <a:p>
            <a:pPr marL="361950" indent="-3619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z wydziałami podlegającymi akredytacji programowej.</a:t>
            </a:r>
            <a:endParaRPr lang="pl-PL" u="sng" strike="sngStrik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pl-P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Sporządzenie raportów z oceny wewnętrznej w zakresie funkcjonowania WSZJK na wydziałach.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9388" y="11292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działania Uczelnianej Komisji Jakości Kształcenia</a:t>
            </a:r>
          </a:p>
          <a:p>
            <a:pPr algn="ctr">
              <a:spcAft>
                <a:spcPts val="0"/>
              </a:spcAft>
              <a:defRPr/>
            </a:pP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akademickim 2017/2018:</a:t>
            </a:r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id="{7950866A-0473-4A5E-962A-1288436D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3568" y="6381328"/>
            <a:ext cx="1293912" cy="28803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  <p:extLst>
      <p:ext uri="{BB962C8B-B14F-4D97-AF65-F5344CB8AC3E}">
        <p14:creationId xmlns:p14="http://schemas.microsoft.com/office/powerpoint/2010/main" val="381289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03858" y="973225"/>
            <a:ext cx="8785100" cy="2376264"/>
          </a:xfrm>
          <a:solidFill>
            <a:srgbClr val="E9E7E7"/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  <a:defRPr/>
            </a:pPr>
            <a:r>
              <a:rPr lang="pl-PL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4. edycji konkursu z zakresu promowania WSZJK w UJK.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  <a:defRPr/>
            </a:pPr>
            <a:r>
              <a:rPr lang="pl-PL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Organizacja 4. edycji Dni Jakości Kształcenia w UJK.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  <a:defRPr/>
            </a:pPr>
            <a:r>
              <a:rPr lang="pl-PL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Przegląd i upowszechnianie dobrych praktyk w obszarze jakości kształcenia w UJK.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  <a:defRPr/>
            </a:pPr>
            <a:r>
              <a:rPr lang="pl-PL" sz="2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Przegląd działalności WKJK w oparciu o sprawozdania roczne i wizytacje.</a:t>
            </a:r>
          </a:p>
          <a:p>
            <a:pPr marL="274320" indent="-274320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pl-PL" sz="2100" dirty="0">
              <a:solidFill>
                <a:srgbClr val="000099"/>
              </a:solidFill>
            </a:endParaRPr>
          </a:p>
        </p:txBody>
      </p:sp>
      <p:sp>
        <p:nvSpPr>
          <p:cNvPr id="18434" name="Symbol zastępczy stopki 1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  <p:sp>
        <p:nvSpPr>
          <p:cNvPr id="6" name="Prostokąt 5"/>
          <p:cNvSpPr/>
          <p:nvPr/>
        </p:nvSpPr>
        <p:spPr>
          <a:xfrm>
            <a:off x="658129" y="19764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Najważniejsze działania UKJK w roku </a:t>
            </a:r>
            <a:r>
              <a:rPr lang="pl-PL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2017/2018 (c.d.):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9AFE37-2AD4-4DAA-B6A4-0478EB182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9079"/>
            <a:ext cx="2867807" cy="31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1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3582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273050" indent="-27305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cap="none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Opiniowanie wniosków o utworzenie </a:t>
            </a:r>
            <a:br>
              <a:rPr lang="pl-PL" sz="2200" b="1" cap="none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2200" b="1" cap="none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nowych kierunków kształcenia: </a:t>
            </a:r>
            <a:endParaRPr lang="pl-PL" sz="2200" b="1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790274"/>
              </p:ext>
            </p:extLst>
          </p:nvPr>
        </p:nvGraphicFramePr>
        <p:xfrm>
          <a:off x="467544" y="2276872"/>
          <a:ext cx="82296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522129" y="1357798"/>
            <a:ext cx="8229600" cy="68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marL="273050" indent="-273050"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Wnioski o utworzenie nowych kierunków kształcenia (4):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611560" y="5516017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marL="273050" indent="-273050" algn="ctr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rgbClr val="0000FF"/>
              </a:solidFill>
              <a:latin typeface="Gill Sans MT"/>
              <a:cs typeface="+mn-cs"/>
            </a:endParaRPr>
          </a:p>
        </p:txBody>
      </p:sp>
      <p:sp>
        <p:nvSpPr>
          <p:cNvPr id="9" name="Symbol zastępczy stopki 1">
            <a:extLst>
              <a:ext uri="{FF2B5EF4-FFF2-40B4-BE49-F238E27FC236}">
                <a16:creationId xmlns:a16="http://schemas.microsoft.com/office/drawing/2014/main" id="{2838B207-BC5B-4332-9D55-0055A2A3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252520" cy="2276872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45720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pl-PL" sz="20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Opiniowanie projektów uchwał w sprawie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efektów kształcenia obowiązujących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studentów rozpoczynających kształcenie od r. </a:t>
            </a:r>
            <a:r>
              <a:rPr lang="pl-PL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2018/2019</a:t>
            </a:r>
          </a:p>
          <a:p>
            <a:pPr marL="0" indent="0" algn="ctr" eaLnBrk="1" fontAlgn="auto" hangingPunct="1">
              <a:spcAft>
                <a:spcPts val="600"/>
              </a:spcAft>
              <a:buNone/>
              <a:defRPr/>
            </a:pPr>
            <a:r>
              <a:rPr lang="pl-PL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(uzupełnienia, korekty, PRK)</a:t>
            </a:r>
          </a:p>
          <a:p>
            <a:pPr marL="0" indent="0" algn="ctr" eaLnBrk="1" fontAlgn="auto" hangingPunct="1">
              <a:spcAft>
                <a:spcPts val="600"/>
              </a:spcAft>
              <a:buNone/>
              <a:defRPr/>
            </a:pPr>
            <a:endParaRPr lang="pl-PL" sz="2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177800">
              <a:spcBef>
                <a:spcPts val="0"/>
              </a:spcBef>
              <a:spcAft>
                <a:spcPts val="600"/>
              </a:spcAft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177800">
              <a:spcBef>
                <a:spcPts val="0"/>
              </a:spcBef>
              <a:spcAft>
                <a:spcPts val="600"/>
              </a:spcAft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WFH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Filologia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dostosowanie do PRK,</a:t>
            </a:r>
          </a:p>
          <a:p>
            <a:pPr marL="355600" indent="-177800">
              <a:spcBef>
                <a:spcPts val="0"/>
              </a:spcBef>
              <a:spcAft>
                <a:spcPts val="600"/>
              </a:spcAft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Administracja, Bezpieczeństwo narodowe, Ekonomia, Finanse i rachunkowość, Logistyka, Politologia, Prawo, Stosunki międzynarodowe, studia skandynawskie, Zarządzanie – uzupełnienie uchwały o przyporządkowanie kierunków do obszaru, dziedziny i dyscypliny,</a:t>
            </a:r>
          </a:p>
          <a:p>
            <a:pPr marL="355600" indent="-177800">
              <a:spcBef>
                <a:spcPts val="0"/>
              </a:spcBef>
              <a:spcAft>
                <a:spcPts val="600"/>
              </a:spcAft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Geografia– korekta dotycząca przyporządkowania kierunku do obszaru, dziedziny i dyscypliny,</a:t>
            </a:r>
          </a:p>
          <a:p>
            <a:pPr marL="355600" indent="-177800">
              <a:spcBef>
                <a:spcPts val="0"/>
              </a:spcBef>
              <a:spcAft>
                <a:spcPts val="600"/>
              </a:spcAft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WNS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narodowe, Ekonomia, Pedagogika, Zarządzanie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uzupełnienie uchwały o przyporządkowanie kierunków do obszaru, dziedziny i dyscypliny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77800" indent="0">
              <a:spcBef>
                <a:spcPts val="0"/>
              </a:spcBef>
              <a:spcAft>
                <a:spcPts val="600"/>
              </a:spcAft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800" dirty="0"/>
          </a:p>
          <a:p>
            <a:pPr marL="177800" indent="0">
              <a:spcBef>
                <a:spcPts val="0"/>
              </a:spcBef>
              <a:spcAft>
                <a:spcPts val="600"/>
              </a:spcAft>
              <a:buNone/>
            </a:pPr>
            <a:endParaRPr lang="pl-PL" sz="1800" dirty="0"/>
          </a:p>
          <a:p>
            <a:pPr marL="355600" indent="-177800">
              <a:spcBef>
                <a:spcPts val="0"/>
              </a:spcBef>
              <a:spcAft>
                <a:spcPts val="600"/>
              </a:spcAft>
            </a:pPr>
            <a:endParaRPr lang="pl-PL" sz="1800" dirty="0"/>
          </a:p>
          <a:p>
            <a:pPr marL="355600" indent="-177800">
              <a:spcBef>
                <a:spcPts val="0"/>
              </a:spcBef>
              <a:spcAft>
                <a:spcPts val="600"/>
              </a:spcAft>
            </a:pPr>
            <a:endParaRPr lang="pl-PL" sz="1800" dirty="0"/>
          </a:p>
          <a:p>
            <a:pPr marL="355600" indent="-1778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pl-PL" sz="1000" spc="-30" dirty="0"/>
          </a:p>
          <a:p>
            <a:pPr marL="1077913" indent="0">
              <a:buNone/>
            </a:pPr>
            <a:endParaRPr lang="pl-PL" sz="1800" i="1" dirty="0">
              <a:solidFill>
                <a:srgbClr val="000099"/>
              </a:solidFill>
            </a:endParaRPr>
          </a:p>
          <a:p>
            <a:pPr marL="355600" indent="-177800" algn="just" eaLnBrk="1" fontAlgn="auto" hangingPunct="1">
              <a:spcBef>
                <a:spcPts val="0"/>
              </a:spcBef>
              <a:spcAft>
                <a:spcPts val="900"/>
              </a:spcAft>
              <a:buFont typeface="Wingdings 3"/>
              <a:buChar char=""/>
              <a:defRPr/>
            </a:pPr>
            <a:endParaRPr lang="pl-PL" sz="1800" spc="-3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198120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7</a:t>
            </a:fld>
            <a:endParaRPr lang="pl-PL" altLang="pl-PL" dirty="0"/>
          </a:p>
        </p:txBody>
      </p:sp>
      <p:sp>
        <p:nvSpPr>
          <p:cNvPr id="6" name="Symbol zastępczy stopki 1">
            <a:extLst>
              <a:ext uri="{FF2B5EF4-FFF2-40B4-BE49-F238E27FC236}">
                <a16:creationId xmlns:a16="http://schemas.microsoft.com/office/drawing/2014/main" id="{73BCEED3-A42C-4EA4-B62F-B25D1DB7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58990" y="6388004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4000" cy="1944216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45720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pl-PL" sz="20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Opiniowanie efektów kształcenia obowiązujących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studentów rozpoczynających kształcenie od r. </a:t>
            </a:r>
            <a:r>
              <a:rPr lang="pl-PL" sz="2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2018/2019 (c.d.)</a:t>
            </a:r>
          </a:p>
          <a:p>
            <a:pPr marL="0" indent="0" algn="ctr" eaLnBrk="1" fontAlgn="auto" hangingPunct="1">
              <a:spcAft>
                <a:spcPts val="600"/>
              </a:spcAft>
              <a:buNone/>
              <a:defRPr/>
            </a:pPr>
            <a:r>
              <a:rPr lang="pl-PL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(uzupełnienia, korekty, PRK)</a:t>
            </a:r>
            <a:endParaRPr lang="pl-PL" sz="2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600"/>
              </a:spcAft>
              <a:buNone/>
              <a:defRPr/>
            </a:pPr>
            <a:endParaRPr lang="pl-PL" sz="1800" dirty="0"/>
          </a:p>
          <a:p>
            <a:pPr marL="355600" indent="-177800">
              <a:spcBef>
                <a:spcPts val="0"/>
              </a:spcBef>
              <a:spcAft>
                <a:spcPts val="600"/>
              </a:spcAft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177800">
              <a:spcBef>
                <a:spcPts val="0"/>
              </a:spcBef>
              <a:spcAft>
                <a:spcPts val="600"/>
              </a:spcAft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Dziennikarstwo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komunikacja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społeczna Ii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stopień 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korekta dotycząca przyporządkowania kierunku do obszaru, dziedziny i dyscypliny,</a:t>
            </a:r>
          </a:p>
          <a:p>
            <a:pPr marL="355600" indent="-171450" algn="just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 -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kierunkach prowadzonych na Wydziale Prawa i Administracji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korekta jednego efektu kształcenia z zakresu umiejętności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1714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0" indent="0" algn="just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1714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 3"/>
              <a:buChar char=""/>
              <a:defRPr/>
            </a:pPr>
            <a:endParaRPr lang="pl-PL" sz="1800" dirty="0"/>
          </a:p>
          <a:p>
            <a:pPr marL="355600" indent="-171450" algn="just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pl-PL" sz="1800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198120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8</a:t>
            </a:fld>
            <a:endParaRPr lang="pl-PL" altLang="pl-PL" dirty="0"/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id="{29D286CB-F2FA-48CB-A9ED-F859D7B5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7EE40A8-9614-4987-BE2F-B82356EC5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47797"/>
            <a:ext cx="2523851" cy="2534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0"/>
            <a:ext cx="9144000" cy="1124744"/>
          </a:xfr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lIns="72000" bIns="72000">
            <a:noAutofit/>
          </a:bodyPr>
          <a:lstStyle/>
          <a:p>
            <a:pPr marL="457200" indent="-274320" algn="just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Opiniowanie efektów kształcenia dla studiów doktoranckich</a:t>
            </a:r>
            <a:endParaRPr lang="pl-PL" sz="2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74320" algn="just" eaLnBrk="1" fontAlgn="auto" hangingPunct="1">
              <a:spcBef>
                <a:spcPts val="0"/>
              </a:spcBef>
              <a:spcAft>
                <a:spcPts val="900"/>
              </a:spcAft>
              <a:buNone/>
              <a:defRPr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74320" algn="just" eaLnBrk="1" fontAlgn="auto" hangingPunct="1">
              <a:spcBef>
                <a:spcPts val="0"/>
              </a:spcBef>
              <a:spcAft>
                <a:spcPts val="900"/>
              </a:spcAft>
              <a:buNone/>
              <a:defRPr/>
            </a:pPr>
            <a:endParaRPr 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Opiniowanie efektów kształcenia obowiązujących studentów rozpoczynających kształcenie od r. </a:t>
            </a:r>
            <a:r>
              <a:rPr lang="pl-PL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2018/2019 na studiach doktoranckich w dyscyplinie 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Sztuki piękne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Opiniowanie efektów kształcenia dla studiów doktoranckich prowadzonych na Wydziale Lekarskim i Nauk o Zdrowiu w 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dziedzinie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Nauki </a:t>
            </a:r>
            <a:r>
              <a:rPr lang="pl-PL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Zdrowiu</a:t>
            </a:r>
          </a:p>
          <a:p>
            <a:pPr marL="1077913" indent="0">
              <a:buNone/>
            </a:pPr>
            <a:endParaRPr lang="pl-PL" sz="1800" i="1" dirty="0">
              <a:solidFill>
                <a:srgbClr val="000099"/>
              </a:solidFill>
            </a:endParaRPr>
          </a:p>
          <a:p>
            <a:pPr marL="1255713" indent="-177800">
              <a:buNone/>
            </a:pPr>
            <a:endParaRPr lang="pl-PL" sz="1800" i="1" dirty="0">
              <a:solidFill>
                <a:srgbClr val="000099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83568" y="6237312"/>
            <a:ext cx="1981200" cy="365125"/>
          </a:xfrm>
        </p:spPr>
        <p:txBody>
          <a:bodyPr/>
          <a:lstStyle/>
          <a:p>
            <a:pPr>
              <a:defRPr/>
            </a:pPr>
            <a:fld id="{397DBC78-0B7D-4277-AE61-D08BD92E2B3B}" type="slidenum">
              <a:rPr lang="pl-PL" altLang="pl-PL" smtClean="0"/>
              <a:pPr>
                <a:defRPr/>
              </a:pPr>
              <a:t>9</a:t>
            </a:fld>
            <a:endParaRPr lang="pl-PL" altLang="pl-PL" dirty="0"/>
          </a:p>
        </p:txBody>
      </p:sp>
      <p:sp>
        <p:nvSpPr>
          <p:cNvPr id="8" name="Symbol zastępczy stopki 1">
            <a:extLst>
              <a:ext uri="{FF2B5EF4-FFF2-40B4-BE49-F238E27FC236}">
                <a16:creationId xmlns:a16="http://schemas.microsoft.com/office/drawing/2014/main" id="{C575363E-B8ED-4DC5-A5D2-8537E3C4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685800" y="6272785"/>
            <a:ext cx="1293912" cy="252559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UJK Kielce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53F2842-3A0D-4140-A026-E13E67466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62213"/>
            <a:ext cx="2647935" cy="26587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7220</TotalTime>
  <Words>2550</Words>
  <Application>Microsoft Office PowerPoint</Application>
  <PresentationFormat>Pokaz na ekranie (4:3)</PresentationFormat>
  <Paragraphs>418</Paragraphs>
  <Slides>31</Slides>
  <Notes>27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9" baseType="lpstr">
      <vt:lpstr>Calibri</vt:lpstr>
      <vt:lpstr>Gill Sans MT</vt:lpstr>
      <vt:lpstr>Rockwell</vt:lpstr>
      <vt:lpstr>Rockwell Condensed</vt:lpstr>
      <vt:lpstr>Times New Roman</vt:lpstr>
      <vt:lpstr>Wingdings</vt:lpstr>
      <vt:lpstr>Wingdings 3</vt:lpstr>
      <vt:lpstr>Drewniana czcionka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1. Opiniowanie wniosków o utworzenie  nowych kierunków kształcenia: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IV edycja konkursu  Dni Jakości Kształcenia w UJK Nagrodzone prace</vt:lpstr>
      <vt:lpstr>IV edycja konkursu  Dni Jakości Kształcenia w UJK Nagrodzone prace</vt:lpstr>
      <vt:lpstr>IV edycja konkursu  Dni Jakości Kształcenia w UJK Nagrodzone prace</vt:lpstr>
      <vt:lpstr>IV edycja konkursu  Dni Jakości Kształcenia w UJK Nagrodzone prace</vt:lpstr>
      <vt:lpstr>Prezentacja programu PowerPoint</vt:lpstr>
      <vt:lpstr>Prezentacja programu PowerPoint</vt:lpstr>
      <vt:lpstr>Mocne i słabe strony WSZJK</vt:lpstr>
      <vt:lpstr>Rekomendacje DOKĄD ZMIERZAMY?</vt:lpstr>
      <vt:lpstr>Rekomendacje (c.d.)</vt:lpstr>
      <vt:lpstr>Rekomendacje (c.d.)</vt:lpstr>
      <vt:lpstr>Rekomendacje (c.d.)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jakosc</dc:title>
  <dc:creator>HP INS 1750</dc:creator>
  <cp:lastModifiedBy>anizel</cp:lastModifiedBy>
  <cp:revision>624</cp:revision>
  <cp:lastPrinted>2018-10-12T11:32:33Z</cp:lastPrinted>
  <dcterms:created xsi:type="dcterms:W3CDTF">2014-09-21T09:02:43Z</dcterms:created>
  <dcterms:modified xsi:type="dcterms:W3CDTF">2018-10-25T05:55:47Z</dcterms:modified>
</cp:coreProperties>
</file>