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avi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445" r:id="rId2"/>
    <p:sldId id="256" r:id="rId3"/>
    <p:sldId id="408" r:id="rId4"/>
    <p:sldId id="410" r:id="rId5"/>
    <p:sldId id="411" r:id="rId6"/>
    <p:sldId id="424" r:id="rId7"/>
    <p:sldId id="409" r:id="rId8"/>
    <p:sldId id="391" r:id="rId9"/>
    <p:sldId id="336" r:id="rId10"/>
    <p:sldId id="337" r:id="rId11"/>
    <p:sldId id="340" r:id="rId12"/>
    <p:sldId id="392" r:id="rId13"/>
    <p:sldId id="355" r:id="rId14"/>
    <p:sldId id="356" r:id="rId15"/>
    <p:sldId id="267" r:id="rId16"/>
    <p:sldId id="425" r:id="rId17"/>
    <p:sldId id="426" r:id="rId18"/>
    <p:sldId id="427" r:id="rId19"/>
    <p:sldId id="428" r:id="rId20"/>
    <p:sldId id="429" r:id="rId21"/>
    <p:sldId id="438" r:id="rId22"/>
    <p:sldId id="439" r:id="rId23"/>
    <p:sldId id="440" r:id="rId24"/>
    <p:sldId id="434" r:id="rId25"/>
    <p:sldId id="430" r:id="rId26"/>
    <p:sldId id="431" r:id="rId27"/>
    <p:sldId id="433" r:id="rId28"/>
    <p:sldId id="435" r:id="rId29"/>
    <p:sldId id="416" r:id="rId30"/>
    <p:sldId id="444" r:id="rId31"/>
    <p:sldId id="441" r:id="rId32"/>
    <p:sldId id="419" r:id="rId33"/>
    <p:sldId id="397" r:id="rId34"/>
    <p:sldId id="442" r:id="rId35"/>
    <p:sldId id="443" r:id="rId36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5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4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DAF2F4-18A9-C148-AC30-57834A084403}" type="datetimeFigureOut">
              <a:t>14.12.2013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37E92B-789A-414A-8774-FA5E30FCCEF1}" type="slidenum"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76060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F17ECE-6110-B642-A2C0-38F0672A03CC}" type="datetimeFigureOut">
              <a:t>14.12.2013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C1DB9C-E767-6B45-A683-57B432B63F29}" type="slidenum"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13409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0396F-84AB-4749-8750-4D5DA1270C3C}" type="datetime1">
              <a:t>14.12.2013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M. Praszalowicz: Geometrical Scaling in hadronic collisions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44C72-8FD9-4C20-B27D-B50A9C179930}" type="slidenum">
              <a:rPr lang="pl-PL"/>
              <a:pPr>
                <a:defRPr/>
              </a:pPr>
              <a:t>‹nr›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704B8-59D6-BD49-B32D-4F3770C500E6}" type="datetime1">
              <a:t>14.12.2013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M. Praszalowicz: Geometrical Scaling in hadronic collisions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BC057-8CF3-45E5-B0F6-B4C47531006A}" type="slidenum">
              <a:rPr lang="pl-PL"/>
              <a:pPr>
                <a:defRPr/>
              </a:pPr>
              <a:t>‹nr›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47A9F-6D63-BB40-BADE-E443773A7238}" type="datetime1">
              <a:t>14.12.2013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M. Praszalowicz: Geometrical Scaling in hadronic collisions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B0BDF-74F9-4E6E-902D-1033EDF4B6D6}" type="slidenum">
              <a:rPr lang="pl-PL"/>
              <a:pPr>
                <a:defRPr/>
              </a:pPr>
              <a:t>‹nr›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2B838-34B6-3542-AD88-23CBF2113B83}" type="datetime1">
              <a:t>14.12.2013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M. Praszalowicz: Geometrical Scaling in hadronic collisions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67A16-CE84-416E-A91E-24AE2C442D94}" type="slidenum">
              <a:rPr lang="pl-PL"/>
              <a:pPr>
                <a:defRPr/>
              </a:pPr>
              <a:t>‹nr›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1031C-E8FB-D74E-8D89-0EF6B4488EBA}" type="datetime1">
              <a:t>14.12.2013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M. Praszalowicz: Geometrical Scaling in hadronic collisions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2EF24-9DB6-4957-9535-741ABF51F096}" type="slidenum">
              <a:rPr lang="pl-PL"/>
              <a:pPr>
                <a:defRPr/>
              </a:pPr>
              <a:t>‹nr›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42CA9-C653-1149-A157-1F80F8452F37}" type="datetime1">
              <a:t>14.12.2013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M. Praszalowicz: Geometrical Scaling in hadronic collisions</a:t>
            </a: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45A23-0DDB-47DC-85F1-E310F36347E0}" type="slidenum">
              <a:rPr lang="pl-PL"/>
              <a:pPr>
                <a:defRPr/>
              </a:pPr>
              <a:t>‹nr›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3B916-5EA3-D64B-8410-1BF7A9D2F5FF}" type="datetime1">
              <a:t>14.12.2013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M. Praszalowicz: Geometrical Scaling in hadronic collisions</a:t>
            </a:r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62A1C-2A4F-477F-80E5-C0D148ACCC60}" type="slidenum">
              <a:rPr lang="pl-PL"/>
              <a:pPr>
                <a:defRPr/>
              </a:pPr>
              <a:t>‹nr›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30E87-D54A-C146-B8DD-5D50112486A6}" type="datetime1">
              <a:t>14.12.2013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M. Praszalowicz: Geometrical Scaling in hadronic collisions</a:t>
            </a:r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085C8-4EEB-4C13-8FB1-22E0DE8EDF2E}" type="slidenum">
              <a:rPr lang="pl-PL"/>
              <a:pPr>
                <a:defRPr/>
              </a:pPr>
              <a:t>‹nr›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FD647-9386-7F41-A5EC-06FA1241D031}" type="datetime1">
              <a:t>14.12.2013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M. Praszalowicz: Geometrical Scaling in hadronic collisions</a:t>
            </a:r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C3928-7C31-4041-A624-92496FAE881C}" type="slidenum">
              <a:rPr lang="pl-PL"/>
              <a:pPr>
                <a:defRPr/>
              </a:pPr>
              <a:t>‹nr›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83BF1-8015-8A49-8FB4-4465C2B6F31C}" type="datetime1">
              <a:t>14.12.2013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M. Praszalowicz: Geometrical Scaling in hadronic collisions</a:t>
            </a: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3661D-F927-4DE7-93FC-AEFAD4004770}" type="slidenum">
              <a:rPr lang="pl-PL"/>
              <a:pPr>
                <a:defRPr/>
              </a:pPr>
              <a:t>‹nr›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BE648-B669-BA4A-A371-D430E42814CB}" type="datetime1">
              <a:t>14.12.2013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M. Praszalowicz: Geometrical Scaling in hadronic collisions</a:t>
            </a: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AEA72-C7FE-47EF-AD02-A0A30F9546CE}" type="slidenum">
              <a:rPr lang="pl-PL"/>
              <a:pPr>
                <a:defRPr/>
              </a:pPr>
              <a:t>‹nr›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26E4D45-845F-EC42-B212-0A9A14C0E56A}" type="datetime1">
              <a:t>14.12.2013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pl-PL"/>
              <a:t>M. Praszalowicz: Geometrical Scaling in hadronic collisions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1C9CC2B-C4BF-4824-BC82-C276708A1C7C}" type="slidenum">
              <a:rPr lang="pl-PL"/>
              <a:pPr>
                <a:defRPr/>
              </a:pPr>
              <a:t>‹nr›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3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1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3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9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M. Praszalowicz: Geometrical Scaling in hadronic collisions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2C3928-7C31-4041-A624-92496FAE881C}" type="slidenum">
              <a:rPr lang="pl-PL"/>
              <a:pPr>
                <a:defRPr/>
              </a:pPr>
              <a:t>0</a:t>
            </a:fld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94" y="21669"/>
            <a:ext cx="9144000" cy="3164541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4557036" y="220486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>
                <a:solidFill>
                  <a:schemeClr val="bg1"/>
                </a:solidFill>
              </a:rPr>
              <a:t>QCD meets experiment</a:t>
            </a:r>
          </a:p>
          <a:p>
            <a:r>
              <a:rPr lang="fr-FR">
                <a:solidFill>
                  <a:schemeClr val="bg1"/>
                </a:solidFill>
              </a:rPr>
              <a:t>June 12 - June 20, 2014  Zakopane, Poland</a:t>
            </a:r>
            <a:endParaRPr lang="pl-PL">
              <a:solidFill>
                <a:schemeClr val="bg1"/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323528" y="3325048"/>
            <a:ext cx="87129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/>
              <a:t>Peter Braun-Munzinger (GSI, Darmstadt)</a:t>
            </a:r>
          </a:p>
          <a:p>
            <a:r>
              <a:rPr lang="pl-PL"/>
              <a:t>Wojtek Florkowski (Inst. of Nucl. Phys. Polish Academy of Sciences, Krakow 					and Jan Kochanowski University, Kielce)</a:t>
            </a:r>
          </a:p>
          <a:p>
            <a:r>
              <a:rPr lang="pl-PL"/>
              <a:t>Marek Gazdzicki (Goethe University, Frankfurt and Jan Kochanowski University, 							          Kielce)</a:t>
            </a:r>
          </a:p>
          <a:p>
            <a:r>
              <a:rPr lang="pl-PL"/>
              <a:t>Christian Hoelbling (Wuppertal University)</a:t>
            </a:r>
          </a:p>
          <a:p>
            <a:r>
              <a:rPr lang="pl-PL"/>
              <a:t>Adam Kisiel (Warsaw University of Technology)</a:t>
            </a:r>
          </a:p>
          <a:p>
            <a:r>
              <a:rPr lang="pl-PL"/>
              <a:t>Yuri Kovchegov (The Ohio State University)</a:t>
            </a:r>
          </a:p>
          <a:p>
            <a:r>
              <a:rPr lang="pl-PL"/>
              <a:t>Larry McLerran (Brookhaven Nat. Lab. and RIKEN and CCNU, Wuhan, China)</a:t>
            </a:r>
          </a:p>
          <a:p>
            <a:r>
              <a:rPr lang="pl-PL"/>
              <a:t>George Sterman (Stony Brook University)</a:t>
            </a:r>
          </a:p>
          <a:p>
            <a:r>
              <a:rPr lang="pl-PL"/>
              <a:t>Michael Strickland (Kent State University)</a:t>
            </a:r>
          </a:p>
          <a:p>
            <a:r>
              <a:rPr lang="pl-PL"/>
              <a:t>Urs Wiedemann (CERN)</a:t>
            </a:r>
          </a:p>
        </p:txBody>
      </p:sp>
    </p:spTree>
    <p:extLst>
      <p:ext uri="{BB962C8B-B14F-4D97-AF65-F5344CB8AC3E}">
        <p14:creationId xmlns:p14="http://schemas.microsoft.com/office/powerpoint/2010/main" val="3732387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mtClean="0"/>
              <a:t>Geometrical </a:t>
            </a:r>
            <a:r>
              <a:rPr lang="pl-PL" dirty="0" err="1" smtClean="0"/>
              <a:t>scaling</a:t>
            </a:r>
            <a:r>
              <a:rPr lang="pl-PL" dirty="0" smtClean="0"/>
              <a:t> of </a:t>
            </a:r>
            <a:r>
              <a:rPr lang="pl-PL" i="1" dirty="0" err="1" smtClean="0"/>
              <a:t>p</a:t>
            </a:r>
            <a:r>
              <a:rPr lang="pl-PL" baseline="-25000" dirty="0" err="1" smtClean="0"/>
              <a:t>T</a:t>
            </a:r>
            <a:r>
              <a:rPr lang="pl-PL" dirty="0" smtClean="0"/>
              <a:t> </a:t>
            </a:r>
            <a:r>
              <a:rPr lang="pl-PL" dirty="0" err="1" smtClean="0"/>
              <a:t>distributions</a:t>
            </a:r>
            <a:endParaRPr lang="pl-PL" dirty="0"/>
          </a:p>
        </p:txBody>
      </p:sp>
      <p:pic>
        <p:nvPicPr>
          <p:cNvPr id="2253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749425"/>
            <a:ext cx="441960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M. Praszalowicz: Geometrical Scaling in hadronic collisions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D085C8-4EEB-4C13-8FB1-22E0DE8EDF2E}" type="slidenum">
              <a:rPr lang="pl-PL"/>
              <a:pPr>
                <a:defRPr/>
              </a:pPr>
              <a:t>9</a:t>
            </a:fld>
            <a:endParaRPr lang="pl-PL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err="1" smtClean="0"/>
              <a:t>Geometrical</a:t>
            </a:r>
            <a:r>
              <a:rPr lang="pl-PL" dirty="0" smtClean="0"/>
              <a:t> </a:t>
            </a:r>
            <a:r>
              <a:rPr lang="pl-PL" dirty="0" err="1" smtClean="0"/>
              <a:t>scaling</a:t>
            </a:r>
            <a:r>
              <a:rPr lang="pl-PL" dirty="0" smtClean="0"/>
              <a:t> of </a:t>
            </a:r>
            <a:r>
              <a:rPr lang="pl-PL" i="1" dirty="0" err="1" smtClean="0"/>
              <a:t>p</a:t>
            </a:r>
            <a:r>
              <a:rPr lang="pl-PL" baseline="-25000" dirty="0" err="1" smtClean="0"/>
              <a:t>T</a:t>
            </a:r>
            <a:r>
              <a:rPr lang="pl-PL" dirty="0" smtClean="0"/>
              <a:t> </a:t>
            </a:r>
            <a:r>
              <a:rPr lang="pl-PL" dirty="0" err="1" smtClean="0"/>
              <a:t>distributions</a:t>
            </a:r>
            <a:endParaRPr lang="pl-PL" dirty="0"/>
          </a:p>
        </p:txBody>
      </p:sp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749425"/>
            <a:ext cx="441960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68475"/>
            <a:ext cx="443865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M. Praszalowicz: Geometrical Scaling in hadronic collisions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D085C8-4EEB-4C13-8FB1-22E0DE8EDF2E}" type="slidenum">
              <a:rPr lang="pl-PL"/>
              <a:pPr>
                <a:defRPr/>
              </a:pPr>
              <a:t>10</a:t>
            </a:fld>
            <a:endParaRPr lang="pl-PL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Ratios</a:t>
            </a:r>
            <a:r>
              <a:rPr lang="pl-PL" dirty="0" smtClean="0"/>
              <a:t> of </a:t>
            </a:r>
            <a:r>
              <a:rPr lang="pl-PL" i="1" dirty="0" err="1" smtClean="0"/>
              <a:t>p</a:t>
            </a:r>
            <a:r>
              <a:rPr lang="pl-PL" baseline="-25000" dirty="0" err="1" smtClean="0"/>
              <a:t>T</a:t>
            </a:r>
            <a:r>
              <a:rPr lang="pl-PL" dirty="0" smtClean="0"/>
              <a:t> spectra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928662" y="1285860"/>
            <a:ext cx="762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err="1" smtClean="0"/>
              <a:t>quality</a:t>
            </a:r>
            <a:r>
              <a:rPr lang="pl-PL" sz="2400" dirty="0" smtClean="0"/>
              <a:t> of GS </a:t>
            </a:r>
            <a:r>
              <a:rPr lang="pl-PL" sz="2400" dirty="0" err="1" smtClean="0"/>
              <a:t>can</a:t>
            </a:r>
            <a:r>
              <a:rPr lang="pl-PL" sz="2400" dirty="0" smtClean="0"/>
              <a:t> be </a:t>
            </a:r>
            <a:r>
              <a:rPr lang="pl-PL" sz="2400" dirty="0" err="1" smtClean="0"/>
              <a:t>examined</a:t>
            </a:r>
            <a:r>
              <a:rPr lang="pl-PL" sz="2400" dirty="0" smtClean="0"/>
              <a:t> by </a:t>
            </a:r>
            <a:r>
              <a:rPr lang="pl-PL" sz="2400" dirty="0" err="1" smtClean="0"/>
              <a:t>looking</a:t>
            </a:r>
            <a:r>
              <a:rPr lang="pl-PL" sz="2400" dirty="0" smtClean="0"/>
              <a:t> </a:t>
            </a:r>
            <a:r>
              <a:rPr lang="pl-PL" sz="2400" dirty="0" err="1" smtClean="0"/>
              <a:t>at</a:t>
            </a:r>
            <a:r>
              <a:rPr lang="pl-PL" sz="2400" dirty="0" smtClean="0"/>
              <a:t> </a:t>
            </a:r>
            <a:r>
              <a:rPr lang="pl-PL" sz="2400" dirty="0" err="1" smtClean="0"/>
              <a:t>the</a:t>
            </a:r>
            <a:r>
              <a:rPr lang="pl-PL" sz="2400" dirty="0" smtClean="0"/>
              <a:t> </a:t>
            </a:r>
            <a:r>
              <a:rPr lang="pl-PL" sz="2400" dirty="0" err="1" smtClean="0"/>
              <a:t>ratios</a:t>
            </a:r>
            <a:r>
              <a:rPr lang="pl-PL" sz="2400" dirty="0" smtClean="0"/>
              <a:t>:</a:t>
            </a:r>
            <a:endParaRPr lang="pl-PL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836" y="1757382"/>
            <a:ext cx="413385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9181" y="1785926"/>
            <a:ext cx="43719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M. Praszalowicz: Geometrical Scaling in hadronic collisions</a:t>
            </a:r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D085C8-4EEB-4C13-8FB1-22E0DE8EDF2E}" type="slidenum">
              <a:rPr lang="pl-PL"/>
              <a:pPr>
                <a:defRPr/>
              </a:pPr>
              <a:t>11</a:t>
            </a:fld>
            <a:endParaRPr lang="pl-PL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mtClean="0"/>
              <a:t>Geometrical </a:t>
            </a:r>
            <a:r>
              <a:rPr lang="pl-PL" dirty="0" err="1" smtClean="0"/>
              <a:t>scaling</a:t>
            </a:r>
            <a:r>
              <a:rPr lang="pl-PL" dirty="0" smtClean="0"/>
              <a:t> of </a:t>
            </a:r>
            <a:r>
              <a:rPr lang="pl-PL" i="1" dirty="0" err="1" smtClean="0"/>
              <a:t>p</a:t>
            </a:r>
            <a:r>
              <a:rPr lang="pl-PL" baseline="-25000" dirty="0" err="1" smtClean="0"/>
              <a:t>T</a:t>
            </a:r>
            <a:r>
              <a:rPr lang="pl-PL" dirty="0" smtClean="0"/>
              <a:t> </a:t>
            </a:r>
            <a:r>
              <a:rPr lang="pl-PL" dirty="0" err="1" smtClean="0"/>
              <a:t>distributions</a:t>
            </a:r>
            <a:endParaRPr lang="pl-PL" dirty="0"/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550" y="1484313"/>
            <a:ext cx="31337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trzałka w prawo 7"/>
          <p:cNvSpPr/>
          <p:nvPr/>
        </p:nvSpPr>
        <p:spPr>
          <a:xfrm>
            <a:off x="3995738" y="1844675"/>
            <a:ext cx="863600" cy="5048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3072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1508125"/>
            <a:ext cx="30289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0450" y="2708275"/>
            <a:ext cx="264795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68425" y="3933825"/>
            <a:ext cx="16192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M. Praszalowicz: Geometrical Scaling in hadronic collisions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D085C8-4EEB-4C13-8FB1-22E0DE8EDF2E}" type="slidenum">
              <a:rPr lang="pl-PL"/>
              <a:pPr>
                <a:defRPr/>
              </a:pPr>
              <a:t>12</a:t>
            </a:fld>
            <a:endParaRPr lang="pl-PL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275" y="3716338"/>
            <a:ext cx="485775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Wygięta strzałka 8"/>
          <p:cNvSpPr/>
          <p:nvPr/>
        </p:nvSpPr>
        <p:spPr>
          <a:xfrm rot="5400000">
            <a:off x="4049713" y="2906712"/>
            <a:ext cx="863600" cy="104457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>
              <a:solidFill>
                <a:schemeClr val="tx1"/>
              </a:solidFill>
            </a:endParaRPr>
          </a:p>
        </p:txBody>
      </p:sp>
      <p:sp>
        <p:nvSpPr>
          <p:cNvPr id="13" name="Prostokąt zaokrąglony 12"/>
          <p:cNvSpPr/>
          <p:nvPr/>
        </p:nvSpPr>
        <p:spPr>
          <a:xfrm>
            <a:off x="3357554" y="4797152"/>
            <a:ext cx="2952750" cy="1512887"/>
          </a:xfrm>
          <a:prstGeom prst="roundRect">
            <a:avLst/>
          </a:pr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mtClean="0"/>
              <a:t>Geometrical </a:t>
            </a:r>
            <a:r>
              <a:rPr lang="pl-PL" dirty="0" err="1" smtClean="0"/>
              <a:t>scaling</a:t>
            </a:r>
            <a:r>
              <a:rPr lang="pl-PL" dirty="0" smtClean="0"/>
              <a:t> of </a:t>
            </a:r>
            <a:r>
              <a:rPr lang="pl-PL" i="1" dirty="0" err="1" smtClean="0"/>
              <a:t>p</a:t>
            </a:r>
            <a:r>
              <a:rPr lang="pl-PL" baseline="-25000" dirty="0" err="1" smtClean="0"/>
              <a:t>T</a:t>
            </a:r>
            <a:r>
              <a:rPr lang="pl-PL" dirty="0" smtClean="0"/>
              <a:t> </a:t>
            </a:r>
            <a:r>
              <a:rPr lang="pl-PL" dirty="0" err="1" smtClean="0"/>
              <a:t>distributions</a:t>
            </a:r>
            <a:endParaRPr lang="pl-PL" dirty="0"/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550" y="1484313"/>
            <a:ext cx="31337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trzałka w prawo 7"/>
          <p:cNvSpPr/>
          <p:nvPr/>
        </p:nvSpPr>
        <p:spPr>
          <a:xfrm>
            <a:off x="3995738" y="1844675"/>
            <a:ext cx="863600" cy="5048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3175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263" y="1508125"/>
            <a:ext cx="30289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0450" y="2708275"/>
            <a:ext cx="264795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68425" y="3933825"/>
            <a:ext cx="16192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0430" y="4941168"/>
            <a:ext cx="269557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6" name="pole tekstowe 10"/>
          <p:cNvSpPr txBox="1">
            <a:spLocks noChangeArrowheads="1"/>
          </p:cNvSpPr>
          <p:nvPr/>
        </p:nvSpPr>
        <p:spPr bwMode="auto">
          <a:xfrm>
            <a:off x="5072066" y="2500306"/>
            <a:ext cx="233749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400">
                <a:solidFill>
                  <a:srgbClr val="FF0000"/>
                </a:solidFill>
              </a:rPr>
              <a:t>integral over </a:t>
            </a:r>
            <a:r>
              <a:rPr lang="pl-PL" sz="2400" i="1">
                <a:solidFill>
                  <a:srgbClr val="FF0000"/>
                </a:solidFill>
              </a:rPr>
              <a:t>d</a:t>
            </a:r>
            <a:r>
              <a:rPr lang="el-GR" sz="2400" i="1">
                <a:solidFill>
                  <a:srgbClr val="FF0000"/>
                </a:solidFill>
              </a:rPr>
              <a:t>τ</a:t>
            </a:r>
            <a:r>
              <a:rPr lang="pl-PL" sz="2400">
                <a:solidFill>
                  <a:srgbClr val="FF0000"/>
                </a:solidFill>
              </a:rPr>
              <a:t> </a:t>
            </a:r>
            <a:endParaRPr lang="pl-PL" sz="2400" smtClean="0">
              <a:solidFill>
                <a:srgbClr val="FF0000"/>
              </a:solidFill>
            </a:endParaRPr>
          </a:p>
          <a:p>
            <a:r>
              <a:rPr lang="pl-PL" sz="2400" smtClean="0">
                <a:solidFill>
                  <a:srgbClr val="FF0000"/>
                </a:solidFill>
              </a:rPr>
              <a:t>is</a:t>
            </a:r>
            <a:r>
              <a:rPr lang="pl-PL" sz="2400">
                <a:solidFill>
                  <a:srgbClr val="FF0000"/>
                </a:solidFill>
              </a:rPr>
              <a:t> </a:t>
            </a:r>
            <a:r>
              <a:rPr lang="pl-PL" sz="2400" smtClean="0">
                <a:solidFill>
                  <a:srgbClr val="FF0000"/>
                </a:solidFill>
              </a:rPr>
              <a:t>energy </a:t>
            </a:r>
          </a:p>
          <a:p>
            <a:r>
              <a:rPr lang="pl-PL" sz="2400" smtClean="0">
                <a:solidFill>
                  <a:srgbClr val="FF0000"/>
                </a:solidFill>
              </a:rPr>
              <a:t>independent</a:t>
            </a:r>
            <a:endParaRPr lang="pl-PL" sz="2400">
              <a:solidFill>
                <a:srgbClr val="FF0000"/>
              </a:solidFill>
            </a:endParaRPr>
          </a:p>
        </p:txBody>
      </p:sp>
      <p:sp>
        <p:nvSpPr>
          <p:cNvPr id="31758" name="pole tekstowe 13"/>
          <p:cNvSpPr txBox="1">
            <a:spLocks noChangeArrowheads="1"/>
          </p:cNvSpPr>
          <p:nvPr/>
        </p:nvSpPr>
        <p:spPr bwMode="auto">
          <a:xfrm>
            <a:off x="539750" y="4941614"/>
            <a:ext cx="23352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400">
                <a:solidFill>
                  <a:srgbClr val="FF0000"/>
                </a:solidFill>
              </a:rPr>
              <a:t>effective growth</a:t>
            </a:r>
          </a:p>
          <a:p>
            <a:r>
              <a:rPr lang="pl-PL" sz="2400">
                <a:solidFill>
                  <a:srgbClr val="FF0000"/>
                </a:solidFill>
              </a:rPr>
              <a:t>of multiplicity is</a:t>
            </a:r>
          </a:p>
          <a:p>
            <a:r>
              <a:rPr lang="pl-PL" sz="2400">
                <a:solidFill>
                  <a:srgbClr val="FF0000"/>
                </a:solidFill>
              </a:rPr>
              <a:t>slower than </a:t>
            </a:r>
            <a:r>
              <a:rPr lang="el-GR" sz="2400" i="1">
                <a:solidFill>
                  <a:srgbClr val="FF0000"/>
                </a:solidFill>
              </a:rPr>
              <a:t>λ</a:t>
            </a:r>
            <a:endParaRPr lang="pl-PL" sz="2400" i="1">
              <a:solidFill>
                <a:srgbClr val="FF0000"/>
              </a:solidFill>
            </a:endParaRPr>
          </a:p>
        </p:txBody>
      </p:sp>
      <p:sp>
        <p:nvSpPr>
          <p:cNvPr id="15" name="Prostokąt zaokrąglony 14"/>
          <p:cNvSpPr/>
          <p:nvPr/>
        </p:nvSpPr>
        <p:spPr>
          <a:xfrm>
            <a:off x="7429520" y="1643050"/>
            <a:ext cx="1285884" cy="3214710"/>
          </a:xfrm>
          <a:prstGeom prst="roundRect">
            <a:avLst/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Elipsa 11"/>
          <p:cNvSpPr/>
          <p:nvPr/>
        </p:nvSpPr>
        <p:spPr>
          <a:xfrm>
            <a:off x="6858016" y="3716338"/>
            <a:ext cx="576262" cy="50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3124200" y="630423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l-PL"/>
              <a:t>M. Praszalowicz: Geometrical Scaling in hadronic collisions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D085C8-4EEB-4C13-8FB1-22E0DE8EDF2E}" type="slidenum">
              <a:rPr lang="pl-PL"/>
              <a:pPr>
                <a:defRPr/>
              </a:pPr>
              <a:t>13</a:t>
            </a:fld>
            <a:endParaRPr lang="pl-PL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err="1" smtClean="0"/>
              <a:t>Multiplicity</a:t>
            </a:r>
            <a:r>
              <a:rPr lang="pl-PL" dirty="0" smtClean="0"/>
              <a:t> </a:t>
            </a:r>
            <a:r>
              <a:rPr lang="pl-PL" err="1" smtClean="0"/>
              <a:t>from</a:t>
            </a:r>
            <a:r>
              <a:rPr lang="pl-PL" smtClean="0"/>
              <a:t> GS</a:t>
            </a:r>
            <a:endParaRPr lang="pl-PL" dirty="0"/>
          </a:p>
        </p:txBody>
      </p:sp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0" y="1370013"/>
            <a:ext cx="5943600" cy="492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4851400" y="2643188"/>
            <a:ext cx="935038" cy="360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M. Praszalowicz: Geometrical Scaling in hadronic collisions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D085C8-4EEB-4C13-8FB1-22E0DE8EDF2E}" type="slidenum">
              <a:rPr lang="pl-PL"/>
              <a:pPr>
                <a:defRPr/>
              </a:pPr>
              <a:t>14</a:t>
            </a:fld>
            <a:endParaRPr lang="pl-PL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046" y="857232"/>
            <a:ext cx="5408704" cy="5935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p-p</a:t>
            </a:r>
            <a:r>
              <a:rPr lang="pl-PL" dirty="0" smtClean="0"/>
              <a:t> at forward rapidity  </a:t>
            </a:r>
            <a:r>
              <a:rPr lang="pl-PL" i="1" dirty="0">
                <a:latin typeface="Times New Roman"/>
                <a:cs typeface="Times New Roman"/>
              </a:rPr>
              <a:t>y &gt; </a:t>
            </a:r>
            <a:r>
              <a:rPr lang="pl-PL" dirty="0">
                <a:latin typeface="Times New Roman"/>
                <a:cs typeface="Times New Roman"/>
              </a:rPr>
              <a:t>0</a:t>
            </a:r>
            <a:endParaRPr lang="pl-PL" dirty="0"/>
          </a:p>
        </p:txBody>
      </p:sp>
      <p:cxnSp>
        <p:nvCxnSpPr>
          <p:cNvPr id="6" name="Łącznik prosty ze strzałką 5"/>
          <p:cNvCxnSpPr/>
          <p:nvPr/>
        </p:nvCxnSpPr>
        <p:spPr>
          <a:xfrm rot="10800000" flipV="1">
            <a:off x="2786050" y="2214554"/>
            <a:ext cx="1857388" cy="1143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M. Praszalowicz: Geometrical Scaling in hadronic collisions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2780928"/>
            <a:ext cx="3098800" cy="12446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1484784"/>
            <a:ext cx="1854200" cy="87630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056" y="4725144"/>
            <a:ext cx="1638300" cy="736600"/>
          </a:xfrm>
          <a:prstGeom prst="rect">
            <a:avLst/>
          </a:prstGeom>
        </p:spPr>
      </p:pic>
      <p:cxnSp>
        <p:nvCxnSpPr>
          <p:cNvPr id="13" name="Łącznik prosty ze strzałką 12"/>
          <p:cNvCxnSpPr/>
          <p:nvPr/>
        </p:nvCxnSpPr>
        <p:spPr>
          <a:xfrm flipH="1" flipV="1">
            <a:off x="2938450" y="4365104"/>
            <a:ext cx="1993590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D085C8-4EEB-4C13-8FB1-22E0DE8EDF2E}" type="slidenum">
              <a:rPr lang="pl-PL"/>
              <a:pPr>
                <a:defRPr/>
              </a:pPr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3217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00" y="2780928"/>
            <a:ext cx="6261100" cy="1016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Kinematical range of GS in pp</a:t>
            </a: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M. Praszalowicz: Geometrical Scaling in hadronic collisions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200" y="1400448"/>
            <a:ext cx="2387600" cy="660400"/>
          </a:xfrm>
          <a:prstGeom prst="rect">
            <a:avLst/>
          </a:prstGeom>
        </p:spPr>
      </p:pic>
      <p:sp>
        <p:nvSpPr>
          <p:cNvPr id="5" name="Strzałka w dół 4"/>
          <p:cNvSpPr/>
          <p:nvPr/>
        </p:nvSpPr>
        <p:spPr>
          <a:xfrm>
            <a:off x="4067944" y="2132856"/>
            <a:ext cx="720080" cy="72008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D085C8-4EEB-4C13-8FB1-22E0DE8EDF2E}" type="slidenum">
              <a:rPr lang="pl-PL"/>
              <a:pPr>
                <a:defRPr/>
              </a:pPr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9448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00" y="2780928"/>
            <a:ext cx="6261100" cy="1016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Kinematical range of GS in pp</a:t>
            </a: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M. Praszalowicz: Geometrical Scaling in hadronic collisions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200" y="1400448"/>
            <a:ext cx="2387600" cy="660400"/>
          </a:xfrm>
          <a:prstGeom prst="rect">
            <a:avLst/>
          </a:prstGeom>
        </p:spPr>
      </p:pic>
      <p:sp>
        <p:nvSpPr>
          <p:cNvPr id="5" name="Strzałka w dół 4"/>
          <p:cNvSpPr/>
          <p:nvPr/>
        </p:nvSpPr>
        <p:spPr>
          <a:xfrm>
            <a:off x="4067944" y="2132856"/>
            <a:ext cx="720080" cy="72008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Tekstowe 6"/>
          <p:cNvSpPr txBox="1"/>
          <p:nvPr/>
        </p:nvSpPr>
        <p:spPr>
          <a:xfrm>
            <a:off x="1835696" y="4005064"/>
            <a:ext cx="56989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>
                <a:solidFill>
                  <a:srgbClr val="FF0000"/>
                </a:solidFill>
              </a:rPr>
              <a:t>transverse momentum schould be larger </a:t>
            </a:r>
          </a:p>
          <a:p>
            <a:r>
              <a:rPr lang="pl-PL" sz="2400">
                <a:solidFill>
                  <a:srgbClr val="FF0000"/>
                </a:solidFill>
              </a:rPr>
              <a:t>than some nonperturbative scale </a:t>
            </a:r>
            <a:r>
              <a:rPr lang="pl-PL" sz="2400">
                <a:solidFill>
                  <a:srgbClr val="FF0000"/>
                </a:solidFill>
                <a:latin typeface="Times New Roman"/>
                <a:cs typeface="Times New Roman"/>
              </a:rPr>
              <a:t>Λ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5085184"/>
            <a:ext cx="2743200" cy="11557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D085C8-4EEB-4C13-8FB1-22E0DE8EDF2E}" type="slidenum">
              <a:rPr lang="pl-PL"/>
              <a:pPr>
                <a:defRPr/>
              </a:pPr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6328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               NA61 Shine data</a:t>
            </a: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M. Praszalowicz: Geometrical Scaling in hadronic collisions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35042"/>
            <a:ext cx="2880320" cy="658780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516" y="2612504"/>
            <a:ext cx="5984284" cy="240067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071" y="4653136"/>
            <a:ext cx="6061433" cy="18002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872" y="1340768"/>
            <a:ext cx="4932040" cy="1381415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D085C8-4EEB-4C13-8FB1-22E0DE8EDF2E}" type="slidenum">
              <a:rPr lang="pl-PL"/>
              <a:pPr>
                <a:defRPr/>
              </a:pPr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8388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0" y="850900"/>
            <a:ext cx="9144000" cy="5140990"/>
          </a:xfrm>
          <a:prstGeom prst="rect">
            <a:avLst/>
          </a:prstGeom>
        </p:spPr>
      </p:pic>
      <p:sp>
        <p:nvSpPr>
          <p:cNvPr id="2050" name="Tytuł 1"/>
          <p:cNvSpPr>
            <a:spLocks noGrp="1"/>
          </p:cNvSpPr>
          <p:nvPr>
            <p:ph type="ctrTitle"/>
          </p:nvPr>
        </p:nvSpPr>
        <p:spPr>
          <a:xfrm>
            <a:off x="685800" y="1285861"/>
            <a:ext cx="7772400" cy="2314590"/>
          </a:xfrm>
        </p:spPr>
        <p:txBody>
          <a:bodyPr/>
          <a:lstStyle/>
          <a:p>
            <a:pPr eaLnBrk="1" hangingPunct="1"/>
            <a:r>
              <a:rPr lang="en-US"/>
              <a:t>Geometrical scaling </a:t>
            </a:r>
            <a:br>
              <a:rPr lang="en-US"/>
            </a:br>
            <a:r>
              <a:rPr lang="en-US"/>
              <a:t>in hadronic collisions</a:t>
            </a:r>
            <a:endParaRPr lang="pl-PL" smtClean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Michał </a:t>
            </a: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</a:rPr>
              <a:t>Praszałowicz</a:t>
            </a:r>
            <a:endParaRPr lang="pl-PL" dirty="0" smtClean="0">
              <a:solidFill>
                <a:schemeClr val="tx2">
                  <a:lumMod val="7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</a:rPr>
              <a:t>Jagiellonian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</a:rPr>
              <a:t>University</a:t>
            </a:r>
            <a:endParaRPr lang="pl-PL" dirty="0" smtClean="0">
              <a:solidFill>
                <a:schemeClr val="tx2">
                  <a:lumMod val="7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Kraków, Poland</a:t>
            </a:r>
            <a:endParaRPr lang="pl-PL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  <p:sp>
        <p:nvSpPr>
          <p:cNvPr id="6" name="PoleTekstowe 5"/>
          <p:cNvSpPr txBox="1"/>
          <p:nvPr/>
        </p:nvSpPr>
        <p:spPr>
          <a:xfrm>
            <a:off x="290671" y="6093296"/>
            <a:ext cx="8584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bg2">
                    <a:lumMod val="25000"/>
                  </a:schemeClr>
                </a:solidFill>
              </a:rPr>
              <a:t>10-th Polish Workshop on Relativistic Heavy-Ion Collisions, December 13-15, 2013 </a:t>
            </a:r>
          </a:p>
          <a:p>
            <a:pPr algn="ctr"/>
            <a:r>
              <a:rPr lang="en-US">
                <a:solidFill>
                  <a:schemeClr val="bg2">
                    <a:lumMod val="25000"/>
                  </a:schemeClr>
                </a:solidFill>
              </a:rPr>
              <a:t>Institute of Physics, Jan Kochanowski University, Kielce </a:t>
            </a:r>
            <a:endParaRPr lang="pl-PL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M. Praszalowicz: Geometrical Scaling in hadronic collisions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92912"/>
            <a:ext cx="9036496" cy="6742367"/>
          </a:xfrm>
          <a:prstGeom prst="rect">
            <a:avLst/>
          </a:prstGeom>
        </p:spPr>
      </p:pic>
      <p:sp>
        <p:nvSpPr>
          <p:cNvPr id="4" name="PoleTekstowe 3"/>
          <p:cNvSpPr txBox="1"/>
          <p:nvPr/>
        </p:nvSpPr>
        <p:spPr>
          <a:xfrm>
            <a:off x="2411760" y="118373"/>
            <a:ext cx="5086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/>
              <a:t>NA61 kinematical range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2C3928-7C31-4041-A624-92496FAE881C}" type="slidenum">
              <a:rPr lang="pl-PL"/>
              <a:pPr>
                <a:defRPr/>
              </a:pPr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0754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M. Praszalowicz: Geometrical Scaling in hadronic collisions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700"/>
            <a:ext cx="9144000" cy="6573520"/>
          </a:xfrm>
          <a:prstGeom prst="rect">
            <a:avLst/>
          </a:prstGeom>
        </p:spPr>
      </p:pic>
      <p:sp>
        <p:nvSpPr>
          <p:cNvPr id="4" name="PoleTekstowe 3"/>
          <p:cNvSpPr txBox="1"/>
          <p:nvPr/>
        </p:nvSpPr>
        <p:spPr>
          <a:xfrm>
            <a:off x="2411760" y="118373"/>
            <a:ext cx="5086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/>
              <a:t>NA61 kinematical range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2C3928-7C31-4041-A624-92496FAE881C}" type="slidenum">
              <a:rPr lang="pl-PL"/>
              <a:pPr>
                <a:defRPr/>
              </a:pPr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1200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M. Praszalowicz: Geometrical Scaling in hadronic collisions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"/>
            <a:ext cx="9144000" cy="6610244"/>
          </a:xfrm>
          <a:prstGeom prst="rect">
            <a:avLst/>
          </a:prstGeom>
        </p:spPr>
      </p:pic>
      <p:sp>
        <p:nvSpPr>
          <p:cNvPr id="4" name="PoleTekstowe 3"/>
          <p:cNvSpPr txBox="1"/>
          <p:nvPr/>
        </p:nvSpPr>
        <p:spPr>
          <a:xfrm>
            <a:off x="2411760" y="118373"/>
            <a:ext cx="5086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/>
              <a:t>NA61 kinematical range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2C3928-7C31-4041-A624-92496FAE881C}" type="slidenum">
              <a:rPr lang="pl-PL"/>
              <a:pPr>
                <a:defRPr/>
              </a:pPr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1341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M. Praszalowicz: Geometrical Scaling in hadronic collisions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528"/>
            <a:ext cx="9144000" cy="6580832"/>
          </a:xfrm>
          <a:prstGeom prst="rect">
            <a:avLst/>
          </a:prstGeom>
        </p:spPr>
      </p:pic>
      <p:sp>
        <p:nvSpPr>
          <p:cNvPr id="4" name="PoleTekstowe 3"/>
          <p:cNvSpPr txBox="1"/>
          <p:nvPr/>
        </p:nvSpPr>
        <p:spPr>
          <a:xfrm>
            <a:off x="2411760" y="118373"/>
            <a:ext cx="5086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/>
              <a:t>NA61 kinematical range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2C3928-7C31-4041-A624-92496FAE881C}" type="slidenum">
              <a:rPr lang="pl-PL"/>
              <a:pPr>
                <a:defRPr/>
              </a:pPr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9929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M. Praszalowicz: Geometrical Scaling in hadronic collisions</a:t>
            </a:r>
          </a:p>
        </p:txBody>
      </p:sp>
      <p:pic>
        <p:nvPicPr>
          <p:cNvPr id="3" name="shin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624" y="116632"/>
            <a:ext cx="6816413" cy="5830707"/>
          </a:xfrm>
          <a:prstGeom prst="rect">
            <a:avLst/>
          </a:prstGeom>
        </p:spPr>
      </p:pic>
      <p:cxnSp>
        <p:nvCxnSpPr>
          <p:cNvPr id="4" name="Łącznik prosty 3"/>
          <p:cNvCxnSpPr/>
          <p:nvPr/>
        </p:nvCxnSpPr>
        <p:spPr>
          <a:xfrm>
            <a:off x="2555776" y="1412776"/>
            <a:ext cx="864096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Łącznik prosty 4"/>
          <p:cNvCxnSpPr/>
          <p:nvPr/>
        </p:nvCxnSpPr>
        <p:spPr>
          <a:xfrm>
            <a:off x="2555776" y="1700808"/>
            <a:ext cx="864096" cy="0"/>
          </a:xfrm>
          <a:prstGeom prst="line">
            <a:avLst/>
          </a:prstGeom>
          <a:ln w="38100">
            <a:solidFill>
              <a:srgbClr val="39FF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y 5"/>
          <p:cNvCxnSpPr/>
          <p:nvPr/>
        </p:nvCxnSpPr>
        <p:spPr>
          <a:xfrm>
            <a:off x="2555776" y="1988840"/>
            <a:ext cx="864096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6"/>
          <p:cNvCxnSpPr/>
          <p:nvPr/>
        </p:nvCxnSpPr>
        <p:spPr>
          <a:xfrm>
            <a:off x="2555776" y="2276872"/>
            <a:ext cx="8640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PoleTekstowe 7"/>
          <p:cNvSpPr txBox="1"/>
          <p:nvPr/>
        </p:nvSpPr>
        <p:spPr>
          <a:xfrm>
            <a:off x="3635896" y="1220559"/>
            <a:ext cx="7623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  6.28</a:t>
            </a:r>
          </a:p>
          <a:p>
            <a:r>
              <a:rPr lang="pl-PL"/>
              <a:t>  7.75</a:t>
            </a:r>
          </a:p>
          <a:p>
            <a:r>
              <a:rPr lang="pl-PL"/>
              <a:t>  8.77</a:t>
            </a:r>
          </a:p>
          <a:p>
            <a:r>
              <a:rPr lang="pl-PL"/>
              <a:t>12.36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2C3928-7C31-4041-A624-92496FAE881C}" type="slidenum">
              <a:rPr lang="pl-PL"/>
              <a:pPr>
                <a:defRPr/>
              </a:pPr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4473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M. Praszalowicz: Geometrical Scaling in hadronic collisions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2"/>
            <a:ext cx="6845300" cy="49022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2C3928-7C31-4041-A624-92496FAE881C}" type="slidenum">
              <a:rPr lang="pl-PL"/>
              <a:pPr>
                <a:defRPr/>
              </a:pPr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8686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M. Praszalowicz: Geometrical Scaling in hadronic collisions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1772816"/>
            <a:ext cx="6807200" cy="49022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632"/>
            <a:ext cx="3117051" cy="223224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2C3928-7C31-4041-A624-92496FAE881C}" type="slidenum">
              <a:rPr lang="pl-PL"/>
              <a:pPr>
                <a:defRPr/>
              </a:pPr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7922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M. Praszalowicz: Geometrical Scaling in hadronic collisions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08" y="116632"/>
            <a:ext cx="4508500" cy="32893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288" y="152400"/>
            <a:ext cx="4521200" cy="32766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3502868"/>
            <a:ext cx="4533900" cy="32385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992" y="3511376"/>
            <a:ext cx="4546600" cy="33020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2C3928-7C31-4041-A624-92496FAE881C}" type="slidenum">
              <a:rPr lang="pl-PL"/>
              <a:pPr>
                <a:defRPr/>
              </a:pPr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3917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GS for identified particles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700808"/>
            <a:ext cx="3365500" cy="9525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432" y="1743720"/>
            <a:ext cx="3048000" cy="965200"/>
          </a:xfrm>
          <a:prstGeom prst="rect">
            <a:avLst/>
          </a:prstGeom>
        </p:spPr>
      </p:pic>
      <p:sp>
        <p:nvSpPr>
          <p:cNvPr id="5" name="Strzałka w prawo 4"/>
          <p:cNvSpPr/>
          <p:nvPr/>
        </p:nvSpPr>
        <p:spPr>
          <a:xfrm>
            <a:off x="4067944" y="1916832"/>
            <a:ext cx="1152128" cy="57606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636912"/>
            <a:ext cx="4013200" cy="40767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0556" y="2636912"/>
            <a:ext cx="4025900" cy="40767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M. Praszalowicz: Geometrical Scaling in hadronic collisions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D085C8-4EEB-4C13-8FB1-22E0DE8EDF2E}" type="slidenum">
              <a:rPr lang="pl-PL"/>
              <a:pPr>
                <a:defRPr/>
              </a:pPr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3116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pl-PL" dirty="0" smtClean="0"/>
              <a:t>Summary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220682" y="1268760"/>
            <a:ext cx="76482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tx2">
                  <a:lumMod val="20000"/>
                  <a:lumOff val="80000"/>
                </a:schemeClr>
              </a:buClr>
              <a:buFont typeface="Arial" pitchFamily="34" charset="0"/>
              <a:buChar char="•"/>
            </a:pPr>
            <a:r>
              <a:rPr lang="pl-PL" sz="24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GS in DIS works for rather high Bjorken </a:t>
            </a:r>
            <a:r>
              <a:rPr lang="pl-PL" sz="2400" i="1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x</a:t>
            </a:r>
            <a:endParaRPr lang="pl-PL" sz="2400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>
              <a:buClr>
                <a:schemeClr val="tx2">
                  <a:lumMod val="20000"/>
                  <a:lumOff val="80000"/>
                </a:schemeClr>
              </a:buClr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GS works also for charge particles in pp</a:t>
            </a:r>
            <a:endParaRPr lang="pl-PL" sz="2400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>
              <a:buClr>
                <a:schemeClr val="tx2">
                  <a:lumMod val="20000"/>
                  <a:lumOff val="80000"/>
                </a:schemeClr>
              </a:buClr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GSV is found for </a:t>
            </a:r>
            <a:r>
              <a:rPr lang="pl-PL" sz="2400" i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y ≠ </a:t>
            </a:r>
            <a:r>
              <a:rPr lang="pl-PL" sz="24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0 </a:t>
            </a:r>
            <a:r>
              <a:rPr lang="pl-PL" sz="24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in agreement with expectations</a:t>
            </a:r>
            <a:endParaRPr lang="pl-PL" sz="2400" dirty="0" smtClean="0">
              <a:solidFill>
                <a:schemeClr val="tx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2">
                  <a:lumMod val="20000"/>
                  <a:lumOff val="80000"/>
                </a:schemeClr>
              </a:buClr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GS for identified particles in </a:t>
            </a:r>
            <a:r>
              <a:rPr lang="pl-PL" sz="2400" i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m</a:t>
            </a:r>
            <a:r>
              <a:rPr lang="pl-PL" sz="2400" baseline="-25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lang="pl-PL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 − </a:t>
            </a:r>
            <a:r>
              <a:rPr lang="pl-PL" sz="2400" i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m</a:t>
            </a:r>
            <a:endParaRPr lang="pl-PL" sz="2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23528" y="3068960"/>
            <a:ext cx="74888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>
                <a:solidFill>
                  <a:schemeClr val="bg2">
                    <a:lumMod val="75000"/>
                  </a:schemeClr>
                </a:solidFill>
                <a:cs typeface="Times New Roman"/>
              </a:rPr>
              <a:t>Universal shape of GS</a:t>
            </a:r>
          </a:p>
          <a:p>
            <a:r>
              <a:rPr lang="pl-PL" sz="2400">
                <a:solidFill>
                  <a:schemeClr val="bg2">
                    <a:lumMod val="75000"/>
                  </a:schemeClr>
                </a:solidFill>
                <a:cs typeface="Times New Roman"/>
              </a:rPr>
              <a:t>connection with Tsallis-like parametrization</a:t>
            </a:r>
          </a:p>
          <a:p>
            <a:r>
              <a:rPr lang="pl-PL" sz="2400">
                <a:solidFill>
                  <a:schemeClr val="bg2">
                    <a:lumMod val="75000"/>
                  </a:schemeClr>
                </a:solidFill>
                <a:cs typeface="Times New Roman"/>
              </a:rPr>
              <a:t>relation to unitegrated glue</a:t>
            </a:r>
          </a:p>
          <a:p>
            <a:r>
              <a:rPr lang="pl-PL" sz="2400">
                <a:solidFill>
                  <a:schemeClr val="bg2">
                    <a:lumMod val="75000"/>
                  </a:schemeClr>
                </a:solidFill>
                <a:cs typeface="Times New Roman"/>
              </a:rPr>
              <a:t>GS in HI</a:t>
            </a:r>
          </a:p>
          <a:p>
            <a:r>
              <a:rPr lang="pl-PL" sz="2400">
                <a:solidFill>
                  <a:schemeClr val="bg2">
                    <a:lumMod val="75000"/>
                  </a:schemeClr>
                </a:solidFill>
                <a:cs typeface="Times New Roman"/>
              </a:rPr>
              <a:t>A dependence of the saturation scale</a:t>
            </a:r>
          </a:p>
          <a:p>
            <a:r>
              <a:rPr lang="pl-PL" sz="2400">
                <a:solidFill>
                  <a:schemeClr val="bg2">
                    <a:lumMod val="75000"/>
                  </a:schemeClr>
                </a:solidFill>
                <a:cs typeface="Times New Roman"/>
              </a:rPr>
              <a:t>centrality dependence</a:t>
            </a:r>
          </a:p>
          <a:p>
            <a:r>
              <a:rPr lang="pl-PL" sz="2400">
                <a:solidFill>
                  <a:schemeClr val="bg2">
                    <a:lumMod val="75000"/>
                  </a:schemeClr>
                </a:solidFill>
                <a:cs typeface="Times New Roman"/>
              </a:rPr>
              <a:t>why pp lambda is different than in DIS?</a:t>
            </a:r>
          </a:p>
          <a:p>
            <a:r>
              <a:rPr lang="pl-PL" sz="2400">
                <a:solidFill>
                  <a:schemeClr val="bg2">
                    <a:lumMod val="75000"/>
                  </a:schemeClr>
                </a:solidFill>
                <a:cs typeface="Times New Roman"/>
              </a:rPr>
              <a:t>quantitative analysis is needed </a:t>
            </a:r>
          </a:p>
        </p:txBody>
      </p:sp>
      <p:sp>
        <p:nvSpPr>
          <p:cNvPr id="3" name="Prostokąt 2"/>
          <p:cNvSpPr/>
          <p:nvPr/>
        </p:nvSpPr>
        <p:spPr>
          <a:xfrm rot="19733993">
            <a:off x="959137" y="2967335"/>
            <a:ext cx="7225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54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Why does this work?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M. Praszalowicz: Geometrical Scaling in hadronic collisions</a:t>
            </a:r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D085C8-4EEB-4C13-8FB1-22E0DE8EDF2E}" type="slidenum">
              <a:rPr lang="pl-PL"/>
              <a:pPr>
                <a:defRPr/>
              </a:pPr>
              <a:t>28</a:t>
            </a:fld>
            <a:endParaRPr lang="pl-PL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Geometrical</a:t>
            </a:r>
            <a:r>
              <a:rPr lang="pl-PL" dirty="0" smtClean="0"/>
              <a:t> </a:t>
            </a:r>
            <a:r>
              <a:rPr lang="pl-PL" dirty="0" err="1" smtClean="0"/>
              <a:t>Scaling</a:t>
            </a:r>
            <a:endParaRPr lang="pl-PL" i="1" dirty="0"/>
          </a:p>
        </p:txBody>
      </p:sp>
      <p:sp>
        <p:nvSpPr>
          <p:cNvPr id="5" name="Prostokąt 4"/>
          <p:cNvSpPr/>
          <p:nvPr/>
        </p:nvSpPr>
        <p:spPr>
          <a:xfrm>
            <a:off x="392498" y="5036983"/>
            <a:ext cx="86439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L. </a:t>
            </a:r>
            <a:r>
              <a:rPr lang="pl-PL" dirty="0" err="1" smtClean="0"/>
              <a:t>McLerran</a:t>
            </a:r>
            <a:r>
              <a:rPr lang="pl-PL" dirty="0" smtClean="0"/>
              <a:t>, M. </a:t>
            </a:r>
            <a:r>
              <a:rPr lang="pl-PL" dirty="0" err="1" smtClean="0"/>
              <a:t>P.</a:t>
            </a:r>
            <a:r>
              <a:rPr lang="pl-PL" dirty="0" smtClean="0"/>
              <a:t> Acta Phys.Polon.B41:1917,2010, B42:99,2011 </a:t>
            </a:r>
          </a:p>
          <a:p>
            <a:r>
              <a:rPr lang="pl-PL" dirty="0" smtClean="0"/>
              <a:t>M. </a:t>
            </a:r>
            <a:r>
              <a:rPr lang="pl-PL" dirty="0" err="1" smtClean="0"/>
              <a:t>P.</a:t>
            </a:r>
            <a:r>
              <a:rPr lang="pl-PL" dirty="0" smtClean="0"/>
              <a:t> Phys.Rev.Lett.106:142002,2011, </a:t>
            </a:r>
            <a:r>
              <a:rPr lang="fr-FR" dirty="0" smtClean="0"/>
              <a:t>Acta Phys.Pol. B42 (2011) 1557-1566</a:t>
            </a:r>
          </a:p>
          <a:p>
            <a:r>
              <a:rPr lang="pl-PL"/>
              <a:t>Phys.Rev. D87 (2013) 071502(R)</a:t>
            </a:r>
          </a:p>
          <a:p>
            <a:r>
              <a:rPr lang="pl-PL"/>
              <a:t>L. McLerran, M.P. and B. Schenke, arXiv:1306.2350 [hep-ph] (Nucl. Phys. A)</a:t>
            </a:r>
            <a:endParaRPr lang="pl-PL" dirty="0" smtClean="0"/>
          </a:p>
        </p:txBody>
      </p:sp>
      <p:sp>
        <p:nvSpPr>
          <p:cNvPr id="6" name="pole tekstowe 5"/>
          <p:cNvSpPr txBox="1"/>
          <p:nvPr/>
        </p:nvSpPr>
        <p:spPr>
          <a:xfrm>
            <a:off x="323528" y="1364575"/>
            <a:ext cx="60837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4F6228"/>
                </a:solidFill>
              </a:rPr>
              <a:t>J. Dias de Deus, Nucl. Phys. B 59 (1973) 231; </a:t>
            </a:r>
            <a:endParaRPr lang="pl-PL" dirty="0" smtClean="0">
              <a:solidFill>
                <a:srgbClr val="4F6228"/>
              </a:solidFill>
            </a:endParaRPr>
          </a:p>
          <a:p>
            <a:pPr marL="342900" indent="-342900"/>
            <a:r>
              <a:rPr lang="pl-PL" dirty="0" smtClean="0">
                <a:solidFill>
                  <a:srgbClr val="4F6228"/>
                </a:solidFill>
              </a:rPr>
              <a:t>A.</a:t>
            </a:r>
            <a:r>
              <a:rPr lang="pt-BR" dirty="0" smtClean="0">
                <a:solidFill>
                  <a:srgbClr val="4F6228"/>
                </a:solidFill>
              </a:rPr>
              <a:t>J. Buras, J. Dias de Deus, Nucl.Phys. B 71 (1974) 481; </a:t>
            </a:r>
            <a:endParaRPr lang="pl-PL" dirty="0" smtClean="0">
              <a:solidFill>
                <a:srgbClr val="4F6228"/>
              </a:solidFill>
            </a:endParaRPr>
          </a:p>
          <a:p>
            <a:pPr marL="342900" indent="-342900"/>
            <a:r>
              <a:rPr lang="pt-BR" dirty="0" smtClean="0">
                <a:solidFill>
                  <a:srgbClr val="4F6228"/>
                </a:solidFill>
              </a:rPr>
              <a:t>J. Dias de Deus, P. Kroll, J. Phys. G 9 (1983) L81; </a:t>
            </a:r>
            <a:endParaRPr lang="pl-PL" dirty="0" smtClean="0">
              <a:solidFill>
                <a:srgbClr val="4F6228"/>
              </a:solidFill>
            </a:endParaRPr>
          </a:p>
          <a:p>
            <a:pPr marL="342900" indent="-342900"/>
            <a:r>
              <a:rPr lang="pt-BR" dirty="0" smtClean="0">
                <a:solidFill>
                  <a:srgbClr val="4F6228"/>
                </a:solidFill>
              </a:rPr>
              <a:t>J. Dias </a:t>
            </a:r>
            <a:r>
              <a:rPr lang="pl-PL" dirty="0" smtClean="0">
                <a:solidFill>
                  <a:srgbClr val="4F6228"/>
                </a:solidFill>
              </a:rPr>
              <a:t>de Deus, Acta </a:t>
            </a:r>
            <a:r>
              <a:rPr lang="pl-PL" dirty="0" err="1" smtClean="0">
                <a:solidFill>
                  <a:srgbClr val="4F6228"/>
                </a:solidFill>
              </a:rPr>
              <a:t>Phys</a:t>
            </a:r>
            <a:r>
              <a:rPr lang="pl-PL" dirty="0" smtClean="0">
                <a:solidFill>
                  <a:srgbClr val="4F6228"/>
                </a:solidFill>
              </a:rPr>
              <a:t>. Polon. B 6 (1975) 613.</a:t>
            </a:r>
            <a:endParaRPr lang="pl-PL" dirty="0">
              <a:solidFill>
                <a:srgbClr val="4F6228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363791" y="2636912"/>
            <a:ext cx="75026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i="1" dirty="0" err="1" smtClean="0"/>
              <a:t>Geometric</a:t>
            </a:r>
            <a:r>
              <a:rPr lang="pl-PL" i="1" dirty="0" smtClean="0"/>
              <a:t> </a:t>
            </a:r>
            <a:r>
              <a:rPr lang="pl-PL" i="1" dirty="0" err="1" smtClean="0"/>
              <a:t>scaling</a:t>
            </a:r>
            <a:r>
              <a:rPr lang="pl-PL" i="1" dirty="0" smtClean="0"/>
              <a:t> for </a:t>
            </a:r>
            <a:r>
              <a:rPr lang="pl-PL" i="1" dirty="0" err="1" smtClean="0"/>
              <a:t>the</a:t>
            </a:r>
            <a:r>
              <a:rPr lang="pl-PL" i="1" dirty="0" smtClean="0"/>
              <a:t> </a:t>
            </a:r>
            <a:r>
              <a:rPr lang="pl-PL" i="1" dirty="0" err="1" smtClean="0"/>
              <a:t>total</a:t>
            </a:r>
            <a:r>
              <a:rPr lang="pl-PL" i="1" dirty="0" smtClean="0"/>
              <a:t>  </a:t>
            </a:r>
            <a:r>
              <a:rPr lang="el-GR" dirty="0" smtClean="0">
                <a:latin typeface="Times New Roman"/>
                <a:cs typeface="Times New Roman"/>
              </a:rPr>
              <a:t>γ</a:t>
            </a:r>
            <a:r>
              <a:rPr lang="pl-PL" dirty="0" smtClean="0"/>
              <a:t>* p </a:t>
            </a:r>
            <a:r>
              <a:rPr lang="pl-PL" i="1" dirty="0" err="1" smtClean="0"/>
              <a:t>cross-section</a:t>
            </a:r>
            <a:r>
              <a:rPr lang="pl-PL" i="1" dirty="0" smtClean="0"/>
              <a:t> </a:t>
            </a:r>
            <a:r>
              <a:rPr lang="pl-PL" i="1" dirty="0" err="1" smtClean="0"/>
              <a:t>in</a:t>
            </a:r>
            <a:r>
              <a:rPr lang="pl-PL" i="1" dirty="0" smtClean="0"/>
              <a:t> </a:t>
            </a:r>
            <a:r>
              <a:rPr lang="pl-PL" i="1" dirty="0" err="1" smtClean="0"/>
              <a:t>the</a:t>
            </a:r>
            <a:r>
              <a:rPr lang="pl-PL" i="1" dirty="0" smtClean="0"/>
              <a:t> </a:t>
            </a:r>
            <a:r>
              <a:rPr lang="pl-PL" i="1" dirty="0" err="1" smtClean="0"/>
              <a:t>low</a:t>
            </a:r>
            <a:r>
              <a:rPr lang="pl-PL" dirty="0" smtClean="0"/>
              <a:t> </a:t>
            </a:r>
            <a:r>
              <a:rPr lang="pl-PL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pl-PL" dirty="0" smtClean="0"/>
              <a:t> </a:t>
            </a:r>
            <a:r>
              <a:rPr lang="pl-PL" i="1" dirty="0" smtClean="0"/>
              <a:t>region</a:t>
            </a:r>
            <a:r>
              <a:rPr lang="pl-PL" dirty="0" smtClean="0"/>
              <a:t>.</a:t>
            </a:r>
            <a:br>
              <a:rPr lang="pl-PL" dirty="0" smtClean="0"/>
            </a:br>
            <a:r>
              <a:rPr lang="pl-PL" dirty="0"/>
              <a:t>A.M. </a:t>
            </a:r>
            <a:r>
              <a:rPr lang="pl-PL" dirty="0" err="1"/>
              <a:t>Stasto</a:t>
            </a:r>
            <a:r>
              <a:rPr lang="pl-PL" dirty="0"/>
              <a:t>, K. J. Golec-Biernat , J. </a:t>
            </a:r>
            <a:r>
              <a:rPr lang="pl-PL" dirty="0" err="1"/>
              <a:t>Kwiecinski</a:t>
            </a:r>
            <a:r>
              <a:rPr lang="pl-PL" dirty="0"/>
              <a:t>  </a:t>
            </a:r>
            <a:r>
              <a:rPr lang="pl-PL" dirty="0" err="1"/>
              <a:t>PRL</a:t>
            </a:r>
            <a:r>
              <a:rPr lang="pl-PL" dirty="0"/>
              <a:t> 86 (2001) 596-599 </a:t>
            </a:r>
          </a:p>
          <a:p>
            <a:r>
              <a:rPr lang="pl-PL" dirty="0"/>
              <a:t>M. </a:t>
            </a:r>
            <a:r>
              <a:rPr lang="pl-PL" dirty="0" err="1"/>
              <a:t>P. and</a:t>
            </a:r>
            <a:r>
              <a:rPr lang="pl-PL" dirty="0"/>
              <a:t> T. </a:t>
            </a:r>
            <a:r>
              <a:rPr lang="pl-PL" dirty="0" err="1"/>
              <a:t>Stebel </a:t>
            </a:r>
            <a:r>
              <a:rPr lang="pl-PL"/>
              <a:t>JHEP (2013) 1303 090, 1304 169 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3691756"/>
            <a:ext cx="3744416" cy="1020418"/>
          </a:xfrm>
          <a:prstGeom prst="rect">
            <a:avLst/>
          </a:prstGeom>
        </p:spPr>
      </p:pic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M. Praszalowicz: Geometrical Scaling in hadronic collisions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D085C8-4EEB-4C13-8FB1-22E0DE8EDF2E}" type="slidenum">
              <a:rPr lang="pl-PL"/>
              <a:pPr>
                <a:defRPr/>
              </a:pPr>
              <a:t>2</a:t>
            </a:fld>
            <a:endParaRPr lang="pl-PL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Summary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220682" y="1268760"/>
            <a:ext cx="76482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sz="2400" dirty="0" err="1" smtClean="0">
                <a:solidFill>
                  <a:srgbClr val="002060"/>
                </a:solidFill>
              </a:rPr>
              <a:t> GS in DIS works for rather high Bjorken </a:t>
            </a:r>
            <a:r>
              <a:rPr lang="pl-PL" sz="2400" i="1" dirty="0" err="1">
                <a:solidFill>
                  <a:srgbClr val="002060"/>
                </a:solidFill>
                <a:latin typeface="Times New Roman"/>
                <a:cs typeface="Times New Roman"/>
              </a:rPr>
              <a:t>x</a:t>
            </a:r>
            <a:endParaRPr lang="pl-PL" sz="2400" dirty="0" smtClean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l-PL" sz="2400" dirty="0" smtClean="0">
                <a:solidFill>
                  <a:srgbClr val="002060"/>
                </a:solidFill>
              </a:rPr>
              <a:t> </a:t>
            </a:r>
            <a:r>
              <a:rPr lang="pl-PL" sz="2400" dirty="0" err="1" smtClean="0">
                <a:solidFill>
                  <a:srgbClr val="002060"/>
                </a:solidFill>
              </a:rPr>
              <a:t>GS works also for charge particles in pp</a:t>
            </a:r>
            <a:endParaRPr lang="pl-PL" sz="2400" dirty="0" smtClean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l-PL" sz="2400" dirty="0" smtClean="0">
                <a:solidFill>
                  <a:srgbClr val="002060"/>
                </a:solidFill>
              </a:rPr>
              <a:t> </a:t>
            </a:r>
            <a:r>
              <a:rPr lang="pl-PL" sz="2400" dirty="0" err="1" smtClean="0">
                <a:solidFill>
                  <a:srgbClr val="002060"/>
                </a:solidFill>
              </a:rPr>
              <a:t>GSV is found for </a:t>
            </a:r>
            <a:r>
              <a:rPr lang="pl-PL" sz="2400" i="1" dirty="0" err="1" smtClean="0">
                <a:solidFill>
                  <a:srgbClr val="002060"/>
                </a:solidFill>
                <a:latin typeface="Times New Roman"/>
                <a:cs typeface="Times New Roman"/>
              </a:rPr>
              <a:t>y ≠ </a:t>
            </a:r>
            <a:r>
              <a:rPr lang="pl-PL" sz="2400" dirty="0" err="1" smtClean="0">
                <a:solidFill>
                  <a:srgbClr val="002060"/>
                </a:solidFill>
                <a:latin typeface="Times New Roman"/>
                <a:cs typeface="Times New Roman"/>
              </a:rPr>
              <a:t>0 </a:t>
            </a:r>
            <a:r>
              <a:rPr lang="pl-PL" sz="2400" dirty="0" err="1" smtClean="0">
                <a:solidFill>
                  <a:srgbClr val="002060"/>
                </a:solidFill>
                <a:latin typeface="Arial"/>
                <a:cs typeface="Arial"/>
              </a:rPr>
              <a:t>in agreement with expectations</a:t>
            </a:r>
            <a:endParaRPr lang="pl-PL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pl-PL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400" dirty="0" smtClean="0">
                <a:solidFill>
                  <a:srgbClr val="002060"/>
                </a:solidFill>
                <a:latin typeface="Arial"/>
                <a:cs typeface="Arial"/>
              </a:rPr>
              <a:t>GS for identified particles in </a:t>
            </a:r>
            <a:r>
              <a:rPr lang="pl-PL" sz="2400" i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>m</a:t>
            </a:r>
            <a:r>
              <a:rPr lang="pl-PL" sz="2400" baseline="-250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T</a:t>
            </a:r>
            <a:r>
              <a:rPr lang="pl-PL" sz="24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 − </a:t>
            </a:r>
            <a:r>
              <a:rPr lang="pl-PL" sz="2400" i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>m</a:t>
            </a:r>
            <a:endParaRPr lang="pl-PL" sz="2400" dirty="0"/>
          </a:p>
        </p:txBody>
      </p:sp>
      <p:sp>
        <p:nvSpPr>
          <p:cNvPr id="5" name="Prostokąt 4"/>
          <p:cNvSpPr/>
          <p:nvPr/>
        </p:nvSpPr>
        <p:spPr>
          <a:xfrm>
            <a:off x="323528" y="3068960"/>
            <a:ext cx="74888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>
                <a:solidFill>
                  <a:srgbClr val="4F6228"/>
                </a:solidFill>
                <a:cs typeface="Times New Roman"/>
              </a:rPr>
              <a:t>Universal shape of GS</a:t>
            </a:r>
          </a:p>
          <a:p>
            <a:r>
              <a:rPr lang="pl-PL" sz="2400">
                <a:solidFill>
                  <a:srgbClr val="4F6228"/>
                </a:solidFill>
                <a:cs typeface="Times New Roman"/>
              </a:rPr>
              <a:t>connection with Tsallis-like parametrization</a:t>
            </a:r>
          </a:p>
          <a:p>
            <a:r>
              <a:rPr lang="pl-PL" sz="2400">
                <a:solidFill>
                  <a:srgbClr val="4F6228"/>
                </a:solidFill>
                <a:cs typeface="Times New Roman"/>
              </a:rPr>
              <a:t>relation to unitegrated glue</a:t>
            </a:r>
          </a:p>
          <a:p>
            <a:r>
              <a:rPr lang="pl-PL" sz="2400">
                <a:solidFill>
                  <a:srgbClr val="4F6228"/>
                </a:solidFill>
                <a:cs typeface="Times New Roman"/>
              </a:rPr>
              <a:t>GS in HI</a:t>
            </a:r>
          </a:p>
          <a:p>
            <a:r>
              <a:rPr lang="pl-PL" sz="2400">
                <a:solidFill>
                  <a:srgbClr val="4F6228"/>
                </a:solidFill>
                <a:cs typeface="Times New Roman"/>
              </a:rPr>
              <a:t>A dependence of the saturation scale</a:t>
            </a:r>
          </a:p>
          <a:p>
            <a:r>
              <a:rPr lang="pl-PL" sz="2400">
                <a:solidFill>
                  <a:srgbClr val="4F6228"/>
                </a:solidFill>
                <a:cs typeface="Times New Roman"/>
              </a:rPr>
              <a:t>centrality dependence</a:t>
            </a:r>
          </a:p>
          <a:p>
            <a:r>
              <a:rPr lang="pl-PL" sz="2400">
                <a:solidFill>
                  <a:srgbClr val="4F6228"/>
                </a:solidFill>
                <a:cs typeface="Times New Roman"/>
              </a:rPr>
              <a:t>why pp lambda is different than in DIS?</a:t>
            </a:r>
          </a:p>
          <a:p>
            <a:r>
              <a:rPr lang="pl-PL" sz="2400">
                <a:solidFill>
                  <a:srgbClr val="4F6228"/>
                </a:solidFill>
                <a:cs typeface="Times New Roman"/>
              </a:rPr>
              <a:t>quantitative analysis is need</a:t>
            </a:r>
            <a:r>
              <a:rPr lang="pl-PL" sz="2400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ed</a:t>
            </a:r>
            <a:r>
              <a:rPr lang="pl-PL" sz="2400">
                <a:solidFill>
                  <a:srgbClr val="4F6228"/>
                </a:solidFill>
                <a:cs typeface="Times New Roman"/>
              </a:rPr>
              <a:t> 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M. Praszalowicz: Geometrical Scaling in hadronic collisions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D085C8-4EEB-4C13-8FB1-22E0DE8EDF2E}" type="slidenum">
              <a:rPr lang="pl-PL"/>
              <a:pPr>
                <a:defRPr/>
              </a:pPr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0339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Backup Slides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M. Praszalowicz: Geometrical Scaling in hadronic collisions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D085C8-4EEB-4C13-8FB1-22E0DE8EDF2E}" type="slidenum">
              <a:rPr lang="pl-PL"/>
              <a:pPr>
                <a:defRPr/>
              </a:pPr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318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5642570"/>
            <a:ext cx="26765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Prostokąt zaokrąglony 4"/>
          <p:cNvSpPr/>
          <p:nvPr/>
        </p:nvSpPr>
        <p:spPr>
          <a:xfrm>
            <a:off x="3059832" y="5445224"/>
            <a:ext cx="3024336" cy="1080120"/>
          </a:xfrm>
          <a:prstGeom prst="roundRect">
            <a:avLst/>
          </a:prstGeom>
          <a:solidFill>
            <a:schemeClr val="accent6">
              <a:lumMod val="60000"/>
              <a:lumOff val="40000"/>
              <a:alpha val="1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GS </a:t>
            </a:r>
            <a:r>
              <a:rPr lang="pl-PL" dirty="0" err="1" smtClean="0"/>
              <a:t>in</a:t>
            </a:r>
            <a:r>
              <a:rPr lang="pl-PL" dirty="0" smtClean="0"/>
              <a:t> HI: </a:t>
            </a:r>
            <a:r>
              <a:rPr lang="pl-PL" i="1" dirty="0" smtClean="0"/>
              <a:t>A</a:t>
            </a:r>
            <a:r>
              <a:rPr lang="pl-PL" dirty="0" smtClean="0"/>
              <a:t> </a:t>
            </a:r>
            <a:r>
              <a:rPr lang="pl-PL" dirty="0" err="1" smtClean="0"/>
              <a:t>dependence</a:t>
            </a:r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1504950"/>
            <a:ext cx="9134475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M. Praszalowicz: Geometrical Scaling in hadronic collisions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D085C8-4EEB-4C13-8FB1-22E0DE8EDF2E}" type="slidenum">
              <a:rPr lang="pl-PL"/>
              <a:pPr>
                <a:defRPr/>
              </a:pPr>
              <a:t>31</a:t>
            </a:fld>
            <a:endParaRPr lang="pl-PL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GS </a:t>
            </a:r>
            <a:r>
              <a:rPr lang="pl-PL" dirty="0" err="1" smtClean="0"/>
              <a:t>in</a:t>
            </a:r>
            <a:r>
              <a:rPr lang="pl-PL" dirty="0" smtClean="0"/>
              <a:t> HI: </a:t>
            </a:r>
            <a:r>
              <a:rPr lang="pl-PL" i="1" dirty="0" smtClean="0"/>
              <a:t>A</a:t>
            </a:r>
            <a:r>
              <a:rPr lang="pl-PL" dirty="0" smtClean="0"/>
              <a:t> </a:t>
            </a:r>
            <a:r>
              <a:rPr lang="pl-PL" dirty="0" err="1" smtClean="0"/>
              <a:t>dependence</a:t>
            </a:r>
            <a:endParaRPr lang="pl-P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9492" y="1214422"/>
            <a:ext cx="54673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1764" y="2420888"/>
            <a:ext cx="40767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201" y="2345779"/>
            <a:ext cx="3914775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lipsa 10"/>
          <p:cNvSpPr/>
          <p:nvPr/>
        </p:nvSpPr>
        <p:spPr>
          <a:xfrm>
            <a:off x="6660232" y="5807544"/>
            <a:ext cx="571504" cy="285752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M. Praszalowicz: Geometrical Scaling in hadronic collisions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D085C8-4EEB-4C13-8FB1-22E0DE8EDF2E}" type="slidenum">
              <a:rPr lang="pl-PL"/>
              <a:pPr>
                <a:defRPr/>
              </a:pPr>
              <a:t>32</a:t>
            </a:fld>
            <a:endParaRPr lang="pl-PL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GS in pA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24" y="3501008"/>
            <a:ext cx="2603500" cy="12065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1772816"/>
            <a:ext cx="5765800" cy="37973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5013176"/>
            <a:ext cx="3783663" cy="84251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1412776"/>
            <a:ext cx="7137400" cy="292100"/>
          </a:xfrm>
          <a:prstGeom prst="rect">
            <a:avLst/>
          </a:prstGeom>
        </p:spPr>
      </p:pic>
      <p:sp>
        <p:nvSpPr>
          <p:cNvPr id="7" name="PoleTekstowe 6"/>
          <p:cNvSpPr txBox="1"/>
          <p:nvPr/>
        </p:nvSpPr>
        <p:spPr>
          <a:xfrm>
            <a:off x="683568" y="3635732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_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  <p:sp>
        <p:nvSpPr>
          <p:cNvPr id="9" name="Symbol zastępczy stopki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M. Praszalowicz: Geometrical Scaling in hadronic collisions</a:t>
            </a:r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D085C8-4EEB-4C13-8FB1-22E0DE8EDF2E}" type="slidenum">
              <a:rPr lang="pl-PL"/>
              <a:pPr>
                <a:defRPr/>
              </a:pPr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85950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GS in pA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0" y="1412776"/>
            <a:ext cx="4347483" cy="388843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881" y="1556792"/>
            <a:ext cx="4313591" cy="3888432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611560" y="566124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/>
              <a:t>L. McLerran, M.P. and B. Schenke, arXiv:1306.2350 [hep-ph] (Nucl. Phys. A)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M. Praszalowicz: Geometrical Scaling in hadronic collisions</a:t>
            </a:r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D085C8-4EEB-4C13-8FB1-22E0DE8EDF2E}" type="slidenum">
              <a:rPr lang="pl-PL"/>
              <a:pPr>
                <a:defRPr/>
              </a:pPr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840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6393097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683568" y="116632"/>
            <a:ext cx="3698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Combined</a:t>
            </a:r>
            <a:r>
              <a:rPr lang="pl-PL" dirty="0" smtClean="0"/>
              <a:t> HERA data 2009 for e</a:t>
            </a:r>
            <a:r>
              <a:rPr lang="pl-PL" baseline="30000" dirty="0" smtClean="0"/>
              <a:t>+</a:t>
            </a: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M. Praszalowicz: Geometrical Scaling in hadronic collisions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2C3928-7C31-4041-A624-92496FAE881C}" type="slidenum">
              <a:rPr lang="pl-PL"/>
              <a:pPr>
                <a:defRPr/>
              </a:pPr>
              <a:t>3</a:t>
            </a:fld>
            <a:endParaRPr lang="pl-PL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900"/>
            <a:ext cx="9144000" cy="6409656"/>
          </a:xfrm>
          <a:prstGeom prst="rect">
            <a:avLst/>
          </a:prstGeom>
        </p:spPr>
      </p:pic>
      <p:cxnSp>
        <p:nvCxnSpPr>
          <p:cNvPr id="5" name="Łącznik prosty ze strzałką 4"/>
          <p:cNvCxnSpPr/>
          <p:nvPr/>
        </p:nvCxnSpPr>
        <p:spPr>
          <a:xfrm flipH="1">
            <a:off x="6876256" y="1556792"/>
            <a:ext cx="1224136" cy="17281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 tekstowe 5"/>
          <p:cNvSpPr txBox="1"/>
          <p:nvPr/>
        </p:nvSpPr>
        <p:spPr>
          <a:xfrm>
            <a:off x="7762297" y="1124744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large</a:t>
            </a:r>
            <a:r>
              <a:rPr lang="pl-PL" dirty="0" smtClean="0"/>
              <a:t> 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332656"/>
            <a:ext cx="515302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aokrąglony prostokąt 2"/>
          <p:cNvSpPr/>
          <p:nvPr/>
        </p:nvSpPr>
        <p:spPr>
          <a:xfrm>
            <a:off x="6012160" y="404664"/>
            <a:ext cx="1224136" cy="64807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M. Praszalowicz: Geometrical Scaling in hadronic collisions</a:t>
            </a:r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2C3928-7C31-4041-A624-92496FAE881C}" type="slidenum">
              <a:rPr lang="pl-PL"/>
              <a:pPr>
                <a:defRPr/>
              </a:pPr>
              <a:t>4</a:t>
            </a:fld>
            <a:endParaRPr lang="pl-PL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Domain of GS in DIS</a:t>
            </a: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2195736" y="6356350"/>
            <a:ext cx="4752528" cy="365125"/>
          </a:xfrm>
        </p:spPr>
        <p:txBody>
          <a:bodyPr/>
          <a:lstStyle/>
          <a:p>
            <a:pPr>
              <a:defRPr/>
            </a:pPr>
            <a:r>
              <a:rPr lang="pl-PL"/>
              <a:t>M. Praszalowicz: Geometrical Scaling in hadronic collisions</a:t>
            </a:r>
          </a:p>
        </p:txBody>
      </p:sp>
      <p:sp>
        <p:nvSpPr>
          <p:cNvPr id="4" name="PoleTekstowe 3"/>
          <p:cNvSpPr txBox="1"/>
          <p:nvPr/>
        </p:nvSpPr>
        <p:spPr>
          <a:xfrm>
            <a:off x="2915816" y="2924944"/>
            <a:ext cx="321447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i="1">
                <a:solidFill>
                  <a:srgbClr val="FF0000"/>
                </a:solidFill>
                <a:latin typeface="Times New Roman"/>
                <a:cs typeface="Times New Roman"/>
              </a:rPr>
              <a:t>λ</a:t>
            </a:r>
            <a:r>
              <a:rPr lang="pl-PL" sz="3200">
                <a:solidFill>
                  <a:srgbClr val="FF0000"/>
                </a:solidFill>
                <a:latin typeface="Times New Roman"/>
                <a:cs typeface="Times New Roman"/>
              </a:rPr>
              <a:t> = 0.329 ± 0.005</a:t>
            </a:r>
            <a:endParaRPr lang="pl-PL" sz="3200" i="1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pl-PL" sz="3200">
                <a:solidFill>
                  <a:srgbClr val="FF0000"/>
                </a:solidFill>
                <a:latin typeface="Times New Roman"/>
                <a:cs typeface="Times New Roman"/>
              </a:rPr>
              <a:t>up to  </a:t>
            </a:r>
            <a:r>
              <a:rPr lang="pl-PL" sz="3200" i="1">
                <a:solidFill>
                  <a:srgbClr val="FF0000"/>
                </a:solidFill>
                <a:latin typeface="Times New Roman"/>
                <a:cs typeface="Times New Roman"/>
              </a:rPr>
              <a:t>x </a:t>
            </a:r>
            <a:r>
              <a:rPr lang="pl-PL" sz="3200">
                <a:solidFill>
                  <a:srgbClr val="FF0000"/>
                </a:solidFill>
                <a:latin typeface="Times New Roman"/>
                <a:cs typeface="Times New Roman"/>
              </a:rPr>
              <a:t>= 0.08 (!)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395536" y="5445224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M. </a:t>
            </a:r>
            <a:r>
              <a:rPr lang="pl-PL" dirty="0" err="1"/>
              <a:t>P. and</a:t>
            </a:r>
            <a:r>
              <a:rPr lang="pl-PL" dirty="0"/>
              <a:t> T. </a:t>
            </a:r>
            <a:r>
              <a:rPr lang="pl-PL" dirty="0" err="1"/>
              <a:t>Stebel </a:t>
            </a:r>
            <a:r>
              <a:rPr lang="pl-PL"/>
              <a:t>JHEP (2013) 1303 090, 1304 169 </a:t>
            </a:r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D085C8-4EEB-4C13-8FB1-22E0DE8EDF2E}" type="slidenum">
              <a:rPr lang="pl-PL"/>
              <a:pPr>
                <a:defRPr/>
              </a:pPr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9265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4105" y="1142984"/>
            <a:ext cx="5078225" cy="5668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458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Saturation</a:t>
            </a:r>
            <a:endParaRPr lang="pl-PL" dirty="0" smtClean="0"/>
          </a:p>
        </p:txBody>
      </p:sp>
      <p:sp>
        <p:nvSpPr>
          <p:cNvPr id="19460" name="pole tekstowe 3"/>
          <p:cNvSpPr txBox="1">
            <a:spLocks noChangeArrowheads="1"/>
          </p:cNvSpPr>
          <p:nvPr/>
        </p:nvSpPr>
        <p:spPr bwMode="auto">
          <a:xfrm>
            <a:off x="142875" y="1285860"/>
            <a:ext cx="124585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400" dirty="0" err="1" smtClean="0">
                <a:solidFill>
                  <a:srgbClr val="FF0000"/>
                </a:solidFill>
              </a:rPr>
              <a:t>small</a:t>
            </a:r>
            <a:r>
              <a:rPr lang="pl-PL" sz="2400" dirty="0" smtClean="0">
                <a:solidFill>
                  <a:srgbClr val="FF0000"/>
                </a:solidFill>
              </a:rPr>
              <a:t> </a:t>
            </a:r>
            <a:r>
              <a:rPr lang="pl-PL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  <a:p>
            <a:r>
              <a:rPr lang="pl-PL" sz="2400" dirty="0" err="1" smtClean="0">
                <a:solidFill>
                  <a:srgbClr val="FF0000"/>
                </a:solidFill>
              </a:rPr>
              <a:t>large</a:t>
            </a:r>
            <a:r>
              <a:rPr lang="pl-PL" sz="2400" dirty="0" smtClean="0">
                <a:solidFill>
                  <a:srgbClr val="FF0000"/>
                </a:solidFill>
              </a:rPr>
              <a:t> </a:t>
            </a:r>
            <a:r>
              <a:rPr lang="pl-PL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endParaRPr lang="pl-PL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1" name="pole tekstowe 4"/>
          <p:cNvSpPr txBox="1">
            <a:spLocks noChangeArrowheads="1"/>
          </p:cNvSpPr>
          <p:nvPr/>
        </p:nvSpPr>
        <p:spPr bwMode="auto">
          <a:xfrm>
            <a:off x="357188" y="5357826"/>
            <a:ext cx="127951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400" dirty="0" err="1" smtClean="0">
                <a:solidFill>
                  <a:srgbClr val="FF0000"/>
                </a:solidFill>
              </a:rPr>
              <a:t>large</a:t>
            </a:r>
            <a:r>
              <a:rPr lang="pl-PL" sz="2400" dirty="0" smtClean="0">
                <a:solidFill>
                  <a:srgbClr val="FF0000"/>
                </a:solidFill>
              </a:rPr>
              <a:t> </a:t>
            </a:r>
            <a:r>
              <a:rPr lang="pl-PL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  <a:p>
            <a:r>
              <a:rPr lang="pl-PL" sz="2400" dirty="0" err="1" smtClean="0">
                <a:solidFill>
                  <a:srgbClr val="FF0000"/>
                </a:solidFill>
              </a:rPr>
              <a:t>small</a:t>
            </a:r>
            <a:r>
              <a:rPr lang="pl-PL" sz="2400" dirty="0" smtClean="0">
                <a:solidFill>
                  <a:srgbClr val="FF0000"/>
                </a:solidFill>
              </a:rPr>
              <a:t> </a:t>
            </a:r>
            <a:r>
              <a:rPr lang="pl-PL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endParaRPr lang="pl-PL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2786050" y="6286520"/>
            <a:ext cx="974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© </a:t>
            </a:r>
            <a:r>
              <a:rPr lang="pl-PL" sz="1400" dirty="0" err="1" smtClean="0"/>
              <a:t>E.Iancu</a:t>
            </a:r>
            <a:endParaRPr lang="pl-PL" sz="1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3068960"/>
            <a:ext cx="2591371" cy="793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D085C8-4EEB-4C13-8FB1-22E0DE8EDF2E}" type="slidenum">
              <a:rPr lang="pl-PL"/>
              <a:pPr>
                <a:defRPr/>
              </a:pPr>
              <a:t>6</a:t>
            </a:fld>
            <a:endParaRPr lang="pl-PL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046" y="857232"/>
            <a:ext cx="5408704" cy="5935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p-p</a:t>
            </a:r>
            <a:r>
              <a:rPr lang="pl-PL" dirty="0" smtClean="0"/>
              <a:t> </a:t>
            </a:r>
            <a:r>
              <a:rPr lang="pl-PL" dirty="0" err="1" smtClean="0"/>
              <a:t>at</a:t>
            </a:r>
            <a:r>
              <a:rPr lang="pl-PL" dirty="0" smtClean="0"/>
              <a:t> </a:t>
            </a:r>
            <a:r>
              <a:rPr lang="pl-PL" dirty="0" err="1" smtClean="0"/>
              <a:t>the</a:t>
            </a:r>
            <a:r>
              <a:rPr lang="pl-PL" dirty="0" smtClean="0"/>
              <a:t> LHC</a:t>
            </a:r>
            <a:endParaRPr lang="pl-PL" dirty="0"/>
          </a:p>
        </p:txBody>
      </p:sp>
      <p:cxnSp>
        <p:nvCxnSpPr>
          <p:cNvPr id="6" name="Łącznik prosty ze strzałką 5"/>
          <p:cNvCxnSpPr/>
          <p:nvPr/>
        </p:nvCxnSpPr>
        <p:spPr>
          <a:xfrm rot="10800000" flipV="1">
            <a:off x="2786050" y="2214554"/>
            <a:ext cx="1857388" cy="1143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3933056"/>
            <a:ext cx="2088232" cy="112623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5157192"/>
            <a:ext cx="3454400" cy="8001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196752"/>
            <a:ext cx="4232468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0144" y="116632"/>
            <a:ext cx="664344" cy="945968"/>
          </a:xfrm>
          <a:prstGeom prst="rect">
            <a:avLst/>
          </a:prstGeom>
        </p:spPr>
      </p:pic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M. Praszalowicz: Geometrical Scaling in hadronic collisions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D085C8-4EEB-4C13-8FB1-22E0DE8EDF2E}" type="slidenum">
              <a:rPr lang="pl-PL"/>
              <a:pPr>
                <a:defRPr/>
              </a:pPr>
              <a:t>7</a:t>
            </a:fld>
            <a:endParaRPr lang="pl-PL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2001" y="2757488"/>
            <a:ext cx="39147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mtClean="0"/>
              <a:t>Geometrical </a:t>
            </a:r>
            <a:r>
              <a:rPr lang="pl-PL" dirty="0" err="1" smtClean="0"/>
              <a:t>scaling</a:t>
            </a:r>
            <a:r>
              <a:rPr lang="pl-PL" dirty="0" smtClean="0"/>
              <a:t> of </a:t>
            </a:r>
            <a:r>
              <a:rPr lang="pl-PL" i="1" dirty="0" err="1" smtClean="0"/>
              <a:t>p</a:t>
            </a:r>
            <a:r>
              <a:rPr lang="pl-PL" baseline="-25000" dirty="0" err="1" smtClean="0"/>
              <a:t>T</a:t>
            </a:r>
            <a:r>
              <a:rPr lang="pl-PL" dirty="0" smtClean="0"/>
              <a:t> </a:t>
            </a:r>
            <a:r>
              <a:rPr lang="pl-PL" dirty="0" err="1" smtClean="0"/>
              <a:t>distributions</a:t>
            </a:r>
            <a:endParaRPr lang="pl-PL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6002" y="4624388"/>
            <a:ext cx="634365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pole tekstowe 4"/>
          <p:cNvSpPr txBox="1">
            <a:spLocks noChangeArrowheads="1"/>
          </p:cNvSpPr>
          <p:nvPr/>
        </p:nvSpPr>
        <p:spPr bwMode="auto">
          <a:xfrm>
            <a:off x="642910" y="3214686"/>
            <a:ext cx="367036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800">
                <a:solidFill>
                  <a:srgbClr val="FF0000"/>
                </a:solidFill>
                <a:latin typeface="Calibri" pitchFamily="34" charset="0"/>
              </a:rPr>
              <a:t>multiplicity distribution </a:t>
            </a:r>
            <a:endParaRPr lang="pl-PL" sz="2800" smtClean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pl-PL" sz="2800" smtClean="0">
                <a:solidFill>
                  <a:srgbClr val="FF0000"/>
                </a:solidFill>
                <a:latin typeface="Calibri" pitchFamily="34" charset="0"/>
              </a:rPr>
              <a:t>is a </a:t>
            </a:r>
            <a:r>
              <a:rPr lang="pl-PL" sz="2800">
                <a:solidFill>
                  <a:srgbClr val="FF0000"/>
                </a:solidFill>
                <a:latin typeface="Calibri" pitchFamily="34" charset="0"/>
              </a:rPr>
              <a:t>universal function</a:t>
            </a:r>
          </a:p>
          <a:p>
            <a:r>
              <a:rPr lang="pl-PL" sz="2800">
                <a:solidFill>
                  <a:srgbClr val="FF0000"/>
                </a:solidFill>
                <a:latin typeface="Calibri" pitchFamily="34" charset="0"/>
              </a:rPr>
              <a:t>of scaling variable  </a:t>
            </a:r>
            <a:r>
              <a:rPr lang="el-GR" sz="2800" i="1">
                <a:solidFill>
                  <a:srgbClr val="FF0000"/>
                </a:solidFill>
                <a:latin typeface="Calibri" pitchFamily="34" charset="0"/>
              </a:rPr>
              <a:t>τ</a:t>
            </a:r>
            <a:endParaRPr lang="pl-PL" sz="2800" i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855788" y="5949950"/>
            <a:ext cx="5380037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note</a:t>
            </a:r>
            <a:r>
              <a:rPr lang="pl-PL" sz="2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pl-PL" sz="24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that</a:t>
            </a:r>
            <a:r>
              <a:rPr lang="pl-PL" sz="2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for </a:t>
            </a:r>
            <a:r>
              <a:rPr lang="el-GR" sz="2400" i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λ</a:t>
            </a:r>
            <a:r>
              <a:rPr lang="pl-PL" sz="2400" i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pl-PL" sz="2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= 0 </a:t>
            </a:r>
            <a:r>
              <a:rPr lang="pl-PL" sz="24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scaling</a:t>
            </a:r>
            <a:r>
              <a:rPr lang="pl-PL" sz="2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pl-PL" sz="24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variable</a:t>
            </a:r>
            <a:r>
              <a:rPr lang="pl-PL" sz="2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 </a:t>
            </a:r>
            <a:r>
              <a:rPr lang="el-GR" sz="2400" i="1" dirty="0">
                <a:solidFill>
                  <a:srgbClr val="FF0000"/>
                </a:solidFill>
                <a:latin typeface="+mn-lt"/>
              </a:rPr>
              <a:t>τ</a:t>
            </a:r>
            <a:r>
              <a:rPr lang="pl-PL" sz="2400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pl-PL" sz="2400" dirty="0">
                <a:solidFill>
                  <a:srgbClr val="FF0000"/>
                </a:solidFill>
                <a:latin typeface="+mn-lt"/>
              </a:rPr>
              <a:t>= </a:t>
            </a:r>
            <a:r>
              <a:rPr lang="pl-PL" sz="2400" i="1" dirty="0">
                <a:solidFill>
                  <a:srgbClr val="FF0000"/>
                </a:solidFill>
                <a:latin typeface="+mn-lt"/>
              </a:rPr>
              <a:t>p</a:t>
            </a:r>
            <a:r>
              <a:rPr lang="pl-PL" sz="2400" baseline="-25000" dirty="0">
                <a:solidFill>
                  <a:srgbClr val="FF0000"/>
                </a:solidFill>
                <a:latin typeface="+mn-lt"/>
              </a:rPr>
              <a:t>T</a:t>
            </a:r>
            <a:r>
              <a:rPr lang="pl-PL" sz="2400" baseline="30000" dirty="0">
                <a:solidFill>
                  <a:srgbClr val="FF0000"/>
                </a:solidFill>
                <a:latin typeface="+mn-lt"/>
              </a:rPr>
              <a:t>2</a:t>
            </a:r>
            <a:r>
              <a:rPr lang="pl-PL" sz="2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endParaRPr lang="pl-PL" sz="2400" i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0" name="Strzałka w dół 9"/>
          <p:cNvSpPr/>
          <p:nvPr/>
        </p:nvSpPr>
        <p:spPr>
          <a:xfrm>
            <a:off x="6858016" y="4143380"/>
            <a:ext cx="500066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7950" y="1628771"/>
            <a:ext cx="384810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M. Praszalowicz: Geometrical Scaling in hadronic collisions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D085C8-4EEB-4C13-8FB1-22E0DE8EDF2E}" type="slidenum">
              <a:rPr lang="pl-PL"/>
              <a:pPr>
                <a:defRPr/>
              </a:pPr>
              <a:t>8</a:t>
            </a:fld>
            <a:endParaRPr lang="pl-PL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2190</TotalTime>
  <Words>980</Words>
  <Application>Microsoft Macintosh PowerPoint</Application>
  <PresentationFormat>Pokaz na ekranie (4:3)</PresentationFormat>
  <Paragraphs>176</Paragraphs>
  <Slides>35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35</vt:i4>
      </vt:variant>
    </vt:vector>
  </HeadingPairs>
  <TitlesOfParts>
    <vt:vector size="36" baseType="lpstr">
      <vt:lpstr>Motyw pakietu Office</vt:lpstr>
      <vt:lpstr>Prezentacja programu PowerPoint</vt:lpstr>
      <vt:lpstr>Geometrical scaling  in hadronic collisions</vt:lpstr>
      <vt:lpstr>Geometrical Scaling</vt:lpstr>
      <vt:lpstr>Prezentacja programu PowerPoint</vt:lpstr>
      <vt:lpstr>Prezentacja programu PowerPoint</vt:lpstr>
      <vt:lpstr>Domain of GS in DIS</vt:lpstr>
      <vt:lpstr>Saturation</vt:lpstr>
      <vt:lpstr>p-p at the LHC</vt:lpstr>
      <vt:lpstr>Geometrical scaling of pT distributions</vt:lpstr>
      <vt:lpstr>Geometrical scaling of pT distributions</vt:lpstr>
      <vt:lpstr>Geometrical scaling of pT distributions</vt:lpstr>
      <vt:lpstr>Ratios of pT spectra</vt:lpstr>
      <vt:lpstr>Geometrical scaling of pT distributions</vt:lpstr>
      <vt:lpstr>Geometrical scaling of pT distributions</vt:lpstr>
      <vt:lpstr>Multiplicity from GS</vt:lpstr>
      <vt:lpstr>p-p at forward rapidity  y &gt; 0</vt:lpstr>
      <vt:lpstr>Kinematical range of GS in pp</vt:lpstr>
      <vt:lpstr>Kinematical range of GS in pp</vt:lpstr>
      <vt:lpstr>               NA61 Shine data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GS for identified particles</vt:lpstr>
      <vt:lpstr>Summary</vt:lpstr>
      <vt:lpstr>Summary</vt:lpstr>
      <vt:lpstr>Backup Slides</vt:lpstr>
      <vt:lpstr>GS in HI: A dependence</vt:lpstr>
      <vt:lpstr>GS in HI: A dependence</vt:lpstr>
      <vt:lpstr>GS in pA</vt:lpstr>
      <vt:lpstr>GS in pA</vt:lpstr>
    </vt:vector>
  </TitlesOfParts>
  <Company>Instytut Fizyki, Uniwersytet Jagiellonski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Praszalowicz</dc:creator>
  <cp:lastModifiedBy>Michal Praszalowicz</cp:lastModifiedBy>
  <cp:revision>216</cp:revision>
  <dcterms:created xsi:type="dcterms:W3CDTF">2010-10-21T17:54:57Z</dcterms:created>
  <dcterms:modified xsi:type="dcterms:W3CDTF">2013-12-14T21:12:38Z</dcterms:modified>
</cp:coreProperties>
</file>